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ff3da0906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ff3da090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ff3da0906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f3da090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f3da0906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f3da0906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ff3da0906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ff3da090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f3da0906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f3da0906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types of moves are valued in the game of </a:t>
            </a:r>
            <a:r>
              <a:rPr lang="en"/>
              <a:t>Tic Tac Toe</a:t>
            </a:r>
            <a:r>
              <a:rPr lang="en"/>
              <a:t>: </a:t>
            </a:r>
            <a:endParaRPr/>
          </a:p>
          <a:p>
            <a:pPr indent="-298450" lvl="0" marL="457200" rtl="0" algn="l">
              <a:spcBef>
                <a:spcPts val="0"/>
              </a:spcBef>
              <a:spcAft>
                <a:spcPts val="0"/>
              </a:spcAft>
              <a:buSzPts val="1100"/>
              <a:buChar char="●"/>
            </a:pPr>
            <a:r>
              <a:rPr lang="en"/>
              <a:t>A move that will win the game</a:t>
            </a:r>
            <a:endParaRPr/>
          </a:p>
          <a:p>
            <a:pPr indent="-298450" lvl="0" marL="457200" rtl="0" algn="l">
              <a:spcBef>
                <a:spcPts val="0"/>
              </a:spcBef>
              <a:spcAft>
                <a:spcPts val="0"/>
              </a:spcAft>
              <a:buSzPts val="1100"/>
              <a:buChar char="●"/>
            </a:pPr>
            <a:r>
              <a:rPr lang="en"/>
              <a:t>a move that will result in a draw.  </a:t>
            </a:r>
            <a:endParaRPr/>
          </a:p>
          <a:p>
            <a:pPr indent="0" lvl="0" marL="0" rtl="0" algn="l">
              <a:spcBef>
                <a:spcPts val="0"/>
              </a:spcBef>
              <a:spcAft>
                <a:spcPts val="0"/>
              </a:spcAft>
              <a:buNone/>
            </a:pPr>
            <a:r>
              <a:rPr lang="en"/>
              <a:t>A winning move has a higher value than a draw move, since winning is more desirable.  </a:t>
            </a:r>
            <a:endParaRPr/>
          </a:p>
          <a:p>
            <a:pPr indent="0" lvl="0" marL="0" rtl="0" algn="l">
              <a:spcBef>
                <a:spcPts val="0"/>
              </a:spcBef>
              <a:spcAft>
                <a:spcPts val="0"/>
              </a:spcAft>
              <a:buNone/>
            </a:pPr>
            <a:r>
              <a:rPr lang="en"/>
              <a:t>The actual value is less important than the relative value of each move.  For example a winning move might be worth a value of 10, while a draw move has value 5.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Moves that do not end the game have no value since there is no immediate reward for making such a move.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 time the algorithm will give value to moves that do not result in a win or tie immediately based on the FUTURE value of moves that will follow.  </a:t>
            </a:r>
            <a:br>
              <a:rPr lang="en"/>
            </a:br>
            <a:r>
              <a:rPr lang="en"/>
              <a:t>We do not need to account for "setting myself up" in the reward structure.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f3da0906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f3da090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f3da0906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f3da0906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f3da0906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f3da0906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Reward structure not aligning with desired behaviour:</a:t>
            </a:r>
            <a:endParaRPr/>
          </a:p>
          <a:p>
            <a:pPr indent="0" lvl="0" marL="0" rtl="0" algn="l">
              <a:spcBef>
                <a:spcPts val="0"/>
              </a:spcBef>
              <a:spcAft>
                <a:spcPts val="0"/>
              </a:spcAft>
              <a:buNone/>
            </a:pPr>
            <a:r>
              <a:rPr lang="en"/>
              <a:t>A researcher attempted to teach an AI to learn to move toward a goal.  </a:t>
            </a:r>
            <a:endParaRPr/>
          </a:p>
          <a:p>
            <a:pPr indent="0" lvl="0" marL="0" rtl="0" algn="l">
              <a:spcBef>
                <a:spcPts val="0"/>
              </a:spcBef>
              <a:spcAft>
                <a:spcPts val="0"/>
              </a:spcAft>
              <a:buNone/>
            </a:pPr>
            <a:r>
              <a:rPr lang="en"/>
              <a:t>Initially, any movement toward the goal was rewarded, movement away from the goal was not.  </a:t>
            </a:r>
            <a:br>
              <a:rPr lang="en"/>
            </a:br>
            <a:r>
              <a:rPr lang="en"/>
              <a:t>After some time exploring, the AI learned that it could generate exceptionally large reward by moving in circles because movement toward the goal was rewarded, but movement away from the goal was not negatively rewarded.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Q-Learning</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 	Reinforcement Learning AI Strategy</a:t>
            </a:r>
            <a:endParaRPr/>
          </a:p>
          <a:p>
            <a:pPr indent="0" lvl="0" marL="0" rtl="0" algn="ctr">
              <a:spcBef>
                <a:spcPts val="0"/>
              </a:spcBef>
              <a:spcAft>
                <a:spcPts val="0"/>
              </a:spcAft>
              <a:buNone/>
            </a:pPr>
            <a:r>
              <a:rPr lang="en" sz="1675"/>
              <a:t>(Slides generated with the assistance of Chat GPT)</a:t>
            </a:r>
            <a:endParaRPr sz="167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Q-Learning</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Q-Learning is a model-free reinforcement learning algorithm used to find the optimal action-selection policy for a given task.</a:t>
            </a:r>
            <a:endParaRPr/>
          </a:p>
          <a:p>
            <a:pPr indent="0" lvl="0" marL="0" rtl="0" algn="l">
              <a:spcBef>
                <a:spcPts val="1200"/>
              </a:spcBef>
              <a:spcAft>
                <a:spcPts val="1200"/>
              </a:spcAft>
              <a:buNone/>
            </a:pPr>
            <a:r>
              <a:rPr lang="en"/>
              <a:t>It learns to make decisions by estimating </a:t>
            </a:r>
            <a:r>
              <a:rPr lang="en">
                <a:solidFill>
                  <a:schemeClr val="accent5"/>
                </a:solidFill>
              </a:rPr>
              <a:t>the value</a:t>
            </a:r>
            <a:r>
              <a:rPr lang="en"/>
              <a:t> of taking a particular action in a given state.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Psychological Perspective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Q-Learning is rooted in the principles of reinforcement learning, which draws inspiration from psychological theories of how humans and animals learn from feedback.</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It is inspired by methods used to train animals, or how humans learn from trial and error, associating actions with rewards or penalties.</a:t>
            </a:r>
            <a:br>
              <a:rPr lang="en"/>
            </a:br>
            <a:r>
              <a:rPr lang="en"/>
              <a:t>E.g. Training a dog to fetch using treats for rewards whenever the dog brings back the tennis ball.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solidFill>
                  <a:schemeClr val="accent5"/>
                </a:solidFill>
              </a:rPr>
              <a:t>Initialize "Quality" table with arbitrary values.</a:t>
            </a:r>
            <a:br>
              <a:rPr lang="en">
                <a:solidFill>
                  <a:schemeClr val="accent5"/>
                </a:solidFill>
              </a:rPr>
            </a:br>
            <a:br>
              <a:rPr lang="en"/>
            </a:br>
            <a:r>
              <a:rPr lang="en"/>
              <a:t>Basically "when my inputs say X, my choices are A(-5), B(0), C(6) or D(3)."</a:t>
            </a:r>
            <a:br>
              <a:rPr lang="en"/>
            </a:br>
            <a:r>
              <a:rPr lang="en"/>
              <a:t>  </a:t>
            </a:r>
            <a:endParaRPr/>
          </a:p>
          <a:p>
            <a:pPr indent="-342900" lvl="0" marL="457200" rtl="0" algn="l">
              <a:spcBef>
                <a:spcPts val="0"/>
              </a:spcBef>
              <a:spcAft>
                <a:spcPts val="0"/>
              </a:spcAft>
              <a:buSzPts val="1800"/>
              <a:buAutoNum type="arabicPeriod"/>
            </a:pPr>
            <a:r>
              <a:rPr lang="en">
                <a:solidFill>
                  <a:schemeClr val="accent5"/>
                </a:solidFill>
              </a:rPr>
              <a:t>Choose an action based on exploration-exploitation strategy.</a:t>
            </a:r>
            <a:br>
              <a:rPr lang="en"/>
            </a:br>
            <a:br>
              <a:rPr lang="en"/>
            </a:br>
            <a:endParaRPr/>
          </a:p>
          <a:p>
            <a:pPr indent="0" lvl="0" marL="0" rtl="0" algn="l">
              <a:spcBef>
                <a:spcPts val="1200"/>
              </a:spcBef>
              <a:spcAft>
                <a:spcPts val="1200"/>
              </a:spcAft>
              <a:buNone/>
            </a:pPr>
            <a:r>
              <a:t/>
            </a:r>
            <a:endParaRPr/>
          </a:p>
        </p:txBody>
      </p:sp>
      <p:sp>
        <p:nvSpPr>
          <p:cNvPr id="76" name="Google Shape;76;p16"/>
          <p:cNvSpPr txBox="1"/>
          <p:nvPr/>
        </p:nvSpPr>
        <p:spPr>
          <a:xfrm>
            <a:off x="778300" y="3045525"/>
            <a:ext cx="7218900" cy="18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Exploration - try a random action and see what value it might bring.</a:t>
            </a:r>
            <a:br>
              <a:rPr lang="en" sz="1800">
                <a:solidFill>
                  <a:schemeClr val="dk2"/>
                </a:solidFill>
                <a:latin typeface="Proxima Nova"/>
                <a:ea typeface="Proxima Nova"/>
                <a:cs typeface="Proxima Nova"/>
                <a:sym typeface="Proxima Nova"/>
              </a:rPr>
            </a:br>
            <a:r>
              <a:rPr lang="en" sz="1800">
                <a:solidFill>
                  <a:schemeClr val="dk2"/>
                </a:solidFill>
                <a:latin typeface="Proxima Nova"/>
                <a:ea typeface="Proxima Nova"/>
                <a:cs typeface="Proxima Nova"/>
                <a:sym typeface="Proxima Nova"/>
              </a:rPr>
              <a:t>Exploitation - </a:t>
            </a:r>
            <a:r>
              <a:rPr lang="en" sz="1800">
                <a:solidFill>
                  <a:schemeClr val="dk2"/>
                </a:solidFill>
                <a:latin typeface="Proxima Nova"/>
                <a:ea typeface="Proxima Nova"/>
                <a:cs typeface="Proxima Nova"/>
                <a:sym typeface="Proxima Nova"/>
              </a:rPr>
              <a:t>Choose action C because it has the highest value.</a:t>
            </a:r>
            <a:endParaRPr sz="1800">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 sz="1800">
                <a:solidFill>
                  <a:schemeClr val="dk2"/>
                </a:solidFill>
                <a:latin typeface="Proxima Nova"/>
                <a:ea typeface="Proxima Nova"/>
                <a:cs typeface="Proxima Nova"/>
                <a:sym typeface="Proxima Nova"/>
              </a:rPr>
              <a:t>The algorithm needs to explore sometimes as it learns to validate the information in the "Q-table". </a:t>
            </a:r>
            <a:r>
              <a:rPr i="1" lang="en" sz="1800">
                <a:solidFill>
                  <a:schemeClr val="dk2"/>
                </a:solidFill>
                <a:latin typeface="Proxima Nova"/>
                <a:ea typeface="Proxima Nova"/>
                <a:cs typeface="Proxima Nova"/>
                <a:sym typeface="Proxima Nova"/>
              </a:rPr>
              <a:t>After training</a:t>
            </a:r>
            <a:r>
              <a:rPr lang="en" sz="1800">
                <a:solidFill>
                  <a:schemeClr val="dk2"/>
                </a:solidFill>
                <a:latin typeface="Proxima Nova"/>
                <a:ea typeface="Proxima Nova"/>
                <a:cs typeface="Proxima Nova"/>
                <a:sym typeface="Proxima Nova"/>
              </a:rPr>
              <a:t>, the algorithm might be set to only choose the best known action.</a:t>
            </a:r>
            <a:endParaRPr sz="1800">
              <a:solidFill>
                <a:schemeClr val="dk2"/>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Learning Part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lang="en">
                <a:solidFill>
                  <a:schemeClr val="accent5"/>
                </a:solidFill>
              </a:rPr>
              <a:t>Perform the action and observe the reward and next state.</a:t>
            </a:r>
            <a:br>
              <a:rPr lang="en">
                <a:solidFill>
                  <a:schemeClr val="accent5"/>
                </a:solidFill>
              </a:rPr>
            </a:br>
            <a:br>
              <a:rPr lang="en"/>
            </a:br>
            <a:r>
              <a:rPr lang="en"/>
              <a:t>After doing action C, I got a reward valued at "+3".</a:t>
            </a:r>
            <a:br>
              <a:rPr lang="en"/>
            </a:br>
            <a:r>
              <a:rPr lang="en"/>
              <a:t>Now my inputs say Y, my choices are H(-10), I(-15), J(-20) or K(-9).</a:t>
            </a:r>
            <a:br>
              <a:rPr lang="en"/>
            </a:br>
            <a:endParaRPr/>
          </a:p>
          <a:p>
            <a:pPr indent="-325755" lvl="0" marL="457200" rtl="0" algn="l">
              <a:spcBef>
                <a:spcPts val="0"/>
              </a:spcBef>
              <a:spcAft>
                <a:spcPts val="0"/>
              </a:spcAft>
              <a:buSzPct val="100000"/>
              <a:buAutoNum type="arabicPeriod"/>
            </a:pPr>
            <a:r>
              <a:rPr lang="en">
                <a:solidFill>
                  <a:schemeClr val="accent5"/>
                </a:solidFill>
              </a:rPr>
              <a:t>Update Q-value based on the observed reward and the maximum Q-value of the next state.</a:t>
            </a:r>
            <a:br>
              <a:rPr lang="en"/>
            </a:br>
            <a:br>
              <a:rPr lang="en"/>
            </a:br>
            <a:r>
              <a:rPr lang="en"/>
              <a:t>Let me update my memory to reflect the fact that choosing option C gave me something I like (reward +3), BUT also lead to a new state that doesn't seem so good (lots of negative value).</a:t>
            </a:r>
            <a:br>
              <a:rPr lang="en"/>
            </a:br>
            <a:endParaRPr/>
          </a:p>
          <a:p>
            <a:pPr indent="-325755" lvl="0" marL="457200" rtl="0" algn="l">
              <a:spcBef>
                <a:spcPts val="0"/>
              </a:spcBef>
              <a:spcAft>
                <a:spcPts val="0"/>
              </a:spcAft>
              <a:buClr>
                <a:schemeClr val="accent5"/>
              </a:buClr>
              <a:buSzPct val="100000"/>
              <a:buAutoNum type="arabicPeriod"/>
            </a:pPr>
            <a:r>
              <a:rPr lang="en">
                <a:solidFill>
                  <a:schemeClr val="accent5"/>
                </a:solidFill>
              </a:rPr>
              <a:t>Keep repeating these steps until the Q-table represents a good strategy for choosing actions</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Applied to Tic-Tac-Toe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state corresponds to a particular </a:t>
            </a:r>
            <a:r>
              <a:rPr lang="en">
                <a:solidFill>
                  <a:schemeClr val="accent5"/>
                </a:solidFill>
              </a:rPr>
              <a:t>board configuration</a:t>
            </a:r>
            <a:endParaRPr/>
          </a:p>
          <a:p>
            <a:pPr indent="-342900" lvl="0" marL="457200" rtl="0" algn="l">
              <a:spcBef>
                <a:spcPts val="0"/>
              </a:spcBef>
              <a:spcAft>
                <a:spcPts val="0"/>
              </a:spcAft>
              <a:buSzPts val="1800"/>
              <a:buChar char="●"/>
            </a:pPr>
            <a:r>
              <a:rPr lang="en"/>
              <a:t>Each possible action is </a:t>
            </a:r>
            <a:r>
              <a:rPr lang="en">
                <a:solidFill>
                  <a:schemeClr val="accent5"/>
                </a:solidFill>
              </a:rPr>
              <a:t>placing X or O in an empty cell</a:t>
            </a:r>
            <a:r>
              <a:rPr lang="en"/>
              <a:t>.</a:t>
            </a:r>
            <a:br>
              <a:rPr lang="en"/>
            </a:br>
            <a:endParaRPr/>
          </a:p>
          <a:p>
            <a:pPr indent="-342900" lvl="0" marL="457200" rtl="0" algn="l">
              <a:spcBef>
                <a:spcPts val="0"/>
              </a:spcBef>
              <a:spcAft>
                <a:spcPts val="0"/>
              </a:spcAft>
              <a:buSzPts val="1800"/>
              <a:buChar char="●"/>
            </a:pPr>
            <a:r>
              <a:rPr lang="en"/>
              <a:t>Q-values represent the expected future </a:t>
            </a:r>
            <a:r>
              <a:rPr lang="en">
                <a:solidFill>
                  <a:schemeClr val="accent5"/>
                </a:solidFill>
              </a:rPr>
              <a:t>reward</a:t>
            </a:r>
            <a:r>
              <a:rPr lang="en"/>
              <a:t> of taking an action in a particular state.</a:t>
            </a:r>
            <a:br>
              <a:rPr lang="en"/>
            </a:br>
            <a:br>
              <a:rPr lang="en"/>
            </a:br>
            <a:r>
              <a:rPr lang="en">
                <a:solidFill>
                  <a:schemeClr val="accent4"/>
                </a:solidFill>
              </a:rPr>
              <a:t>Which actions should be rewarded?  How many points would they be worth?</a:t>
            </a:r>
            <a:br>
              <a:rPr lang="en"/>
            </a:br>
            <a:endParaRPr/>
          </a:p>
          <a:p>
            <a:pPr indent="-342900" lvl="0" marL="457200" rtl="0" algn="l">
              <a:spcBef>
                <a:spcPts val="0"/>
              </a:spcBef>
              <a:spcAft>
                <a:spcPts val="0"/>
              </a:spcAft>
              <a:buSzPts val="1800"/>
              <a:buChar char="●"/>
            </a:pPr>
            <a:r>
              <a:rPr lang="en"/>
              <a:t>Through iterations, Q-Learning learns the optimal strategy for winning or drawing the game.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 well suited to Reinforcement Learning</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Grid World Navigation</a:t>
            </a:r>
            <a:r>
              <a:rPr lang="en"/>
              <a:t>: Finding the shortest path in a grid with obstacles.</a:t>
            </a:r>
            <a:endParaRPr/>
          </a:p>
          <a:p>
            <a:pPr indent="-342900" lvl="0" marL="457200" rtl="0" algn="l">
              <a:spcBef>
                <a:spcPts val="0"/>
              </a:spcBef>
              <a:spcAft>
                <a:spcPts val="0"/>
              </a:spcAft>
              <a:buSzPts val="1800"/>
              <a:buAutoNum type="arabicPeriod"/>
            </a:pPr>
            <a:r>
              <a:rPr b="1" lang="en"/>
              <a:t>Robot Control</a:t>
            </a:r>
            <a:r>
              <a:rPr lang="en"/>
              <a:t>: Teaching a robot to perform tasks in a dynamic environment.</a:t>
            </a:r>
            <a:endParaRPr/>
          </a:p>
          <a:p>
            <a:pPr indent="-342900" lvl="0" marL="457200" rtl="0" algn="l">
              <a:spcBef>
                <a:spcPts val="0"/>
              </a:spcBef>
              <a:spcAft>
                <a:spcPts val="0"/>
              </a:spcAft>
              <a:buSzPts val="1800"/>
              <a:buAutoNum type="arabicPeriod"/>
            </a:pPr>
            <a:r>
              <a:rPr b="1" lang="en"/>
              <a:t>Game Playing</a:t>
            </a:r>
            <a:r>
              <a:rPr lang="en"/>
              <a:t>: Learning optimal strategies in various board games like chess, Go, etc.</a:t>
            </a:r>
            <a:endParaRPr/>
          </a:p>
          <a:p>
            <a:pPr indent="-342900" lvl="0" marL="457200" rtl="0" algn="l">
              <a:spcBef>
                <a:spcPts val="0"/>
              </a:spcBef>
              <a:spcAft>
                <a:spcPts val="0"/>
              </a:spcAft>
              <a:buSzPts val="1800"/>
              <a:buAutoNum type="arabicPeriod"/>
            </a:pPr>
            <a:r>
              <a:rPr b="1" lang="en"/>
              <a:t>Traffic Control</a:t>
            </a:r>
            <a:r>
              <a:rPr lang="en"/>
              <a:t>: Optimizing traffic flow in transportation 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r>
              <a:rPr lang="en"/>
              <a:t> of Reinforcement AI Models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Versatility</a:t>
            </a:r>
            <a:r>
              <a:rPr lang="en"/>
              <a:t>: Q-Learning can be applied to a wide range of problems, from simple grid worlds to complex real-world scenarios.</a:t>
            </a:r>
            <a:endParaRPr/>
          </a:p>
          <a:p>
            <a:pPr indent="0" lvl="0" marL="0" rtl="0" algn="l">
              <a:spcBef>
                <a:spcPts val="1200"/>
              </a:spcBef>
              <a:spcAft>
                <a:spcPts val="0"/>
              </a:spcAft>
              <a:buNone/>
            </a:pPr>
            <a:r>
              <a:rPr b="1" lang="en"/>
              <a:t>Model-Free</a:t>
            </a:r>
            <a:r>
              <a:rPr lang="en"/>
              <a:t>: It doesn't require prior knowledge of the environment's dynamics, making it suitable for situations where the system is not fully known.</a:t>
            </a:r>
            <a:endParaRPr/>
          </a:p>
          <a:p>
            <a:pPr indent="0" lvl="0" marL="0" rtl="0" algn="l">
              <a:spcBef>
                <a:spcPts val="1200"/>
              </a:spcBef>
              <a:spcAft>
                <a:spcPts val="0"/>
              </a:spcAft>
              <a:buNone/>
            </a:pPr>
            <a:r>
              <a:rPr b="1" lang="en"/>
              <a:t>Convergence</a:t>
            </a:r>
            <a:r>
              <a:rPr lang="en"/>
              <a:t>: With sufficient exploration and exploitation, Q-Learning converges to an optimal policy, ensuring the best possible actions are taken in each state.</a:t>
            </a:r>
            <a:endParaRPr/>
          </a:p>
          <a:p>
            <a:pPr indent="0" lvl="0" marL="0" rtl="0" algn="l">
              <a:spcBef>
                <a:spcPts val="1200"/>
              </a:spcBef>
              <a:spcAft>
                <a:spcPts val="1200"/>
              </a:spcAft>
              <a:buNone/>
            </a:pPr>
            <a:r>
              <a:rPr b="1" lang="en"/>
              <a:t>Scalability</a:t>
            </a:r>
            <a:r>
              <a:rPr lang="en"/>
              <a:t>: It </a:t>
            </a:r>
            <a:r>
              <a:rPr i="1" lang="en"/>
              <a:t>can</a:t>
            </a:r>
            <a:r>
              <a:rPr lang="en"/>
              <a:t> handle large state and action spaces efficiently, thanks to its tabular representation or approximation techniques like deep Q-networks (DQN).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a:t>
            </a:r>
            <a:r>
              <a:rPr lang="en"/>
              <a:t> of Reinforcement Models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Exploration-Exploitation Tradeoff</a:t>
            </a:r>
            <a:r>
              <a:rPr lang="en"/>
              <a:t>: Balancing exploration (trying new actions) and exploitation (choosing actions based on current knowledge) can be challenging, leading to suboptimal policies if not managed properly.</a:t>
            </a:r>
            <a:endParaRPr/>
          </a:p>
          <a:p>
            <a:pPr indent="0" lvl="0" marL="0" rtl="0" algn="l">
              <a:spcBef>
                <a:spcPts val="1200"/>
              </a:spcBef>
              <a:spcAft>
                <a:spcPts val="0"/>
              </a:spcAft>
              <a:buNone/>
            </a:pPr>
            <a:r>
              <a:rPr b="1" lang="en"/>
              <a:t>Curse of Dimensionality</a:t>
            </a:r>
            <a:r>
              <a:rPr lang="en"/>
              <a:t>: In high-dimensional state or action spaces, the size of the Q-table grows exponentially, making it computationally expensive and memory-intensive.</a:t>
            </a:r>
            <a:endParaRPr/>
          </a:p>
          <a:p>
            <a:pPr indent="0" lvl="0" marL="0" rtl="0" algn="l">
              <a:spcBef>
                <a:spcPts val="1200"/>
              </a:spcBef>
              <a:spcAft>
                <a:spcPts val="0"/>
              </a:spcAft>
              <a:buNone/>
            </a:pPr>
            <a:r>
              <a:rPr b="1" lang="en"/>
              <a:t>Initial Knowledge Dependency</a:t>
            </a:r>
            <a:r>
              <a:rPr lang="en"/>
              <a:t>: The performance of Q-Learning may rely on the initial arbitrary Q-values, which may bias the learning process if not initialized appropriately.</a:t>
            </a:r>
            <a:endParaRPr/>
          </a:p>
          <a:p>
            <a:pPr indent="0" lvl="0" marL="0" rtl="0" algn="l">
              <a:spcBef>
                <a:spcPts val="1200"/>
              </a:spcBef>
              <a:spcAft>
                <a:spcPts val="1200"/>
              </a:spcAft>
              <a:buNone/>
            </a:pPr>
            <a:r>
              <a:rPr b="1" lang="en"/>
              <a:t>Requires Reward Design</a:t>
            </a:r>
            <a:r>
              <a:rPr lang="en"/>
              <a:t>: Designing appropriate reward functions is crucial, as Q-Learning learns to maximize cumulative rewards, which may not always align with the desired behavior.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