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7" r:id="rId6"/>
    <p:sldId id="290" r:id="rId7"/>
    <p:sldId id="291" r:id="rId8"/>
    <p:sldId id="284" r:id="rId9"/>
    <p:sldId id="292" r:id="rId10"/>
    <p:sldId id="286" r:id="rId11"/>
    <p:sldId id="263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2" r:id="rId21"/>
    <p:sldId id="300" r:id="rId22"/>
    <p:sldId id="258" r:id="rId23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2024-03-05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6:45.4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3,'60'-1,"-20"-1,0 3,0 1,45 8,-41-2,90 4,46-14,-61 0,278 2,-380 2,0-1,0 2,17 4,-14-2,34 2,-45-6,0 1,0-1,0 1,0 1,0-1,0 1,-1 1,1 0,11 7,-12-7,0 0,0-1,0 0,0-1,0 0,1 0,-1-1,10 1,4-1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21.3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54 24575,'0'0'0,"10"-10"0,-5 6 0,0-1 0,1 1 0,-1 1 0,1-1 0,0 1 0,0 0 0,1 0 0,-1 0 0,1 1 0,-1 0 0,1 1 0,0-1 0,8 0 0,12 0 0,0 1 0,29 3 0,-13-1 0,25 0-1365,-45-1-5461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28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0 24575,'-4'20'0,"-2"9"-5,1 0 1,2 1-1,0-1 0,2 1 0,4 38 1,-2 0-1333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29.2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 24575,'23'0'0,"466"-13"-1365,-456 10-5461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30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18 24575,'0'0'0,"2"0"0,5 0 0,5-3 0,11-1 0,8 1 0,8 0 0,12 1 0,10 0 0,-5 2 0,-11-1 0,-14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31.8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24575,'0'20'0,"0"416"-1365,0-401-5461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32.5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70 24575,'0'0'0,"0"0"0,22-10 0,5-1 56,1 2 0,0 0-1,0 2 1,1 1 0,39-3-1,147 1-1139,-176 8 469,0 0-6211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33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24575,'0'0'0,"0"0"0,0 0 0,0 0 0,0 0 0,0 0 0,0 0 0,3 0 0,3 0 0,4 0 0,5 0 0,10 0 0,-1 0 0,-3 0 0,-6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35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24575,'-9'23'0,"1"-5"57,2-1 0,0 2 0,1-1 0,1 0 0,-3 23 0,1 96-1764,6-120-5119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2:39:35.6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24575,'0'0'0,"0"0"0,0 0 0,3 0 0,3 0 0,10 0 0,13 0 0,18 0 0,18 0 0,12 0 0,7 0 0,6 0 0,-13 0 0,-19 0 0,-19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6:50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58,'58'0,"68"-1,-61-12,-48 9,0 0,20-1,61 4,-68 2,1-1,-1-2,45-7,-37 2,2 1,49-1,82 9,-60 0,206-3,-294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7:23.28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1,'0'4446,"1"-4424,1 0,11 41,-2-11,1 0,-8-35,0 0,3 29,-7 61,-2-72,2-1,2 1,8 45,7 47,-2-15,-7-53,-3 0,-6 113,-1-66,2 662,-1-748,-1 0,-1 0,-6 21,-3 17,-12 57,15-77,2 0,1 0,-2 50,10 812,-1-874,2 0,6 31,-3-29,2 46,-9 69,2 58,2-182,1 0,0-1,11 28,-9-29,0-1,-2 1,0 1,3 23,-5 13,-5 77,0-114,-1 0,0-1,-2 1,1-1,-13 23,11-24,0 2,0-1,2 1,0-1,-2 19,4-9,2-3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8:02.34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0,'0'1907,"1"-1882,2 1,6 32,-3-30,2 46,-4-25,3 0,23 92,-28-131,0-3,8 34,-1 0,-2 1,2 48,-9 216,-1-129,0-168,0 0,0 1,-1-1,-1 0,1 0,-1 0,-9 16,7-14,0 1,1-1,-6 25,0 17,2-9,2 0,-2 53,10 935,-1-1016,0 0,2 0,5 21,-3-18,3 36,-8-49,1 0,0-1,0 1,0 0,1 0,0 0,0-1,0 1,1-1,0 0,0 0,4 5,-2 0,0 1,-1-1,0 0,-1 1,0 0,-1 0,0 0,0 0,-1 17,6 30,11 10,-12-50,-1 0,-1 1,3 33,-5 289,-4-164,2 484,1-645,0 1,2-1,5 21,-3-18,3 36,-5 247,-5-155,2-95,2-18,-3 0,0 0,-10 50,-22 59,29-126,2-8,0 1,0-1,-1 1,0-1,-1 0,0 0,0 0,-1-1,0 0,-9 11,7-9,0-1,1 2,0-1,0 1,1 0,0 0,1 0,1 1,0-1,0 1,0 12,-2 20,3 71,2-103,2 479,0-444,10 54,-6-54,2 61,-8-88,2 0,0-1,1 1,1 0,0-1,15 37,10 48,-24-84,-1-1,-1 1,0 1,-2-1,0 22,-2-19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8:20.5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1,'0'5161,"1"-5136,1 1,8 32,-4-30,2 46,-9 47,2 49,23-37,-11-47,-7-52,4 57,-12 25,4 59,11-93,-8-54,4 48,-9-61,-2 181,-10-115,6-53,-3 48,8 397,3-227,-2-224,-1 1,-1-1,-1 0,-1-1,-1 1,-1-1,-13 35,12-42,1 0,1 1,1 0,-6 31,2 59,6-52,-9 14,6-48,-1 30,3 288,5-173,0-137,1 0,9 41,-5-36,5 16,-7-33,-1 1,2 18,8 37,-9-50,-1-1,1 25,-4-1,-2-30,1 0,1-1,4 27,0-23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8:35.00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0,'-27'343,"3"-85,9-109,0 56,16-170,0-14,-1-1,0 0,-2 0,-7 37,2-22,1 1,2-1,2 1,1 0,6 62,-3-87,0 0,1 0,0 0,1 0,6 12,10 31,5 30,-16-59,-1 1,-2 0,7 51,0 50,1 55,-13-128,13 86,-6-70,-3 0,-6 103,-1-56,0-18,5 114,20-66,5 39,-14-82,-8-63,3 62,-9 1705,-1-784,-1-979,-9 51,-1 20,9 305,5-217,-2 1690,0-1871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9:15.09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1 187,'1694'0,"-1671"-1,0-1,30-8,24-1,-17 3,112-30,-149 33,35-2,8-2,-23 3,1 2,-1 1,47 4,62-4,-20-20,-44 9,-56 7,60-3,26 12,55-4,-92-10,-51 7,44-3,431 7,-243 2,-130-1,-110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9:22.83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56,'2939'0,"-2922"-1,-1-1,33-7,14-2,36 8,-69 4,0-2,0-1,33-6,-23 0,-1 3,50-2,81 9,-58 0,284-2,-374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39:06.0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14,'47'-6,"17"-1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2024-03-05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96140-7EF0-AE09-5351-E05FD7A6E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A9C6D3-70B3-06B1-C849-9EE5643A7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EFB95-A988-C9A6-8D26-2D133C641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2E78E3-AA94-0992-53AA-FD35346F8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23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B0DAF-8398-0C73-ADE6-96D2340D6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413ABB-B454-9C30-A370-283843982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EAACE8-F7B1-D7C8-9E5B-E16C7B843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58BF7E-A65D-16A6-05D4-811965E46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443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F227F-C1A2-36E6-C402-790ED4FD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0A9BCE-3742-82B7-0772-86AB16609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4A18FC-C884-55DD-4A6E-3D069BB98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088F2C-AA01-DDA1-10C0-5C13AE802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041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53781-B4A6-0CCB-587E-362AB843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D6568B-54A3-C232-877A-FC1FC53F2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D55E2A-324A-F3B2-5ADE-39DE192E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F6CFD-B148-87FE-58DF-9964E66FA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813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990D-4333-D019-E013-1F9BB312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D32D2B-A321-E079-839C-F450BBA55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4CB62D3-C9D5-ADBB-4126-B98EB0CC0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969442-24D5-7AEA-5C6F-C53F5B73A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053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246A9-B909-0E00-D1FA-5B60D5D0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4D7CE2-FB52-F16C-85BE-D6740C4D0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0AC9F0-3923-0729-1708-8A32E2D39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9A0B24-09B4-D6F7-D296-5D12E9B3E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543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6869-971E-57A2-471C-2C03FB7B0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F19939-0086-9035-25C6-FF4DEA252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790E91-78A8-0329-E7D0-534036E18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DDB15-6E67-D7C0-325D-4FD3B6AD9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680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B5C32-75AC-AB8F-9F09-F0532B2F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DFE528-8459-9273-7888-05A3E7661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5A4DB5-17AF-827D-83C4-1BC39AEA9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4BCE8A-A09B-B4D2-E3FC-FCDC3B5C0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7188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9B67D-8B62-E8BF-A513-B887E732F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70AF69-E1B7-A471-CAED-042E6D106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B69D4E-3A46-8253-54D1-9417B3D93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9D9278-0885-F36D-66F4-0B9816D1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798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18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722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634A-3A02-D8D1-949C-6DB52078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10DAF7-C76E-6ABE-C1D5-219CF5C1C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82D671-9B23-C155-8790-6E8EAACDC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D747B-2289-52C6-2F15-7515A3B1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802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471E-012B-67DC-608F-5C3DB361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7103CC-6EB3-27F5-1FC2-E25639B82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DE46B4-FE67-B596-AF72-B9CD01284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814329-2EA0-E8BF-0739-9D93318A7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3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589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58BD8-FE26-717E-2238-7A7DC340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7B359B-B927-B77D-9186-F83ED8F32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BD42C2-6474-3FDB-5653-662AA36B5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7FC27-356C-26A2-FF3D-7D8522B3B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46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15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05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47472-F3E1-9239-289A-5127B0CEF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10EFD0-B859-5C38-B451-E5819BB2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C7C372-D290-9E79-E671-8EF0D39F6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3154FD-AA1D-5C58-48D0-8299E933F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052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4.png"/><Relationship Id="rId18" Type="http://schemas.openxmlformats.org/officeDocument/2006/relationships/customXml" Target="../ink/ink16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13.xm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image" Target="../media/image23.png"/><Relationship Id="rId24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customXml" Target="../ink/ink12.xml"/><Relationship Id="rId19" Type="http://schemas.openxmlformats.org/officeDocument/2006/relationships/image" Target="../media/image27.png"/><Relationship Id="rId4" Type="http://schemas.openxmlformats.org/officeDocument/2006/relationships/customXml" Target="../ink/ink9.xml"/><Relationship Id="rId9" Type="http://schemas.openxmlformats.org/officeDocument/2006/relationships/image" Target="../media/image22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6819900" cy="2387600"/>
          </a:xfrm>
        </p:spPr>
        <p:txBody>
          <a:bodyPr rtlCol="0"/>
          <a:lstStyle/>
          <a:p>
            <a:pPr rtl="0"/>
            <a:r>
              <a:rPr lang="fr-CA" dirty="0"/>
              <a:t>La bases des circuits</a:t>
            </a:r>
            <a:br>
              <a:rPr lang="fr-CA" dirty="0"/>
            </a:br>
            <a:r>
              <a:rPr lang="fr-CA" sz="3200" dirty="0"/>
              <a:t>leçon 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91D9-364F-1761-9788-34FD78AB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48101A36-195A-CAA4-5B0C-B1F46AF8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fr-CA" dirty="0"/>
              <a:t>Les fils</a:t>
            </a:r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6C41E164-C808-068B-00B8-926CF58C5A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10</a:t>
            </a:fld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6F7BD7-E4F9-338B-1A3C-A2441B6FF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26" y="2928737"/>
            <a:ext cx="2867425" cy="2867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0799E8-84FF-C6A4-C5D9-45C5BDE40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82" y="1366654"/>
            <a:ext cx="4191585" cy="26197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CAFF165-9C0B-FCD9-BE39-176F3BDF1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082" y="4206528"/>
            <a:ext cx="4229690" cy="24863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66DC9A0-BCDA-9EA0-3E6E-D08763A99626}"/>
              </a:ext>
            </a:extLst>
          </p:cNvPr>
          <p:cNvSpPr txBox="1"/>
          <p:nvPr/>
        </p:nvSpPr>
        <p:spPr>
          <a:xfrm>
            <a:off x="9344025" y="235005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Connection ‘Males’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0AD4C2-2165-E655-51B3-96116F9CD5C0}"/>
              </a:ext>
            </a:extLst>
          </p:cNvPr>
          <p:cNvSpPr txBox="1"/>
          <p:nvPr/>
        </p:nvSpPr>
        <p:spPr>
          <a:xfrm>
            <a:off x="9344025" y="526504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Connection ‘Femelle’</a:t>
            </a:r>
          </a:p>
        </p:txBody>
      </p:sp>
    </p:spTree>
    <p:extLst>
      <p:ext uri="{BB962C8B-B14F-4D97-AF65-F5344CB8AC3E}">
        <p14:creationId xmlns:p14="http://schemas.microsoft.com/office/powerpoint/2010/main" val="106786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304A9-0021-B640-3D86-5D198B17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40CF40E-F041-E436-BBDA-5054B082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fr-CA" dirty="0"/>
              <a:t>Les fils</a:t>
            </a:r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09937D9D-B835-FA8B-01D6-009F4B5B37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11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1D0C97-5BBE-CA3D-3625-9166D80D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78" y="1323645"/>
            <a:ext cx="4458322" cy="47250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9DCB5F-66B3-70AC-5F77-D8DD95488ABB}"/>
              </a:ext>
            </a:extLst>
          </p:cNvPr>
          <p:cNvSpPr txBox="1"/>
          <p:nvPr/>
        </p:nvSpPr>
        <p:spPr>
          <a:xfrm>
            <a:off x="714375" y="2590800"/>
            <a:ext cx="5684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bg1"/>
                </a:solidFill>
              </a:rPr>
              <a:t>Gardes tes fils organisés… par couleur, pas mêlés ou croisés</a:t>
            </a:r>
            <a:br>
              <a:rPr lang="fr-CA" sz="2400" dirty="0">
                <a:solidFill>
                  <a:schemeClr val="bg1"/>
                </a:solidFill>
              </a:rPr>
            </a:br>
            <a:endParaRPr lang="fr-C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bg1"/>
                </a:solidFill>
              </a:rPr>
              <a:t>Plus court est préférable car plus organisé ET moins de résistance!</a:t>
            </a:r>
            <a:br>
              <a:rPr lang="fr-CA" sz="2400" dirty="0">
                <a:solidFill>
                  <a:schemeClr val="bg1"/>
                </a:solidFill>
              </a:rPr>
            </a:br>
            <a:endParaRPr lang="fr-C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bg1"/>
                </a:solidFill>
              </a:rPr>
              <a:t>Une connexion nécessite un contact de métal à métal.</a:t>
            </a:r>
          </a:p>
        </p:txBody>
      </p:sp>
    </p:spTree>
    <p:extLst>
      <p:ext uri="{BB962C8B-B14F-4D97-AF65-F5344CB8AC3E}">
        <p14:creationId xmlns:p14="http://schemas.microsoft.com/office/powerpoint/2010/main" val="310124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C60BC-9949-D4FD-B545-7F98D2D61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C229CEBF-4DC1-7C92-EE77-B14A4FA1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Ampoules DEL</a:t>
            </a:r>
          </a:p>
        </p:txBody>
      </p:sp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3FAF233D-DFF8-F7E2-038D-0F12370CB33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12</a:t>
            </a:fld>
            <a:endParaRPr lang="fr-CA"/>
          </a:p>
        </p:txBody>
      </p:sp>
      <p:sp>
        <p:nvSpPr>
          <p:cNvPr id="29" name="Titre 1">
            <a:extLst>
              <a:ext uri="{FF2B5EF4-FFF2-40B4-BE49-F238E27FC236}">
                <a16:creationId xmlns:a16="http://schemas.microsoft.com/office/drawing/2014/main" id="{02D159B8-8F87-83C5-236E-0F06F7B249E1}"/>
              </a:ext>
            </a:extLst>
          </p:cNvPr>
          <p:cNvSpPr txBox="1">
            <a:spLocks/>
          </p:cNvSpPr>
          <p:nvPr/>
        </p:nvSpPr>
        <p:spPr>
          <a:xfrm>
            <a:off x="1438275" y="3589337"/>
            <a:ext cx="49706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6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fr-CA" sz="3600" dirty="0"/>
              <a:t>iode </a:t>
            </a:r>
            <a:r>
              <a:rPr lang="fr-CA" sz="3600" dirty="0">
                <a:solidFill>
                  <a:schemeClr val="accent5">
                    <a:lumMod val="75000"/>
                  </a:schemeClr>
                </a:solidFill>
              </a:rPr>
              <a:t>É</a:t>
            </a:r>
            <a:r>
              <a:rPr lang="fr-CA" sz="3600" dirty="0"/>
              <a:t>lectro </a:t>
            </a:r>
            <a:r>
              <a:rPr lang="fr-CA" sz="36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fr-CA" sz="3600" dirty="0"/>
              <a:t>uminescente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15C0B5-1AC1-6D51-E310-303F2576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13" y="2905001"/>
            <a:ext cx="3502892" cy="2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E4990-4136-2AAF-E443-50CA451E7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B30E9F6-1440-7952-2B17-58B8B8D4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Ampoules DEL</a:t>
            </a:r>
          </a:p>
        </p:txBody>
      </p:sp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996E79B1-677C-5C57-2673-E761BDDB86E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13</a:t>
            </a:fld>
            <a:endParaRPr lang="fr-CA"/>
          </a:p>
        </p:txBody>
      </p:sp>
      <p:sp>
        <p:nvSpPr>
          <p:cNvPr id="29" name="Titre 1">
            <a:extLst>
              <a:ext uri="{FF2B5EF4-FFF2-40B4-BE49-F238E27FC236}">
                <a16:creationId xmlns:a16="http://schemas.microsoft.com/office/drawing/2014/main" id="{1B81E568-7151-C502-EB84-465E8FDA1C1B}"/>
              </a:ext>
            </a:extLst>
          </p:cNvPr>
          <p:cNvSpPr txBox="1">
            <a:spLocks/>
          </p:cNvSpPr>
          <p:nvPr/>
        </p:nvSpPr>
        <p:spPr>
          <a:xfrm>
            <a:off x="1438275" y="3589337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600" dirty="0"/>
              <a:t>Branche plus longue = +</a:t>
            </a:r>
          </a:p>
          <a:p>
            <a:r>
              <a:rPr lang="fr-CA" sz="3600" dirty="0"/>
              <a:t>Branche plus courte = -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AC78A5-E341-979C-97C8-F12C4996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429" y="1768322"/>
            <a:ext cx="1733792" cy="22005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D5D94F3B-557D-4D6A-EA8E-6930D2D757D8}"/>
                  </a:ext>
                </a:extLst>
              </p14:cNvPr>
              <p14:cNvContentPartPr/>
              <p14:nvPr/>
            </p14:nvContentPartPr>
            <p14:xfrm>
              <a:off x="7176534" y="3746905"/>
              <a:ext cx="40320" cy="504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D5D94F3B-557D-4D6A-EA8E-6930D2D757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8894" y="3639265"/>
                <a:ext cx="759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A0F358DD-B25D-ADA6-B7D3-489D0037B628}"/>
                  </a:ext>
                </a:extLst>
              </p14:cNvPr>
              <p14:cNvContentPartPr/>
              <p14:nvPr/>
            </p14:nvContentPartPr>
            <p14:xfrm>
              <a:off x="7135494" y="3649705"/>
              <a:ext cx="125280" cy="1980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A0F358DD-B25D-ADA6-B7D3-489D0037B6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6494" y="3640705"/>
                <a:ext cx="1429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44A66D4-0091-7B60-66E4-ED3A17E70D66}"/>
              </a:ext>
            </a:extLst>
          </p:cNvPr>
          <p:cNvGrpSpPr/>
          <p:nvPr/>
        </p:nvGrpSpPr>
        <p:grpSpPr>
          <a:xfrm>
            <a:off x="7496214" y="3746185"/>
            <a:ext cx="196560" cy="109440"/>
            <a:chOff x="7496214" y="3746185"/>
            <a:chExt cx="19656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6719F670-F626-D1D7-82F4-BC8444957A24}"/>
                    </a:ext>
                  </a:extLst>
                </p14:cNvPr>
                <p14:cNvContentPartPr/>
                <p14:nvPr/>
              </p14:nvContentPartPr>
              <p14:xfrm>
                <a:off x="7565694" y="3746185"/>
                <a:ext cx="7920" cy="10944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6719F670-F626-D1D7-82F4-BC8444957A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56694" y="3737185"/>
                  <a:ext cx="2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46F8CC67-C76C-3AF9-54E6-F8C001FDC768}"/>
                    </a:ext>
                  </a:extLst>
                </p14:cNvPr>
                <p14:cNvContentPartPr/>
                <p14:nvPr/>
              </p14:nvContentPartPr>
              <p14:xfrm>
                <a:off x="7496214" y="3805225"/>
                <a:ext cx="196560" cy="612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46F8CC67-C76C-3AF9-54E6-F8C001FDC7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7574" y="3796225"/>
                  <a:ext cx="2142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6E19C5F7-D39D-C263-1E5A-B64D8B3760C7}"/>
                  </a:ext>
                </a:extLst>
              </p14:cNvPr>
              <p14:cNvContentPartPr/>
              <p14:nvPr/>
            </p14:nvContentPartPr>
            <p14:xfrm>
              <a:off x="7674054" y="3331825"/>
              <a:ext cx="129240" cy="684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6E19C5F7-D39D-C263-1E5A-B64D8B3760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5414" y="3322825"/>
                <a:ext cx="14688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AB10770F-8C8A-6BFE-0D46-4EC0B873B99C}"/>
              </a:ext>
            </a:extLst>
          </p:cNvPr>
          <p:cNvGrpSpPr/>
          <p:nvPr/>
        </p:nvGrpSpPr>
        <p:grpSpPr>
          <a:xfrm>
            <a:off x="8005614" y="3757705"/>
            <a:ext cx="188640" cy="177120"/>
            <a:chOff x="8005614" y="3757705"/>
            <a:chExt cx="18864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DEA962C8-94FE-5F1B-42B9-E6CAB6CDD742}"/>
                    </a:ext>
                  </a:extLst>
                </p14:cNvPr>
                <p14:cNvContentPartPr/>
                <p14:nvPr/>
              </p14:nvContentPartPr>
              <p14:xfrm>
                <a:off x="8123694" y="3757705"/>
                <a:ext cx="360" cy="17712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DEA962C8-94FE-5F1B-42B9-E6CAB6CDD7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5054" y="3749065"/>
                  <a:ext cx="18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874AAEE8-8511-1282-A03A-E29223CEB8F1}"/>
                    </a:ext>
                  </a:extLst>
                </p14:cNvPr>
                <p14:cNvContentPartPr/>
                <p14:nvPr/>
              </p14:nvContentPartPr>
              <p14:xfrm>
                <a:off x="8005614" y="3862825"/>
                <a:ext cx="188640" cy="2520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874AAEE8-8511-1282-A03A-E29223CEB8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96974" y="3854185"/>
                  <a:ext cx="2062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217A7700-DD46-CD09-06FB-753440E7A407}"/>
                  </a:ext>
                </a:extLst>
              </p14:cNvPr>
              <p14:cNvContentPartPr/>
              <p14:nvPr/>
            </p14:nvContentPartPr>
            <p14:xfrm>
              <a:off x="8289654" y="3361705"/>
              <a:ext cx="43200" cy="36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217A7700-DD46-CD09-06FB-753440E7A4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81014" y="3352705"/>
                <a:ext cx="60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094E43B0-4AA2-5B9D-7C70-7F602CA22CFF}"/>
              </a:ext>
            </a:extLst>
          </p:cNvPr>
          <p:cNvGrpSpPr/>
          <p:nvPr/>
        </p:nvGrpSpPr>
        <p:grpSpPr>
          <a:xfrm>
            <a:off x="8656494" y="3657265"/>
            <a:ext cx="213120" cy="111240"/>
            <a:chOff x="8656494" y="3657265"/>
            <a:chExt cx="21312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24EE3E2C-7A6A-F616-7111-AD9E0EF35DDB}"/>
                    </a:ext>
                  </a:extLst>
                </p14:cNvPr>
                <p14:cNvContentPartPr/>
                <p14:nvPr/>
              </p14:nvContentPartPr>
              <p14:xfrm>
                <a:off x="8761974" y="3657265"/>
                <a:ext cx="19080" cy="11124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24EE3E2C-7A6A-F616-7111-AD9E0EF35D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53334" y="3648625"/>
                  <a:ext cx="3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BDB948E9-8937-3B3F-E97F-0A7342A86D08}"/>
                    </a:ext>
                  </a:extLst>
                </p14:cNvPr>
                <p14:cNvContentPartPr/>
                <p14:nvPr/>
              </p14:nvContentPartPr>
              <p14:xfrm>
                <a:off x="8656494" y="3728185"/>
                <a:ext cx="213120" cy="36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BDB948E9-8937-3B3F-E97F-0A7342A86D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7494" y="3719545"/>
                  <a:ext cx="23076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A2D10036-BDCC-1838-9B91-7D0B2716F45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64486" y="4195662"/>
            <a:ext cx="1228896" cy="143847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9E67570D-DC46-5D4C-71E3-01AA82D92243}"/>
              </a:ext>
            </a:extLst>
          </p:cNvPr>
          <p:cNvSpPr txBox="1"/>
          <p:nvPr/>
        </p:nvSpPr>
        <p:spPr>
          <a:xfrm>
            <a:off x="8516013" y="5634138"/>
            <a:ext cx="1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Branche + pliée</a:t>
            </a:r>
          </a:p>
        </p:txBody>
      </p:sp>
    </p:spTree>
    <p:extLst>
      <p:ext uri="{BB962C8B-B14F-4D97-AF65-F5344CB8AC3E}">
        <p14:creationId xmlns:p14="http://schemas.microsoft.com/office/powerpoint/2010/main" val="230601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67D00-DAA0-10D0-05AE-BC39F62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A3A2A7A-2519-5CBD-3E56-B19DA94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fr-CA" dirty="0"/>
              <a:t>Les résistances</a:t>
            </a:r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B5F96BB4-59FD-1F90-118C-B045F88862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14</a:t>
            </a:fld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3056F3-401D-98E8-A711-0406CC675CE9}"/>
              </a:ext>
            </a:extLst>
          </p:cNvPr>
          <p:cNvSpPr txBox="1"/>
          <p:nvPr/>
        </p:nvSpPr>
        <p:spPr>
          <a:xfrm>
            <a:off x="714375" y="2590800"/>
            <a:ext cx="5684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bg1"/>
                </a:solidFill>
              </a:rPr>
              <a:t>Sont TRES importants pour assurer la sécurité et la fiabilité des composantes dans un circuit.  Il règle le courant dans le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bg1"/>
                </a:solidFill>
              </a:rPr>
              <a:t>On doit utiliser les couleurs pour distinguer entre eux.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bg1"/>
                </a:solidFill>
              </a:rPr>
              <a:t>Pas de côté + ou -</a:t>
            </a:r>
            <a:br>
              <a:rPr lang="fr-CA" sz="2400" dirty="0">
                <a:solidFill>
                  <a:schemeClr val="bg1"/>
                </a:solidFill>
              </a:rPr>
            </a:br>
            <a:endParaRPr lang="fr-C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B9FBB9-5354-732A-DE3A-31D963AB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90" y="2128838"/>
            <a:ext cx="4592810" cy="32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5467-52DF-378C-6DB8-3A8A45DE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BB810481-74C8-AD70-526D-60372A9473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15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D0E0BD-1ACA-F183-3D87-8510C235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2" y="132890"/>
            <a:ext cx="8059275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8BBC-3B05-FDEF-4D01-1F391171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A7EDD9C2-E60F-FF78-04B5-A16897B3D2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16</a:t>
            </a:fld>
            <a:endParaRPr lang="fr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191795-329A-CD8F-C29F-4501650C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00" y="313930"/>
            <a:ext cx="4829849" cy="28293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6F8632-006F-8654-02E5-9396AE940B0B}"/>
              </a:ext>
            </a:extLst>
          </p:cNvPr>
          <p:cNvSpPr txBox="1"/>
          <p:nvPr/>
        </p:nvSpPr>
        <p:spPr>
          <a:xfrm>
            <a:off x="1162050" y="81915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</a:rPr>
              <a:t>À vous de pratiquer…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C11A0B-BE51-97F8-9157-2898238F0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30" y="1549746"/>
            <a:ext cx="6187369" cy="50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AC95-8A8E-2890-E2A5-0356A1B3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5D44D294-6EA3-ACA8-D264-B01B15050A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17</a:t>
            </a:fld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2B49FF-1A6A-BFF4-BF94-74CD54041B93}"/>
              </a:ext>
            </a:extLst>
          </p:cNvPr>
          <p:cNvSpPr txBox="1"/>
          <p:nvPr/>
        </p:nvSpPr>
        <p:spPr>
          <a:xfrm>
            <a:off x="1162050" y="81915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bg1"/>
                </a:solidFill>
              </a:rPr>
              <a:t>À vous de pratiquer…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0B2336-B8EB-194E-D3F0-F5A830A1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30" y="1549746"/>
            <a:ext cx="6187369" cy="50610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F1422A-8B8A-3697-20A6-0EB5E36D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106" y="602133"/>
            <a:ext cx="4418002" cy="14288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679C96-F1F2-157A-34CD-2FF1FFF5D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237" y="2247859"/>
            <a:ext cx="3305263" cy="15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47B5-61E1-980F-7F9B-8A750415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95AE0887-D8D4-E439-E1BE-6955697A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fr-CA" dirty="0"/>
              <a:t>Quelle résistances avec nos DEL?</a:t>
            </a:r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F938B7BC-C04A-7892-9127-392D70831E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18</a:t>
            </a:fld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A3BC60-ECD2-4D0F-39AD-3BE258EA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90" y="2128838"/>
            <a:ext cx="4592810" cy="32862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77FA3A-B0F8-C7B0-17B8-A2BE3411A866}"/>
              </a:ext>
            </a:extLst>
          </p:cNvPr>
          <p:cNvSpPr txBox="1"/>
          <p:nvPr/>
        </p:nvSpPr>
        <p:spPr>
          <a:xfrm>
            <a:off x="1187319" y="2924175"/>
            <a:ext cx="377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3200" dirty="0"/>
              <a:t>220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fr-CA" sz="3200" dirty="0">
                <a:latin typeface="Calibri" panose="020F0502020204030204" pitchFamily="34" charset="0"/>
                <a:cs typeface="Calibri" panose="020F0502020204030204" pitchFamily="34" charset="0"/>
              </a:rPr>
              <a:t> ou 330 </a:t>
            </a:r>
            <a:r>
              <a:rPr lang="el-GR" sz="32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52088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/>
          <a:lstStyle/>
          <a:p>
            <a:pPr rtl="0"/>
            <a:r>
              <a:rPr lang="fr-CA" dirty="0"/>
              <a:t>Avec une pile de 9V, créer un circuit pour allumer un DEL.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5013960" cy="1325563"/>
          </a:xfrm>
        </p:spPr>
        <p:txBody>
          <a:bodyPr rtlCol="0"/>
          <a:lstStyle/>
          <a:p>
            <a:pPr rtl="0"/>
            <a:r>
              <a:rPr lang="fr-CA" dirty="0"/>
              <a:t>Courant électrique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55" y="2702242"/>
            <a:ext cx="5013960" cy="19611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CA" sz="2000" dirty="0"/>
              <a:t>Le courant, I, est la quantité de charge qui passe en un point de l’espace par unité de temps.</a:t>
            </a:r>
          </a:p>
          <a:p>
            <a:pPr rtl="0"/>
            <a:r>
              <a:rPr lang="fr-CA" sz="2000" dirty="0"/>
              <a:t>C’est comme un courant d’eau… </a:t>
            </a:r>
            <a:br>
              <a:rPr lang="fr-CA" sz="2000" dirty="0"/>
            </a:br>
            <a:br>
              <a:rPr lang="fr-CA" sz="2000" dirty="0"/>
            </a:br>
            <a:r>
              <a:rPr lang="fr-CA" sz="2000" dirty="0"/>
              <a:t>Le courant est mesuré en Ampères (A)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BBBC-4BCC-4EE6-5A36-B2C5329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2852C92-F3C9-A5B4-7522-BF76989F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5013960" cy="1325563"/>
          </a:xfrm>
        </p:spPr>
        <p:txBody>
          <a:bodyPr rtlCol="0"/>
          <a:lstStyle/>
          <a:p>
            <a:pPr rtl="0"/>
            <a:r>
              <a:rPr lang="fr-CA" dirty="0"/>
              <a:t>Voltage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F56EE-C28C-7B1D-BBE9-AEC8E161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54" y="2266951"/>
            <a:ext cx="6347761" cy="37809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fr-CA" sz="2400" dirty="0"/>
              <a:t>Le voltage V, c’est la mesure de l’énergie que peut acquérir ou perdre une charge électrique entre deux points de l’espace.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Tension ou Différence de potentiel</a:t>
            </a:r>
            <a:br>
              <a:rPr lang="fr-CA" sz="2400" dirty="0"/>
            </a:br>
            <a:br>
              <a:rPr lang="fr-CA" sz="2400" dirty="0"/>
            </a:br>
            <a:r>
              <a:rPr lang="fr-CA" sz="2400" dirty="0"/>
              <a:t>Le voltage est mesuré en Volt (V)</a:t>
            </a:r>
          </a:p>
          <a:p>
            <a:pPr rtl="0"/>
            <a:endParaRPr lang="fr-CA" sz="2400" dirty="0"/>
          </a:p>
          <a:p>
            <a:pPr rtl="0"/>
            <a:r>
              <a:rPr lang="fr-CA" sz="2400" dirty="0"/>
              <a:t>Une prise murale a 120V…Les microprocesseurs utilisent 5-9 V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5E6814D7-33A0-15C8-3A4F-DE5F469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96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0B098-ED89-79EF-6594-D601F729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0EDE6B9-0F09-191E-8E76-B1A8FEB9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5013960" cy="1325563"/>
          </a:xfrm>
        </p:spPr>
        <p:txBody>
          <a:bodyPr rtlCol="0"/>
          <a:lstStyle/>
          <a:p>
            <a:pPr rtl="0"/>
            <a:r>
              <a:rPr lang="fr-CA" dirty="0"/>
              <a:t>La résistance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1AAEA-8FE0-38C4-D141-4D635AD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54" y="2702242"/>
            <a:ext cx="5636895" cy="19611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/>
            <a:r>
              <a:rPr lang="fr-CA" sz="2400" dirty="0"/>
              <a:t>La résistance, R, est la mesure de la capacité de résister au passage du courant électrique</a:t>
            </a:r>
          </a:p>
          <a:p>
            <a:pPr rtl="0"/>
            <a:br>
              <a:rPr lang="fr-CA" sz="2400" dirty="0"/>
            </a:br>
            <a:br>
              <a:rPr lang="fr-CA" sz="2400" dirty="0"/>
            </a:br>
            <a:r>
              <a:rPr lang="fr-CA" sz="2400" dirty="0"/>
              <a:t>L’unité de mesure de la résistance est l’ohm (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Ω)</a:t>
            </a:r>
            <a:endParaRPr lang="fr-CA" sz="2400" dirty="0"/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C41DBEC4-0753-1B03-7D7F-10B97926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294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la diapositive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5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11324B-03E1-314A-D9F1-211E1858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8" y="1204570"/>
            <a:ext cx="948822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3F369-A6E4-754C-E16D-98A4291F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la diapositive 13">
            <a:extLst>
              <a:ext uri="{FF2B5EF4-FFF2-40B4-BE49-F238E27FC236}">
                <a16:creationId xmlns:a16="http://schemas.microsoft.com/office/drawing/2014/main" id="{AFA4CA44-7344-57C4-E000-5C272D16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6</a:t>
            </a:fld>
            <a:endParaRPr lang="fr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16D2CD-FCD3-9BBD-BFE6-F85237D4F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66" y="532005"/>
            <a:ext cx="7287067" cy="60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8F226552-D211-4D34-862F-65A44D0D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fr-CA" dirty="0"/>
              <a:t>Loi de Ohm</a:t>
            </a:r>
          </a:p>
        </p:txBody>
      </p:sp>
      <p:sp>
        <p:nvSpPr>
          <p:cNvPr id="33" name="Espace réservé du pied de page 32">
            <a:extLst>
              <a:ext uri="{FF2B5EF4-FFF2-40B4-BE49-F238E27FC236}">
                <a16:creationId xmlns:a16="http://schemas.microsoft.com/office/drawing/2014/main" id="{3B22FC8B-BB98-4F77-B312-6234F9CB33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CA"/>
              <a:t>Orientation de l’employé</a:t>
            </a:r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FAED4C67-6AD4-4960-9032-B8D5435CD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7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DB8043-E027-6682-E5AB-F804FC19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" y="3014604"/>
            <a:ext cx="10703221" cy="17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Les éléments d’un circuit</a:t>
            </a:r>
          </a:p>
        </p:txBody>
      </p:sp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84B61B7E-5114-4B02-895E-18609706A12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8</a:t>
            </a:fld>
            <a:endParaRPr lang="fr-CA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8DCB2A7-3310-6F7B-2733-7D8D75D2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28" y="2288160"/>
            <a:ext cx="4205697" cy="3747515"/>
          </a:xfrm>
          <a:prstGeom prst="rect">
            <a:avLst/>
          </a:prstGeom>
        </p:spPr>
      </p:pic>
      <p:sp>
        <p:nvSpPr>
          <p:cNvPr id="29" name="Titre 1">
            <a:extLst>
              <a:ext uri="{FF2B5EF4-FFF2-40B4-BE49-F238E27FC236}">
                <a16:creationId xmlns:a16="http://schemas.microsoft.com/office/drawing/2014/main" id="{D13FD93F-8833-914C-CB12-9C1BF375ED77}"/>
              </a:ext>
            </a:extLst>
          </p:cNvPr>
          <p:cNvSpPr txBox="1">
            <a:spLocks/>
          </p:cNvSpPr>
          <p:nvPr/>
        </p:nvSpPr>
        <p:spPr>
          <a:xfrm>
            <a:off x="1438275" y="3589337"/>
            <a:ext cx="49706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600" dirty="0"/>
              <a:t>La platine d’expérience (non-soudable)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1FF2-D787-DBE4-FE80-F22A8F32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C35AE71-6FBE-5534-8D8C-588DD792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La platine d’expérience</a:t>
            </a:r>
          </a:p>
        </p:txBody>
      </p:sp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E58A2F46-FF66-10BC-1417-8197289E8B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9</a:t>
            </a:fld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0F752-DCE3-CA6C-C643-FE11F99C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05" y="2399272"/>
            <a:ext cx="2805270" cy="4154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035C8C8A-4ADF-C30B-482A-36069635B00F}"/>
                  </a:ext>
                </a:extLst>
              </p14:cNvPr>
              <p14:cNvContentPartPr/>
              <p14:nvPr/>
            </p14:nvContentPartPr>
            <p14:xfrm>
              <a:off x="3324315" y="3056385"/>
              <a:ext cx="541440" cy="403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035C8C8A-4ADF-C30B-482A-36069635B0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315" y="3020385"/>
                <a:ext cx="5770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B9EB04E-849F-1B8B-EB3F-7DC3148B825A}"/>
                  </a:ext>
                </a:extLst>
              </p14:cNvPr>
              <p14:cNvContentPartPr/>
              <p14:nvPr/>
            </p14:nvContentPartPr>
            <p14:xfrm>
              <a:off x="2524035" y="3046305"/>
              <a:ext cx="494640" cy="212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B9EB04E-849F-1B8B-EB3F-7DC3148B82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6035" y="3010305"/>
                <a:ext cx="530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1A40C6CB-E62C-B862-D16E-BE78BF0FF60C}"/>
                  </a:ext>
                </a:extLst>
              </p14:cNvPr>
              <p14:cNvContentPartPr/>
              <p14:nvPr/>
            </p14:nvContentPartPr>
            <p14:xfrm>
              <a:off x="4173765" y="2961780"/>
              <a:ext cx="39600" cy="325656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1A40C6CB-E62C-B862-D16E-BE78BF0FF6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8125" y="2889780"/>
                <a:ext cx="111240" cy="34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D810138-2A02-73CF-B2F6-9F8B4AE952CE}"/>
                  </a:ext>
                </a:extLst>
              </p14:cNvPr>
              <p14:cNvContentPartPr/>
              <p14:nvPr/>
            </p14:nvContentPartPr>
            <p14:xfrm>
              <a:off x="4276155" y="2923905"/>
              <a:ext cx="68040" cy="321840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D810138-2A02-73CF-B2F6-9F8B4AE952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0515" y="2851905"/>
                <a:ext cx="139680" cy="33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E3E0F5F5-7449-530C-A3F9-47B22EE8B896}"/>
                  </a:ext>
                </a:extLst>
              </p14:cNvPr>
              <p14:cNvContentPartPr/>
              <p14:nvPr/>
            </p14:nvContentPartPr>
            <p14:xfrm>
              <a:off x="2209035" y="2895105"/>
              <a:ext cx="48960" cy="333864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E3E0F5F5-7449-530C-A3F9-47B22EE8B8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035" y="2823105"/>
                <a:ext cx="120600" cy="34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F1A2146A-2C0B-857D-7AD0-2FC05AE6ADDD}"/>
                  </a:ext>
                </a:extLst>
              </p14:cNvPr>
              <p14:cNvContentPartPr/>
              <p14:nvPr/>
            </p14:nvContentPartPr>
            <p14:xfrm>
              <a:off x="2026875" y="2923905"/>
              <a:ext cx="87840" cy="3323520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F1A2146A-2C0B-857D-7AD0-2FC05AE6AD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1235" y="2851905"/>
                <a:ext cx="159480" cy="34671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3625D03-CB23-9193-2EDD-B38716199CD7}"/>
              </a:ext>
            </a:extLst>
          </p:cNvPr>
          <p:cNvSpPr/>
          <p:nvPr/>
        </p:nvSpPr>
        <p:spPr>
          <a:xfrm>
            <a:off x="5047642" y="2628900"/>
            <a:ext cx="1952625" cy="71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BF1CFCD7-55BA-F3E0-F49B-EF100B4011EC}"/>
                  </a:ext>
                </a:extLst>
              </p14:cNvPr>
              <p14:cNvContentPartPr/>
              <p14:nvPr/>
            </p14:nvContentPartPr>
            <p14:xfrm>
              <a:off x="5238435" y="3066105"/>
              <a:ext cx="1571040" cy="6732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BF1CFCD7-55BA-F3E0-F49B-EF100B4011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02795" y="2994465"/>
                <a:ext cx="1642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C3E17AC6-C558-43F6-9A02-8F238C78D3C9}"/>
                  </a:ext>
                </a:extLst>
              </p14:cNvPr>
              <p14:cNvContentPartPr/>
              <p14:nvPr/>
            </p14:nvContentPartPr>
            <p14:xfrm>
              <a:off x="5257515" y="2789265"/>
              <a:ext cx="1513800" cy="2052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C3E17AC6-C558-43F6-9A02-8F238C78D3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21515" y="2717265"/>
                <a:ext cx="1585440" cy="164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52D90556-309C-01B7-7D38-DDAC92D6BDBD}"/>
              </a:ext>
            </a:extLst>
          </p:cNvPr>
          <p:cNvSpPr txBox="1"/>
          <p:nvPr/>
        </p:nvSpPr>
        <p:spPr>
          <a:xfrm>
            <a:off x="5867400" y="3790950"/>
            <a:ext cx="5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Des séries de trous qui sont connectées ensemble.  Les séries peuvent être connectées à une autre série.  Il est à noter qu’il n’y a RIEN de différent avec la série + et la série -  .</a:t>
            </a:r>
          </a:p>
        </p:txBody>
      </p:sp>
    </p:spTree>
    <p:extLst>
      <p:ext uri="{BB962C8B-B14F-4D97-AF65-F5344CB8AC3E}">
        <p14:creationId xmlns:p14="http://schemas.microsoft.com/office/powerpoint/2010/main" val="4198399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833</TotalTime>
  <Words>372</Words>
  <Application>Microsoft Office PowerPoint</Application>
  <PresentationFormat>Grand écran</PresentationFormat>
  <Paragraphs>76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Skeena</vt:lpstr>
      <vt:lpstr>Times New Roman</vt:lpstr>
      <vt:lpstr>Thème Office</vt:lpstr>
      <vt:lpstr>La bases des circuits leçon 1</vt:lpstr>
      <vt:lpstr>Courant électrique</vt:lpstr>
      <vt:lpstr>Voltage</vt:lpstr>
      <vt:lpstr>La résistance</vt:lpstr>
      <vt:lpstr>Présentation PowerPoint</vt:lpstr>
      <vt:lpstr>Présentation PowerPoint</vt:lpstr>
      <vt:lpstr>Loi de Ohm</vt:lpstr>
      <vt:lpstr>Les éléments d’un circuit</vt:lpstr>
      <vt:lpstr>La platine d’expérience</vt:lpstr>
      <vt:lpstr>Les fils</vt:lpstr>
      <vt:lpstr>Les fils</vt:lpstr>
      <vt:lpstr>Ampoules DEL</vt:lpstr>
      <vt:lpstr>Ampoules DEL</vt:lpstr>
      <vt:lpstr>Les résistances</vt:lpstr>
      <vt:lpstr>Présentation PowerPoint</vt:lpstr>
      <vt:lpstr>Présentation PowerPoint</vt:lpstr>
      <vt:lpstr>Présentation PowerPoint</vt:lpstr>
      <vt:lpstr>Quelle résistances avec nos DEL?</vt:lpstr>
      <vt:lpstr>Avec une pile de 9V, créer un circuit pour allumer un DEL.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3</cp:revision>
  <dcterms:created xsi:type="dcterms:W3CDTF">2024-03-06T01:05:03Z</dcterms:created>
  <dcterms:modified xsi:type="dcterms:W3CDTF">2024-03-06T14:58:58Z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