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7" r:id="rId6"/>
    <p:sldId id="290" r:id="rId7"/>
    <p:sldId id="303" r:id="rId8"/>
    <p:sldId id="304" r:id="rId9"/>
    <p:sldId id="291" r:id="rId10"/>
    <p:sldId id="284" r:id="rId11"/>
    <p:sldId id="286" r:id="rId12"/>
    <p:sldId id="306" r:id="rId13"/>
    <p:sldId id="263" r:id="rId14"/>
    <p:sldId id="293" r:id="rId15"/>
    <p:sldId id="307" r:id="rId16"/>
    <p:sldId id="292" r:id="rId17"/>
    <p:sldId id="294" r:id="rId18"/>
    <p:sldId id="258" r:id="rId19"/>
    <p:sldId id="308" r:id="rId20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8:20.5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1,'0'5161,"1"-5136,1 1,8 32,-4-30,2 46,-9 47,2 49,23-37,-11-47,-7-52,4 57,-12 25,4 59,11-93,-8-54,4 48,-9-61,-2 181,-10-115,6-53,-3 48,8 397,3-227,-2-224,-1 1,-1-1,-1 0,-1-1,-1 1,-1-1,-13 35,12-42,1 0,1 1,1 0,-6 31,2 59,6-52,-9 14,6-48,-1 30,3 288,5-173,0-137,1 0,9 41,-5-36,5 16,-7-33,-1 1,2 18,8 37,-9-50,-1-1,1 25,-4-1,-2-30,1 0,1-1,4 27,0-23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9:47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0,'611'0,"-584"1,0 2,28 6,-25-4,42 3,-46-6,0 2,29 6,-3 1,-19-4,36 12,8 3,-69-20,32 8,-1-3,1-1,51 2,16-11,103 5,-147 10,-46-7,-1-2,21 2,101-3,-91-4,0 3,69 9,2 2,-55-7,7 7,-47-7,37 3,36-7,-64-3,0 3,0 0,46 9,-39-3,0-1,51 1,81-9,-60 0,365 3,-454-1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9:50.1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28,'6'0,"54"0,84-10,-12-2,217 7,-192 7,822-3,-952 3,0 0,28 8,-25-5,42 3,-63-8,0 0,0 1,12 3,-4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49:57.1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54,'8'1,"22"-1,-1-1,1-1,29-6,-10-3,-8 1,1 2,-1 1,54-1,4535 10,-4607-2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50:05.19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0 160,'44'-3,"-1"-1,69-16,-69 10,0 3,70-3,580 11,-668 0,-1 2,34 7,-31-5,46 4,399-8,-227-3,811 2,-1013 2,0 3,69 15,-64-10,75 6,199-15,-156-3,1268 2,-1272-13,-107 5,58 1,-79 6,51-10,15 0,2 11,26-2,-46-11,-55 8,48-4,34 11,46-4,-81-10,-50 7,35-3,-46 6,0 0,-1-1,1 0,-1-1,20-9,-20 8,1 0,0 0,0 1,1 1,13-2,9 2,45-11,-37 7,-24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50:09.47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0 186,'62'1,"-22"1,-1-2,0-2,47-9,-75 9,53-12,-1 3,100-5,622 15,-348 3,504-2,-909 2,58 10,-54-6,42 2,407-7,-232-3,845 2,-933-14,4 0,-125 14,-14 2,0-3,0 0,46-9,-22 2,-42 7,-1 0,0 0,0-2,0 1,0-1,0-1,0 0,11-6,-9 1,0 2,0 0,1 0,0 1,0 1,1 0,-1 1,1 1,0 0,22-1,-8 2,31-8,-33 5,44-3,-47 8,164 2,-57 20,-108-20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4:50:12.7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1,'769'0,"-747"0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6T02:18:20.5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1,'0'5161,"1"-5136,1 1,8 32,-4-30,2 46,-9 47,2 49,23-37,-11-47,-7-52,4 57,-12 25,4 59,11-93,-8-54,4 48,-9-61,-2 181,-10-115,6-53,-3 48,8 397,3-227,-2-224,-1 1,-1-1,-1 0,-1-1,-1 1,-1-1,-13 35,12-42,1 0,1 1,1 0,-6 31,2 59,6-52,-9 14,6-48,-1 30,3 288,5-173,0-137,1 0,9 41,-5-36,5 16,-7-33,-1 1,2 18,8 37,-9-50,-1-1,1 25,-4-1,-2-30,1 0,1-1,4 27,0-23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050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47472-F3E1-9239-289A-5127B0CEF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10EFD0-B859-5C38-B451-E5819BB27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C7C372-D290-9E79-E671-8EF0D39F6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3154FD-AA1D-5C58-48D0-8299E933F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052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EB96E-E95C-B3F0-B7DB-0A6A8B321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61D3CB-71FB-98B8-363A-CA1FDD334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3C1E6C-7862-C350-68C8-1707801F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E5DB0-8C15-583C-FB95-F8DF0C208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82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58BD8-FE26-717E-2238-7A7DC340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7B359B-B927-B77D-9186-F83ED8F32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BD42C2-6474-3FDB-5653-662AA36B5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7FC27-356C-26A2-FF3D-7D8522B3B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465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96140-7EF0-AE09-5351-E05FD7A6E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A9C6D3-70B3-06B1-C849-9EE5643A7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AEFB95-A988-C9A6-8D26-2D133C641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2E78E3-AA94-0992-53AA-FD35346F8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23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867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C3C0-5521-31D6-B074-EADCDFB73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EF4709-5176-6E13-ED9A-225E1DC24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85F00F-7564-7576-5812-DC72A1BBB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3810F3-86D5-3567-8C85-5C8198EF8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8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72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634A-3A02-D8D1-949C-6DB52078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10DAF7-C76E-6ABE-C1D5-219CF5C1C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82D671-9B23-C155-8790-6E8EAACDC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D747B-2289-52C6-2F15-7515A3B1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02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0FDD1-EA73-1537-68B6-A8C97E1F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97BB53-A472-70C1-A2B5-357781E33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01522C-740D-4726-CD2E-7DDB80F77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30406A-2CD5-7D1F-5AB9-92DAE156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147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17BF-8F46-9CB3-2CF0-9A6CF77DE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501EB-BAD9-1313-B6E3-893958D58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98FE80-8B0F-A2DD-77B9-6E8012DB4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46341-9B61-0EFF-8ADC-29223D530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773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471E-012B-67DC-608F-5C3DB361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7103CC-6EB3-27F5-1FC2-E25639B82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DE46B4-FE67-B596-AF72-B9CD01284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814329-2EA0-E8BF-0739-9D93318A7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93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589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52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618B5-41C5-88EF-F2D7-B2D51410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8A54E5-1FE5-04A8-5019-2E7D2FE7E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1203C4-1A8C-D36C-0065-CED416ABC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ADB992-DE91-DDDC-EA7D-3CF29AAF2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564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4.xml"/><Relationship Id="rId17" Type="http://schemas.openxmlformats.org/officeDocument/2006/relationships/customXml" Target="../ink/ink2.xml"/><Relationship Id="rId25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19.png"/><Relationship Id="rId15" Type="http://schemas.openxmlformats.org/officeDocument/2006/relationships/image" Target="../media/image14.png"/><Relationship Id="rId23" Type="http://schemas.openxmlformats.org/officeDocument/2006/relationships/customXml" Target="../ink/ink5.xml"/><Relationship Id="rId28" Type="http://schemas.openxmlformats.org/officeDocument/2006/relationships/image" Target="../media/image21.png"/><Relationship Id="rId1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6819900" cy="2387600"/>
          </a:xfrm>
        </p:spPr>
        <p:txBody>
          <a:bodyPr rtlCol="0"/>
          <a:lstStyle/>
          <a:p>
            <a:pPr rtl="0"/>
            <a:r>
              <a:rPr lang="fr-CA" dirty="0"/>
              <a:t>Environnement IDE</a:t>
            </a:r>
            <a:br>
              <a:rPr lang="fr-CA" dirty="0"/>
            </a:br>
            <a:r>
              <a:rPr lang="fr-CA" sz="3200" dirty="0"/>
              <a:t>leçon 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84B61B7E-5114-4B02-895E-18609706A12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10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21CADD-F8EA-E0A7-7091-B212F70C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460373"/>
            <a:ext cx="11515322" cy="6108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5CD97A-A59C-C5F5-8A08-D04307A48705}"/>
              </a:ext>
            </a:extLst>
          </p:cNvPr>
          <p:cNvSpPr/>
          <p:nvPr/>
        </p:nvSpPr>
        <p:spPr>
          <a:xfrm>
            <a:off x="444960" y="430212"/>
            <a:ext cx="11515322" cy="67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4FA5A-32FC-18D1-D92D-E652D86A167E}"/>
              </a:ext>
            </a:extLst>
          </p:cNvPr>
          <p:cNvSpPr/>
          <p:nvPr/>
        </p:nvSpPr>
        <p:spPr>
          <a:xfrm>
            <a:off x="444960" y="1135062"/>
            <a:ext cx="11515322" cy="3970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8ACCD-85A8-E676-514B-33D3BAAD3714}"/>
              </a:ext>
            </a:extLst>
          </p:cNvPr>
          <p:cNvSpPr/>
          <p:nvPr/>
        </p:nvSpPr>
        <p:spPr>
          <a:xfrm>
            <a:off x="444960" y="5126036"/>
            <a:ext cx="11515322" cy="144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1A37D1-C7A7-F1B7-ED66-F985788F91AD}"/>
              </a:ext>
            </a:extLst>
          </p:cNvPr>
          <p:cNvSpPr/>
          <p:nvPr/>
        </p:nvSpPr>
        <p:spPr>
          <a:xfrm>
            <a:off x="7614736" y="5385889"/>
            <a:ext cx="562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3</a:t>
            </a:r>
            <a:endParaRPr lang="fr-FR" sz="54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1AAE6-FEB2-CEB7-1789-F773359CF2B2}"/>
              </a:ext>
            </a:extLst>
          </p:cNvPr>
          <p:cNvSpPr/>
          <p:nvPr/>
        </p:nvSpPr>
        <p:spPr>
          <a:xfrm>
            <a:off x="7614736" y="2538213"/>
            <a:ext cx="562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2</a:t>
            </a:r>
            <a:endParaRPr lang="fr-FR" sz="5400" b="1" cap="none" spc="0" dirty="0">
              <a:ln w="1270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AB1E1-6DA3-705E-D932-ED393C2E6182}"/>
              </a:ext>
            </a:extLst>
          </p:cNvPr>
          <p:cNvSpPr/>
          <p:nvPr/>
        </p:nvSpPr>
        <p:spPr>
          <a:xfrm>
            <a:off x="7548062" y="288927"/>
            <a:ext cx="56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1FF2-D787-DBE4-FE80-F22A8F32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C35AE71-6FBE-5534-8D8C-588DD792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La barre d’outils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E58A2F46-FF66-10BC-1417-8197289E8B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11</a:t>
            </a:fld>
            <a:endParaRPr lang="fr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E3E0F5F5-7449-530C-A3F9-47B22EE8B896}"/>
                  </a:ext>
                </a:extLst>
              </p14:cNvPr>
              <p14:cNvContentPartPr/>
              <p14:nvPr/>
            </p14:nvContentPartPr>
            <p14:xfrm>
              <a:off x="2209035" y="2895105"/>
              <a:ext cx="48960" cy="333864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E3E0F5F5-7449-530C-A3F9-47B22EE8B8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3035" y="2823105"/>
                <a:ext cx="120600" cy="3482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2523EFE-A6DA-48A9-DFC0-4337C64E14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765" y="2318432"/>
            <a:ext cx="11603069" cy="8002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555993-BC42-1CBC-C0EA-45ABA3CA86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76195" y="3590654"/>
            <a:ext cx="4229690" cy="28007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93F6BEA-6949-6153-8196-E93840C834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8232" y="3294745"/>
            <a:ext cx="3692634" cy="333864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8A01873-FC70-CAD1-2C8F-0F62042C25F3}"/>
              </a:ext>
            </a:extLst>
          </p:cNvPr>
          <p:cNvCxnSpPr>
            <a:cxnSpLocks/>
          </p:cNvCxnSpPr>
          <p:nvPr/>
        </p:nvCxnSpPr>
        <p:spPr>
          <a:xfrm>
            <a:off x="1542755" y="2790825"/>
            <a:ext cx="876595" cy="742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0667226-B7F1-A01D-55B7-67CFB4DF47CA}"/>
              </a:ext>
            </a:extLst>
          </p:cNvPr>
          <p:cNvCxnSpPr>
            <a:cxnSpLocks/>
          </p:cNvCxnSpPr>
          <p:nvPr/>
        </p:nvCxnSpPr>
        <p:spPr>
          <a:xfrm>
            <a:off x="1847555" y="2820620"/>
            <a:ext cx="4841716" cy="590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7B471C84-B6FF-3ABD-2303-4F5E48ED3E4A}"/>
                  </a:ext>
                </a:extLst>
              </p14:cNvPr>
              <p14:cNvContentPartPr/>
              <p14:nvPr/>
            </p14:nvContentPartPr>
            <p14:xfrm>
              <a:off x="2496270" y="4059027"/>
              <a:ext cx="1342440" cy="8748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7B471C84-B6FF-3ABD-2303-4F5E48ED3E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60270" y="3987027"/>
                <a:ext cx="14140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D1A3750B-13E9-D363-7AEB-66B8E5E26E1A}"/>
                  </a:ext>
                </a:extLst>
              </p14:cNvPr>
              <p14:cNvContentPartPr/>
              <p14:nvPr/>
            </p14:nvContentPartPr>
            <p14:xfrm>
              <a:off x="2592795" y="4408227"/>
              <a:ext cx="757440" cy="1440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D1A3750B-13E9-D363-7AEB-66B8E5E26E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57155" y="4336587"/>
                <a:ext cx="829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1323FDBB-FEC4-BD29-9BB0-E2D59BE201B7}"/>
                  </a:ext>
                </a:extLst>
              </p14:cNvPr>
              <p14:cNvContentPartPr/>
              <p14:nvPr/>
            </p14:nvContentPartPr>
            <p14:xfrm>
              <a:off x="2606092" y="5685630"/>
              <a:ext cx="1828080" cy="1980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1323FDBB-FEC4-BD29-9BB0-E2D59BE201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0092" y="5613630"/>
                <a:ext cx="1899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2464706F-7289-137B-C231-C884EB2CFDA8}"/>
                  </a:ext>
                </a:extLst>
              </p14:cNvPr>
              <p14:cNvContentPartPr/>
              <p14:nvPr/>
            </p14:nvContentPartPr>
            <p14:xfrm>
              <a:off x="7067595" y="5314305"/>
              <a:ext cx="2561400" cy="6804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2464706F-7289-137B-C231-C884EB2CFD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31595" y="5242665"/>
                <a:ext cx="2633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5857D665-F7FD-DAB2-FA79-8C4559A8E978}"/>
                  </a:ext>
                </a:extLst>
              </p14:cNvPr>
              <p14:cNvContentPartPr/>
              <p14:nvPr/>
            </p14:nvContentPartPr>
            <p14:xfrm>
              <a:off x="7067595" y="5514105"/>
              <a:ext cx="2247120" cy="6804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5857D665-F7FD-DAB2-FA79-8C4559A8E97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31595" y="5442465"/>
                <a:ext cx="2318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1E0167D1-B263-7CA3-3411-ED2759FF40C6}"/>
                  </a:ext>
                </a:extLst>
              </p14:cNvPr>
              <p14:cNvContentPartPr/>
              <p14:nvPr/>
            </p14:nvContentPartPr>
            <p14:xfrm>
              <a:off x="7105395" y="5790585"/>
              <a:ext cx="285120" cy="36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1E0167D1-B263-7CA3-3411-ED2759FF40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69395" y="5718585"/>
                <a:ext cx="356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3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4F48-A89D-61C1-280A-D1215E04D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B0CB153-F4C6-C525-0AD9-29B1691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La barre d’outils - raccourcis</a:t>
            </a:r>
          </a:p>
        </p:txBody>
      </p:sp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629450E1-6857-65EA-30C4-B10F960CDA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12</a:t>
            </a:fld>
            <a:endParaRPr lang="fr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8A81480-4FF7-5B22-0B7C-B367B8F42EAD}"/>
                  </a:ext>
                </a:extLst>
              </p14:cNvPr>
              <p14:cNvContentPartPr/>
              <p14:nvPr/>
            </p14:nvContentPartPr>
            <p14:xfrm>
              <a:off x="2209035" y="2895105"/>
              <a:ext cx="48960" cy="33386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8A81480-4FF7-5B22-0B7C-B367B8F42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035" y="2823097"/>
                <a:ext cx="120600" cy="3482295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033B837-CE0A-EB8F-10E9-801D24EFA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65" y="2318432"/>
            <a:ext cx="11603069" cy="800212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0497C99-B95A-BB4E-7FDD-AF335E07B8FB}"/>
              </a:ext>
            </a:extLst>
          </p:cNvPr>
          <p:cNvCxnSpPr>
            <a:cxnSpLocks/>
          </p:cNvCxnSpPr>
          <p:nvPr/>
        </p:nvCxnSpPr>
        <p:spPr>
          <a:xfrm>
            <a:off x="609600" y="3118644"/>
            <a:ext cx="354084" cy="2619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2A2978-0F11-AFE9-1DF1-A231F72175B4}"/>
              </a:ext>
            </a:extLst>
          </p:cNvPr>
          <p:cNvCxnSpPr>
            <a:cxnSpLocks/>
          </p:cNvCxnSpPr>
          <p:nvPr/>
        </p:nvCxnSpPr>
        <p:spPr>
          <a:xfrm>
            <a:off x="828675" y="3118644"/>
            <a:ext cx="3449462" cy="2759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AE13AA-0670-A921-9D56-A861903FD5D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085850" y="3073426"/>
            <a:ext cx="4760681" cy="2629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5AD3F59-24D3-86CC-8C5B-8FD4F1E257F3}"/>
              </a:ext>
            </a:extLst>
          </p:cNvPr>
          <p:cNvCxnSpPr>
            <a:cxnSpLocks/>
          </p:cNvCxnSpPr>
          <p:nvPr/>
        </p:nvCxnSpPr>
        <p:spPr>
          <a:xfrm>
            <a:off x="1323975" y="3118644"/>
            <a:ext cx="5199641" cy="1638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30367C3-62F1-17A8-A9F0-8B9FE0D362C8}"/>
              </a:ext>
            </a:extLst>
          </p:cNvPr>
          <p:cNvCxnSpPr>
            <a:cxnSpLocks/>
          </p:cNvCxnSpPr>
          <p:nvPr/>
        </p:nvCxnSpPr>
        <p:spPr>
          <a:xfrm>
            <a:off x="1619250" y="3118644"/>
            <a:ext cx="6343650" cy="1269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FAE4A-6D7A-6890-C76D-490A4EB2FC46}"/>
              </a:ext>
            </a:extLst>
          </p:cNvPr>
          <p:cNvSpPr/>
          <p:nvPr/>
        </p:nvSpPr>
        <p:spPr>
          <a:xfrm>
            <a:off x="8127809" y="3852440"/>
            <a:ext cx="3710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sauvegarder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FD5321-8C60-D95D-42FF-4CCE3C64A4AD}"/>
              </a:ext>
            </a:extLst>
          </p:cNvPr>
          <p:cNvSpPr/>
          <p:nvPr/>
        </p:nvSpPr>
        <p:spPr>
          <a:xfrm>
            <a:off x="6860951" y="4418433"/>
            <a:ext cx="1874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ouvrir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E994A-A92A-42B1-3CAC-48F8F8C2C2CA}"/>
              </a:ext>
            </a:extLst>
          </p:cNvPr>
          <p:cNvSpPr/>
          <p:nvPr/>
        </p:nvSpPr>
        <p:spPr>
          <a:xfrm>
            <a:off x="5846531" y="5241353"/>
            <a:ext cx="5440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uvrir un nouveau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8DBB54-2C75-328A-B947-5C54F0E46F34}"/>
              </a:ext>
            </a:extLst>
          </p:cNvPr>
          <p:cNvSpPr/>
          <p:nvPr/>
        </p:nvSpPr>
        <p:spPr>
          <a:xfrm>
            <a:off x="3447114" y="5877842"/>
            <a:ext cx="7374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Téléverser </a:t>
            </a:r>
            <a:r>
              <a:rPr lang="fr-FR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(sur le microprocesseur)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AF3EA0-F984-F2A4-241C-51EA5F8CE5E0}"/>
              </a:ext>
            </a:extLst>
          </p:cNvPr>
          <p:cNvSpPr/>
          <p:nvPr/>
        </p:nvSpPr>
        <p:spPr>
          <a:xfrm>
            <a:off x="257499" y="5681129"/>
            <a:ext cx="272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compiler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9FA1469-4DD3-EB5F-2EDB-0BE9DF85E6D9}"/>
              </a:ext>
            </a:extLst>
          </p:cNvPr>
          <p:cNvCxnSpPr>
            <a:cxnSpLocks/>
          </p:cNvCxnSpPr>
          <p:nvPr/>
        </p:nvCxnSpPr>
        <p:spPr>
          <a:xfrm flipH="1">
            <a:off x="10971994" y="3088433"/>
            <a:ext cx="791381" cy="359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206C8-F3C4-D8C1-C8F3-150D524AEE41}"/>
              </a:ext>
            </a:extLst>
          </p:cNvPr>
          <p:cNvSpPr/>
          <p:nvPr/>
        </p:nvSpPr>
        <p:spPr>
          <a:xfrm>
            <a:off x="6818891" y="3001019"/>
            <a:ext cx="417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 monitor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9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  <p:bldP spid="33" grpId="0"/>
      <p:bldP spid="34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F369-A6E4-754C-E16D-98A4291F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AFA4CA44-7344-57C4-E000-5C272D1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13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FF6219-A088-169C-7973-DFFEF61D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2" y="1925348"/>
            <a:ext cx="11612596" cy="412490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83D41E-0BF7-F182-0A83-F7F6DEAA1941}"/>
              </a:ext>
            </a:extLst>
          </p:cNvPr>
          <p:cNvCxnSpPr>
            <a:cxnSpLocks/>
          </p:cNvCxnSpPr>
          <p:nvPr/>
        </p:nvCxnSpPr>
        <p:spPr>
          <a:xfrm flipV="1">
            <a:off x="1333500" y="1462088"/>
            <a:ext cx="5385682" cy="752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00ADAB29-306C-A4CC-2F9C-38D42DFA6444}"/>
              </a:ext>
            </a:extLst>
          </p:cNvPr>
          <p:cNvSpPr/>
          <p:nvPr/>
        </p:nvSpPr>
        <p:spPr>
          <a:xfrm>
            <a:off x="5498919" y="2439985"/>
            <a:ext cx="990600" cy="309562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FE039-27E7-56BB-A2A9-DA390373D986}"/>
              </a:ext>
            </a:extLst>
          </p:cNvPr>
          <p:cNvSpPr/>
          <p:nvPr/>
        </p:nvSpPr>
        <p:spPr>
          <a:xfrm>
            <a:off x="6936564" y="919316"/>
            <a:ext cx="4417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 du sketch</a:t>
            </a:r>
            <a:endParaRPr lang="fr-FR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2F1BE4-6B42-8D94-D338-B92952FB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79" y="2787046"/>
            <a:ext cx="1838582" cy="15337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58E69C-3F4B-81AE-3061-178CA63DB39A}"/>
              </a:ext>
            </a:extLst>
          </p:cNvPr>
          <p:cNvSpPr/>
          <p:nvPr/>
        </p:nvSpPr>
        <p:spPr>
          <a:xfrm>
            <a:off x="6719182" y="3603076"/>
            <a:ext cx="4682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(en 3 parties)</a:t>
            </a:r>
          </a:p>
        </p:txBody>
      </p:sp>
      <p:sp>
        <p:nvSpPr>
          <p:cNvPr id="12" name="Titre 1">
            <a:extLst>
              <a:ext uri="{FF2B5EF4-FFF2-40B4-BE49-F238E27FC236}">
                <a16:creationId xmlns:a16="http://schemas.microsoft.com/office/drawing/2014/main" id="{8DF6A77C-C7D2-F4C9-AA40-9199153E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67" y="-25690"/>
            <a:ext cx="9329058" cy="1325563"/>
          </a:xfrm>
        </p:spPr>
        <p:txBody>
          <a:bodyPr rtlCol="0"/>
          <a:lstStyle/>
          <a:p>
            <a:pPr rtl="0"/>
            <a:r>
              <a:rPr lang="fr-CA" dirty="0"/>
              <a:t>L’espace de codage</a:t>
            </a:r>
          </a:p>
        </p:txBody>
      </p:sp>
    </p:spTree>
    <p:extLst>
      <p:ext uri="{BB962C8B-B14F-4D97-AF65-F5344CB8AC3E}">
        <p14:creationId xmlns:p14="http://schemas.microsoft.com/office/powerpoint/2010/main" val="2661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91D9-364F-1761-9788-34FD78AB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48101A36-195A-CAA4-5B0C-B1F46AF8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fr-CA" dirty="0"/>
              <a:t>La barre d’état</a:t>
            </a:r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6C41E164-C808-068B-00B8-926CF58C5A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14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BF3DEB-B086-96E3-329D-88BE5006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2647841"/>
            <a:ext cx="11564964" cy="15623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4B4F65-7EDD-C251-33F1-70D235FB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328" y="1997759"/>
            <a:ext cx="2276793" cy="266737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49AE3CE-7E48-8A03-B9BC-BC7CE9A67C25}"/>
              </a:ext>
            </a:extLst>
          </p:cNvPr>
          <p:cNvCxnSpPr/>
          <p:nvPr/>
        </p:nvCxnSpPr>
        <p:spPr>
          <a:xfrm flipH="1" flipV="1">
            <a:off x="10515600" y="2419350"/>
            <a:ext cx="485775" cy="466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5AF16-C233-D725-2CE0-DF9F2A761DF4}"/>
              </a:ext>
            </a:extLst>
          </p:cNvPr>
          <p:cNvSpPr/>
          <p:nvPr/>
        </p:nvSpPr>
        <p:spPr>
          <a:xfrm>
            <a:off x="7969318" y="960184"/>
            <a:ext cx="3541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45F0C7-0237-E9F2-3FD1-559193608683}"/>
              </a:ext>
            </a:extLst>
          </p:cNvPr>
          <p:cNvSpPr/>
          <p:nvPr/>
        </p:nvSpPr>
        <p:spPr>
          <a:xfrm>
            <a:off x="313518" y="4954759"/>
            <a:ext cx="587903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Indiquer si compilation\téléversement est réussite.  Indique s’il y a des erreurs avec indice et endroit.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610269D-BA9A-A317-2CE2-E0CE9202B458}"/>
              </a:ext>
            </a:extLst>
          </p:cNvPr>
          <p:cNvCxnSpPr>
            <a:cxnSpLocks/>
          </p:cNvCxnSpPr>
          <p:nvPr/>
        </p:nvCxnSpPr>
        <p:spPr>
          <a:xfrm>
            <a:off x="2514600" y="3662362"/>
            <a:ext cx="0" cy="1292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847BAF1-0385-4E70-CF2B-1D6CFC9C39C8}"/>
              </a:ext>
            </a:extLst>
          </p:cNvPr>
          <p:cNvCxnSpPr>
            <a:cxnSpLocks/>
          </p:cNvCxnSpPr>
          <p:nvPr/>
        </p:nvCxnSpPr>
        <p:spPr>
          <a:xfrm>
            <a:off x="10273619" y="4308560"/>
            <a:ext cx="0" cy="1061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99333-35AF-A832-CD03-683A54CF7576}"/>
              </a:ext>
            </a:extLst>
          </p:cNvPr>
          <p:cNvSpPr/>
          <p:nvPr/>
        </p:nvSpPr>
        <p:spPr>
          <a:xfrm>
            <a:off x="7530383" y="5369664"/>
            <a:ext cx="41050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L’appareil et port</a:t>
            </a:r>
            <a:endParaRPr lang="fr-FR" sz="4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8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>
            <a:normAutofit fontScale="90000"/>
          </a:bodyPr>
          <a:lstStyle/>
          <a:p>
            <a:pPr rtl="0"/>
            <a:r>
              <a:rPr lang="fr-CA" dirty="0"/>
              <a:t>-Télécharger Arduino IDE</a:t>
            </a:r>
            <a:br>
              <a:rPr lang="fr-CA" dirty="0"/>
            </a:br>
            <a:r>
              <a:rPr lang="fr-CA" dirty="0"/>
              <a:t>-Aller à Aide/référence</a:t>
            </a:r>
            <a:br>
              <a:rPr lang="fr-CA" dirty="0"/>
            </a:br>
            <a:r>
              <a:rPr lang="fr-CA" dirty="0"/>
              <a:t>-Ouvrir un code déjà créer et explorer…  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DF435-3D68-7E73-7E7D-F40D4FB5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D7663E3-239F-603D-849A-37DEA28E34F2}"/>
              </a:ext>
            </a:extLst>
          </p:cNvPr>
          <p:cNvSpPr txBox="1"/>
          <p:nvPr/>
        </p:nvSpPr>
        <p:spPr>
          <a:xfrm>
            <a:off x="8629650" y="819150"/>
            <a:ext cx="2724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Ceci utilise le serial monitor.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Comment est-ce que ce code est différent que PYTHON?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66B0AA-394B-6D2D-26D7-AEEAA2C2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08" y="416522"/>
            <a:ext cx="7230484" cy="60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4" y="262255"/>
            <a:ext cx="6513195" cy="1325563"/>
          </a:xfrm>
        </p:spPr>
        <p:txBody>
          <a:bodyPr rtlCol="0"/>
          <a:lstStyle/>
          <a:p>
            <a:pPr rtl="0"/>
            <a:r>
              <a:rPr lang="fr-CA" dirty="0"/>
              <a:t>Langages d’ordinateurs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2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33C844-5DC7-1567-55C4-71AEE366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80" y="1985844"/>
            <a:ext cx="9602540" cy="3972479"/>
          </a:xfrm>
          <a:prstGeom prst="rect">
            <a:avLst/>
          </a:prstGeom>
        </p:spPr>
      </p:pic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DE800151-9A41-4844-B128-31F27F660DBE}"/>
              </a:ext>
            </a:extLst>
          </p:cNvPr>
          <p:cNvSpPr/>
          <p:nvPr/>
        </p:nvSpPr>
        <p:spPr>
          <a:xfrm>
            <a:off x="9621255" y="2143284"/>
            <a:ext cx="2132930" cy="1219200"/>
          </a:xfrm>
          <a:prstGeom prst="wedgeRoundRectCallout">
            <a:avLst>
              <a:gd name="adj1" fmla="val 321"/>
              <a:gd name="adj2" fmla="val 8281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Facile pour nous</a:t>
            </a:r>
            <a:br>
              <a:rPr lang="fr-CA" dirty="0"/>
            </a:br>
            <a:r>
              <a:rPr lang="fr-CA" dirty="0"/>
              <a:t>Difficile pour l’ordi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2F276699-0E96-895D-91DE-7944F63EA6E7}"/>
              </a:ext>
            </a:extLst>
          </p:cNvPr>
          <p:cNvSpPr/>
          <p:nvPr/>
        </p:nvSpPr>
        <p:spPr>
          <a:xfrm>
            <a:off x="134355" y="2143284"/>
            <a:ext cx="2132930" cy="1219200"/>
          </a:xfrm>
          <a:prstGeom prst="wedgeRoundRectCallout">
            <a:avLst>
              <a:gd name="adj1" fmla="val 36940"/>
              <a:gd name="adj2" fmla="val 804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Facile pour l’ordi</a:t>
            </a:r>
            <a:br>
              <a:rPr lang="fr-CA" dirty="0"/>
            </a:br>
            <a:r>
              <a:rPr lang="fr-CA" dirty="0"/>
              <a:t>Difficile pour nous</a:t>
            </a:r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BBBC-4BCC-4EE6-5A36-B2C5329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2852C92-F3C9-A5B4-7522-BF7698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Bas Niveau – Machine </a:t>
            </a:r>
            <a:r>
              <a:rPr lang="fr-CA" dirty="0" err="1"/>
              <a:t>language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F56EE-C28C-7B1D-BBE9-AEC8E161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5" y="1866900"/>
            <a:ext cx="6347761" cy="45910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CA" sz="2400" dirty="0"/>
              <a:t>- Utilise des signaux électroniques digitales en forme de voltage.  L’ordinateur va reconnaître la présence ou l’absence de voltage.</a:t>
            </a:r>
          </a:p>
          <a:p>
            <a:pPr rtl="0"/>
            <a:endParaRPr lang="fr-CA" sz="2400" dirty="0"/>
          </a:p>
          <a:p>
            <a:pPr rtl="0"/>
            <a:r>
              <a:rPr lang="fr-CA" sz="2400" dirty="0"/>
              <a:t>- 2 types de logiques: Positif, Négatif</a:t>
            </a:r>
            <a:br>
              <a:rPr lang="fr-CA" sz="2400" dirty="0"/>
            </a:br>
            <a:r>
              <a:rPr lang="fr-CA" sz="2400" dirty="0"/>
              <a:t>Positif: présence V = 1 et absence V = 0</a:t>
            </a:r>
            <a:br>
              <a:rPr lang="fr-CA" sz="2400" dirty="0"/>
            </a:br>
            <a:r>
              <a:rPr lang="fr-CA" sz="2400" dirty="0"/>
              <a:t>Négatif: présence V = 0 et présence V = 1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L’ordinateur utilise le langage binaire.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L’ordinateur n’a pas besoin de conversion pour comprendre ce langage. 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5E6814D7-33A0-15C8-3A4F-DE5F469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96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7B43A-A19D-C2F8-980A-6C1AC5CF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C5ABD5B-CF9D-2443-78A5-DAA34517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Moyen Niveau – </a:t>
            </a:r>
            <a:r>
              <a:rPr lang="fr-CA" dirty="0" err="1"/>
              <a:t>Assembly</a:t>
            </a:r>
            <a:r>
              <a:rPr lang="fr-CA" dirty="0"/>
              <a:t> </a:t>
            </a:r>
            <a:r>
              <a:rPr lang="fr-CA" dirty="0" err="1"/>
              <a:t>language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EE269-35BC-F89C-C264-D9F87A52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5" y="1866900"/>
            <a:ext cx="6347761" cy="45910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CA" sz="2400" dirty="0"/>
              <a:t>- Premier niveau d’avancement dans le langage de programmation avec des fonctions comprenable par les humains, tels: </a:t>
            </a:r>
            <a:r>
              <a:rPr lang="fr-CA" sz="2400" dirty="0" err="1"/>
              <a:t>mov</a:t>
            </a:r>
            <a:r>
              <a:rPr lang="fr-CA" sz="2400" dirty="0"/>
              <a:t>, </a:t>
            </a:r>
            <a:r>
              <a:rPr lang="fr-CA" sz="2400" dirty="0" err="1"/>
              <a:t>add,sub</a:t>
            </a:r>
            <a:r>
              <a:rPr lang="fr-CA" sz="2400" dirty="0"/>
              <a:t>.</a:t>
            </a:r>
          </a:p>
          <a:p>
            <a:pPr rtl="0"/>
            <a:endParaRPr lang="fr-CA" sz="2400" dirty="0"/>
          </a:p>
          <a:p>
            <a:pPr rtl="0"/>
            <a:r>
              <a:rPr lang="fr-CA" sz="2400" dirty="0"/>
              <a:t>- n’utilise plus des 0 et des 1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Si on veut ajouter A et B ensemble ce serait : ADD B au lieu de 10001111.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L’ordinateur a besoin de conversion pour comprendre ce langage. 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CEF8A37F-02C0-A025-A97B-3446F4D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052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2278A-CD7D-1FC5-4810-254A5FCD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EF24E342-EA60-0E0C-D81C-9A17CBD0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Haut Niveau – Python, C++ </a:t>
            </a:r>
            <a:r>
              <a:rPr lang="fr-CA" dirty="0" err="1"/>
              <a:t>etc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856B98-E840-0BCD-57C9-E6948C8D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955" y="1866900"/>
            <a:ext cx="6347761" cy="4591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CA" sz="2400" dirty="0"/>
              <a:t>- Dernier niveau d’avancement dans le langage de programmation qui utilise un langage élaboré en plus de symbole et mots clés.</a:t>
            </a:r>
          </a:p>
          <a:p>
            <a:pPr rtl="0"/>
            <a:endParaRPr lang="fr-CA" sz="2400" dirty="0"/>
          </a:p>
          <a:p>
            <a:pPr rtl="0"/>
            <a:r>
              <a:rPr lang="fr-CA" sz="2400" dirty="0"/>
              <a:t>- Chaque différent langage (Python, C++ </a:t>
            </a:r>
            <a:r>
              <a:rPr lang="fr-CA" sz="2400" dirty="0" err="1"/>
              <a:t>etc</a:t>
            </a:r>
            <a:r>
              <a:rPr lang="fr-CA" sz="2400" dirty="0"/>
              <a:t>) utilise différents syntaxes et particularités.  </a:t>
            </a:r>
            <a:br>
              <a:rPr lang="fr-CA" sz="2400" dirty="0"/>
            </a:br>
            <a:endParaRPr lang="fr-CA" sz="2400" dirty="0"/>
          </a:p>
          <a:p>
            <a:pPr rtl="0"/>
            <a:endParaRPr lang="fr-CA" sz="2400" dirty="0"/>
          </a:p>
          <a:p>
            <a:pPr rtl="0"/>
            <a:r>
              <a:rPr lang="fr-CA" sz="2400" dirty="0"/>
              <a:t>- L’ordinateur nécessite une conversion pour comprendre ce langage. 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F9A6AB8B-952B-F9AC-55E7-EFB8573A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12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0B098-ED89-79EF-6594-D601F729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D0EDE6B9-0F09-191E-8E76-B1A8FEB9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5013960" cy="1325563"/>
          </a:xfrm>
        </p:spPr>
        <p:txBody>
          <a:bodyPr rtlCol="0"/>
          <a:lstStyle/>
          <a:p>
            <a:pPr rtl="0"/>
            <a:r>
              <a:rPr lang="fr-CA" dirty="0"/>
              <a:t>Le compilateur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1AAEA-8FE0-38C4-D141-4D635ADF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629" y="2200209"/>
            <a:ext cx="5636895" cy="354336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rtl="0"/>
            <a:r>
              <a:rPr lang="fr-CA" sz="2400" dirty="0"/>
              <a:t>- Le compilateur fait une traduction du langage haut-niveau dans un langage bas-niveau pour que l’ordinateur puisse le comprendre.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Un compilateur va convertir tout le programme dans une session et par la suite il affichera les erreurs détectées.</a:t>
            </a:r>
            <a:br>
              <a:rPr lang="fr-CA" sz="2400" dirty="0"/>
            </a:br>
            <a:endParaRPr lang="fr-CA" sz="2400" dirty="0"/>
          </a:p>
          <a:p>
            <a:pPr rtl="0"/>
            <a:r>
              <a:rPr lang="fr-CA" sz="2400" dirty="0"/>
              <a:t>- Ce processus peut prendre du temps.</a:t>
            </a:r>
          </a:p>
          <a:p>
            <a:pPr rtl="0"/>
            <a:endParaRPr lang="fr-CA" sz="2400" dirty="0"/>
          </a:p>
          <a:p>
            <a:pPr rtl="0"/>
            <a:endParaRPr lang="fr-CA" sz="2400" dirty="0"/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C41DBEC4-0753-1B03-7D7F-10B97926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6</a:t>
            </a:fld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AAA1DC-9BB9-4126-2832-5313387A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" y="2292839"/>
            <a:ext cx="4572448" cy="33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58E54-3A88-B20E-D83F-34B8C1B8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25" y="822325"/>
            <a:ext cx="7800975" cy="1325563"/>
          </a:xfrm>
        </p:spPr>
        <p:txBody>
          <a:bodyPr>
            <a:normAutofit fontScale="90000"/>
          </a:bodyPr>
          <a:lstStyle/>
          <a:p>
            <a:r>
              <a:rPr lang="fr-CA" dirty="0"/>
              <a:t>IDE: Integrated Développement Environnement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09EE3-069C-86C7-6F16-B66D789E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2595561"/>
            <a:ext cx="7077075" cy="3557589"/>
          </a:xfrm>
        </p:spPr>
        <p:txBody>
          <a:bodyPr>
            <a:normAutofit/>
          </a:bodyPr>
          <a:lstStyle/>
          <a:p>
            <a:r>
              <a:rPr lang="fr-CA" sz="2600" dirty="0"/>
              <a:t>- Un logiciel qui aide un programmeur à créer un projet facilement car un IDE regroupe plusieurs outils ensemble (éditeur, compilateur, debugger, outils d’automatisation)</a:t>
            </a:r>
          </a:p>
          <a:p>
            <a:endParaRPr lang="fr-CA" dirty="0"/>
          </a:p>
        </p:txBody>
      </p:sp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7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AF9B4F-B738-77BB-4F7E-5DB95696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2437"/>
            <a:ext cx="2886478" cy="1076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4004BD-F676-231D-6E54-7FE6226DC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082"/>
            <a:ext cx="2200582" cy="9716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2CDFDD-AFA4-47BD-DB1E-F520C6F76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63" y="1809749"/>
            <a:ext cx="3497045" cy="10240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92D4932-20FD-D397-31D6-A46530718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5071865"/>
            <a:ext cx="2700791" cy="14670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BBCBB4-8DC8-F86A-5DBC-AF4AD5134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694" y="3157372"/>
            <a:ext cx="2019582" cy="99073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6A5CEFB-A735-2E86-D0B3-10BF45E80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374355"/>
            <a:ext cx="2724530" cy="91452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DBEFF2-7E2A-48FC-B99B-F8D4D1575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0608" y="5235560"/>
            <a:ext cx="2911970" cy="10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8F226552-D211-4D34-862F-65A44D0D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/>
              <a:t>Arduino IDE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E2154B-E506-9553-C4C5-69E0AB534DF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3"/>
            <a:ext cx="6229350" cy="2360161"/>
          </a:xfrm>
        </p:spPr>
        <p:txBody>
          <a:bodyPr>
            <a:normAutofit lnSpcReduction="10000"/>
          </a:bodyPr>
          <a:lstStyle/>
          <a:p>
            <a:r>
              <a:rPr lang="fr-CA" dirty="0"/>
              <a:t>C’est le IDE pour la programmation des </a:t>
            </a:r>
            <a:r>
              <a:rPr lang="fr-CA" dirty="0" err="1"/>
              <a:t>Arduinos</a:t>
            </a:r>
            <a:r>
              <a:rPr lang="fr-CA" dirty="0"/>
              <a:t>.</a:t>
            </a:r>
          </a:p>
          <a:p>
            <a:r>
              <a:rPr lang="fr-CA" dirty="0"/>
              <a:t>Le code Arduino est appelé des ‘SKETCHES’.</a:t>
            </a:r>
          </a:p>
          <a:p>
            <a:r>
              <a:rPr lang="fr-CA" dirty="0"/>
              <a:t>Tu dois sauvegarder (nommer) ton code AVANT de le compiler.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** Arduino est OPEN SOURCE.  Nous utilisons des </a:t>
            </a:r>
            <a:r>
              <a:rPr lang="fr-CA" dirty="0" err="1"/>
              <a:t>Elegoos</a:t>
            </a:r>
            <a:r>
              <a:rPr lang="fr-CA" dirty="0"/>
              <a:t> qui sont la même chose, mais moins chers ;) . </a:t>
            </a:r>
          </a:p>
          <a:p>
            <a:endParaRPr lang="fr-CA" dirty="0"/>
          </a:p>
        </p:txBody>
      </p:sp>
      <p:sp>
        <p:nvSpPr>
          <p:cNvPr id="34" name="Espace réservé au numéro de diapositive 33">
            <a:extLst>
              <a:ext uri="{FF2B5EF4-FFF2-40B4-BE49-F238E27FC236}">
                <a16:creationId xmlns:a16="http://schemas.microsoft.com/office/drawing/2014/main" id="{FAED4C67-6AD4-4960-9032-B8D5435CD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8</a:t>
            </a:fld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A4B4D7A-E3C0-972F-C4F9-59C6EFAF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21" y="575867"/>
            <a:ext cx="3258005" cy="2838846"/>
          </a:xfrm>
          <a:prstGeom prst="rect">
            <a:avLst/>
          </a:prstGeom>
        </p:spPr>
      </p:pic>
      <p:pic>
        <p:nvPicPr>
          <p:cNvPr id="1026" name="Picture 2" descr="laptop wave">
            <a:extLst>
              <a:ext uri="{FF2B5EF4-FFF2-40B4-BE49-F238E27FC236}">
                <a16:creationId xmlns:a16="http://schemas.microsoft.com/office/drawing/2014/main" id="{A0B1F0BC-BBF9-9153-D020-CBEA0C8A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49" y="2930525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1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BFC7-D868-6E69-B686-7270D2C2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ce réservé au numéro de diapositive 49">
            <a:extLst>
              <a:ext uri="{FF2B5EF4-FFF2-40B4-BE49-F238E27FC236}">
                <a16:creationId xmlns:a16="http://schemas.microsoft.com/office/drawing/2014/main" id="{5DC3F88A-1325-0905-B45B-F9FC8164DD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9</a:t>
            </a:fld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93F1F7-F3F2-BA2E-AFF9-DD03B865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0" y="430212"/>
            <a:ext cx="11515322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7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958</TotalTime>
  <Words>499</Words>
  <Application>Microsoft Office PowerPoint</Application>
  <PresentationFormat>Grand écran</PresentationFormat>
  <Paragraphs>86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Skeena</vt:lpstr>
      <vt:lpstr>Times New Roman</vt:lpstr>
      <vt:lpstr>Thème Office</vt:lpstr>
      <vt:lpstr>Environnement IDE leçon 2</vt:lpstr>
      <vt:lpstr>Langages d’ordinateurs</vt:lpstr>
      <vt:lpstr>Bas Niveau – Machine language</vt:lpstr>
      <vt:lpstr>Moyen Niveau – Assembly language</vt:lpstr>
      <vt:lpstr>Haut Niveau – Python, C++ etc</vt:lpstr>
      <vt:lpstr>Le compilateur</vt:lpstr>
      <vt:lpstr>IDE: Integrated Développement Environnement</vt:lpstr>
      <vt:lpstr>Arduino IDE</vt:lpstr>
      <vt:lpstr>Présentation PowerPoint</vt:lpstr>
      <vt:lpstr>Présentation PowerPoint</vt:lpstr>
      <vt:lpstr>La barre d’outils</vt:lpstr>
      <vt:lpstr>La barre d’outils - raccourcis</vt:lpstr>
      <vt:lpstr>L’espace de codage</vt:lpstr>
      <vt:lpstr>La barre d’état</vt:lpstr>
      <vt:lpstr>-Télécharger Arduino IDE -Aller à Aide/référence -Ouvrir un code déjà créer et explorer…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6</cp:revision>
  <dcterms:created xsi:type="dcterms:W3CDTF">2024-03-06T01:05:03Z</dcterms:created>
  <dcterms:modified xsi:type="dcterms:W3CDTF">2024-03-12T15:30:39Z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