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7" r:id="rId6"/>
    <p:sldId id="290" r:id="rId7"/>
    <p:sldId id="309" r:id="rId8"/>
    <p:sldId id="303" r:id="rId9"/>
    <p:sldId id="310" r:id="rId10"/>
    <p:sldId id="284" r:id="rId11"/>
    <p:sldId id="311" r:id="rId12"/>
    <p:sldId id="312" r:id="rId13"/>
    <p:sldId id="313" r:id="rId14"/>
    <p:sldId id="314" r:id="rId15"/>
    <p:sldId id="304" r:id="rId16"/>
    <p:sldId id="315" r:id="rId17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04867F2-3277-4F4E-A474-046E0415719E}" type="datetime1">
              <a:rPr lang="fr-CA" smtClean="0"/>
              <a:t>2024-03-18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8:48:42.3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24575,'27'2'0,"66"8"0,47-11 0,24 6 0,7 15 0,-25 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E71C8C-ACDB-4CE6-9068-778A75FD1563}" type="datetime1">
              <a:rPr lang="fr-CA" noProof="0" smtClean="0"/>
              <a:t>2024-03-18</a:t>
            </a:fld>
            <a:endParaRPr lang="fr-CA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77BFF-8B1B-F848-4F8C-7382A8331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A7D39C-1F4C-503F-26EE-FFA66E85C8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5F2183-7F12-42C2-2D40-4EFA0971D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62A7BA-7A1E-C893-C4D6-6B6E9D0135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5127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8617E-3DB8-16FE-FCDF-FBE5D8F8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9C1781-A8CA-4C01-4F31-D474555174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2D382A-3EB9-4C6B-7973-982D78BF7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C9BC4B-5FFF-07A1-1ED8-4F1A5D10B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0909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F17BF-8F46-9CB3-2CF0-9A6CF77DE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9501EB-BAD9-1313-B6E3-893958D58B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98FE80-8B0F-A2DD-77B9-6E8012DB4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146341-9B61-0EFF-8ADC-29223D530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7737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46B71-485C-0216-2509-DD48E466D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00B526-AD57-EFC7-D5A7-AA0FAD62A6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D101F3A-6810-CC54-4CE5-7E58EBF73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554AEC-17EE-27BD-0E53-B308A485C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65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722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0634A-3A02-D8D1-949C-6DB520783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10DAF7-C76E-6ABE-C1D5-219CF5C1C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F82D671-9B23-C155-8790-6E8EAACDC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4D747B-2289-52C6-2F15-7515A3B1F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802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64AE7-947E-B70D-9C96-182C3BAB8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82FA6A4-C718-B366-3BAF-512DE4C69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6BC436-008E-872E-61E4-87280C2CA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49C03C-1205-7EB9-E68C-31DEF586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267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0FDD1-EA73-1537-68B6-A8C97E1FA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897BB53-A472-70C1-A2B5-357781E33D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01522C-740D-4726-CD2E-7DDB80F77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30406A-2CD5-7D1F-5AB9-92DAE1561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1476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C3DF7-2710-C6F2-9ED4-89125FDE9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B1717BF-3021-58F0-5D1E-58BCE40E3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E762C94-BB2E-F9E5-42C8-327981DEB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A4D1ED-06B2-5424-17A0-B16753A66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47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589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5137C-47EE-E272-C8F4-455224598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12D5EEA-D8CD-69B7-3D32-A75A5DBC7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B0E836C-5008-07AA-915F-56F85FA0C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65229A-D74C-31F3-A5BF-11BB146CB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350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B3A25-D15B-C3C4-4B05-7F16FD22D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78DF55-0FC9-159A-82B5-B5E5043E1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71A717-BA3B-F409-144F-0D4DD02B4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D5BCA3-9CDD-C593-FD4B-E36E8CC82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077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m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6" name="Espace réservé au texte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0" name="Espace réservé au texte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5" name="Espace réservé au texte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6" name="Espace réservé au texte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7" name="Espace réservé au texte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8" name="Espace réservé au texte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9" name="Espace réservé au texte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Titre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ce réservé de la date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42" name="Espace réservé du pied de page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43" name="Espace réservé du numéro de diapositiv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 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 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approprié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Espace réservé de la date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 le style du titre principal</a:t>
            </a:r>
          </a:p>
        </p:txBody>
      </p:sp>
      <p:sp>
        <p:nvSpPr>
          <p:cNvPr id="6" name="Espace réservé à l’image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7" name="Espace réservé à l’image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8" name="Espace réservé à l’image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9" name="Espace réservé à l’image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CA" noProof="0"/>
              <a:t>Cliquez sur l’icône pour ajouter une image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6" name="Espace réservé au texte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19" name="Espace réservé au texte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0" name="Espace réservé au texte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présentation</a:t>
            </a:r>
          </a:p>
        </p:txBody>
      </p:sp>
      <p:sp>
        <p:nvSpPr>
          <p:cNvPr id="22" name="Espace réservé au texte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Nom</a:t>
            </a:r>
          </a:p>
        </p:txBody>
      </p:sp>
      <p:sp>
        <p:nvSpPr>
          <p:cNvPr id="23" name="Espace réservé au texte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Titre</a:t>
            </a:r>
          </a:p>
        </p:txBody>
      </p:sp>
      <p:sp>
        <p:nvSpPr>
          <p:cNvPr id="24" name="Espace réservé de la date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5" name="Espace réservé du pied de page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6" name="Espace réservé du numéro de diapositiv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2" name="Espace réservé du pied de page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3" name="Espace réservé du numéro de diapositiv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CA" noProof="0"/>
              <a:t>Cliquez pour modifiez les styles du texte principal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4" name="Espace réservé de la date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6" name="Espace réservé du numéro de diapositiv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quatre conten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Cliquez pour modifiez les styles du texte principal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2" name="Espace réservé du pied de page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3" name="Espace réservé du numéro de diapositiv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de gauch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CA" noProof="0"/>
              <a:t>Cliquez pour modifier le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Espace réservé de la date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6" name="Espace réservé du numéro de diapositiv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central avec bordure supérie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centr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8" name="Espace réservé de la date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10" name="Espace réservé du numéro de diapositiv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e contenu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CA" noProof="0"/>
              <a:t>Cliquez pour modifier le style du titre.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1" name="Espace réservé a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3" name="Espace réservé a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5" name="Espace réservé au texte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 4</a:t>
            </a:r>
          </a:p>
        </p:txBody>
      </p:sp>
      <p:sp>
        <p:nvSpPr>
          <p:cNvPr id="21" name="Espace réservé d’image en lig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2" name="Espace réservé d’image en lig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3" name="Espace réservé d’image en lig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4" name="Espace réservé d’image en lig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5" name="Espace réservé de la date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26" name="Espace réservé du pied de page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27" name="Espace réservé du numéro de diapositiv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quatre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CA" noProof="0"/>
              <a:t>Cliquez pour modifier le style du titre.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1" name="Espace réservé au texte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5" name="Espace réservé au texte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4</a:t>
            </a:r>
          </a:p>
        </p:txBody>
      </p:sp>
      <p:sp>
        <p:nvSpPr>
          <p:cNvPr id="21" name="Espace réservé d’image en lig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2" name="Espace réservé d’image en lig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3" name="Espace réservé d’image en lig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24" name="Espace réservé d’image en lig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fr-FR" noProof="0"/>
              <a:t>Cliquez sur l'icône pour ajouter une image en ligne</a:t>
            </a:r>
            <a:endParaRPr lang="fr-CA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1</a:t>
            </a:r>
          </a:p>
        </p:txBody>
      </p:sp>
      <p:sp>
        <p:nvSpPr>
          <p:cNvPr id="17" name="Espace réservé au texte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2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 3</a:t>
            </a:r>
          </a:p>
        </p:txBody>
      </p:sp>
      <p:sp>
        <p:nvSpPr>
          <p:cNvPr id="19" name="Espace réservé au texte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CA" noProof="0"/>
              <a:t>Puce 4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CA" noProof="0"/>
              <a:t>Modifiez les styles du texte.</a:t>
            </a:r>
          </a:p>
        </p:txBody>
      </p:sp>
      <p:sp>
        <p:nvSpPr>
          <p:cNvPr id="30" name="Espace réservé de la date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31" name="Espace réservé du pied de page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32" name="Espace réservé du numéro de diapositiv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pPr rtl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20XX-07-29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CA" noProof="0"/>
              <a:t>Orientation de l’employé</a:t>
            </a:r>
          </a:p>
        </p:txBody>
      </p:sp>
      <p:sp>
        <p:nvSpPr>
          <p:cNvPr id="6" name="Espace réservé pour la diapositive 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Relationship Id="rId9" Type="http://schemas.openxmlformats.org/officeDocument/2006/relationships/hyperlink" Target="https://youtu.be/BMMnOAzcqoE?si=wHliPjfKQCll8Nj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6819900" cy="2387600"/>
          </a:xfrm>
        </p:spPr>
        <p:txBody>
          <a:bodyPr rtlCol="0"/>
          <a:lstStyle/>
          <a:p>
            <a:pPr rtl="0"/>
            <a:r>
              <a:rPr lang="fr-CA" dirty="0"/>
              <a:t>Le microprocesseur</a:t>
            </a:r>
            <a:br>
              <a:rPr lang="fr-CA" dirty="0"/>
            </a:br>
            <a:r>
              <a:rPr lang="fr-CA" sz="3200" dirty="0"/>
              <a:t>leçon 3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80BA9-3641-607C-4A19-54D518615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498FFBC9-D041-ADD1-BD9E-508BD783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55" y="262255"/>
            <a:ext cx="6675120" cy="1325563"/>
          </a:xfrm>
        </p:spPr>
        <p:txBody>
          <a:bodyPr rtlCol="0"/>
          <a:lstStyle/>
          <a:p>
            <a:pPr rtl="0"/>
            <a:r>
              <a:rPr lang="fr-CA" dirty="0"/>
              <a:t>Les éléments pins</a:t>
            </a:r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30A631A5-315F-270F-887C-850B12CF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10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92FDE27-1A21-4367-C500-3E779FD1A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0" y="1934867"/>
            <a:ext cx="7558483" cy="389992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B9114FC8-127B-01D4-97A7-59B9007BD1AF}"/>
              </a:ext>
            </a:extLst>
          </p:cNvPr>
          <p:cNvSpPr/>
          <p:nvPr/>
        </p:nvSpPr>
        <p:spPr>
          <a:xfrm>
            <a:off x="2702671" y="2127061"/>
            <a:ext cx="292304" cy="7313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329A288-EB80-D802-CF8B-A4E522FD4C2A}"/>
              </a:ext>
            </a:extLst>
          </p:cNvPr>
          <p:cNvSpPr/>
          <p:nvPr/>
        </p:nvSpPr>
        <p:spPr>
          <a:xfrm>
            <a:off x="3125047" y="4906133"/>
            <a:ext cx="637328" cy="7313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BDB1A4-BF35-F560-3C94-4B36CBE224CF}"/>
              </a:ext>
            </a:extLst>
          </p:cNvPr>
          <p:cNvSpPr/>
          <p:nvPr/>
        </p:nvSpPr>
        <p:spPr>
          <a:xfrm>
            <a:off x="1254879" y="242032"/>
            <a:ext cx="318788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AREF: </a:t>
            </a:r>
            <a:r>
              <a:rPr lang="fr-FR" sz="2400" dirty="0" err="1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Analog</a:t>
            </a:r>
            <a:r>
              <a:rPr lang="fr-FR" sz="240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Voltage </a:t>
            </a:r>
            <a:r>
              <a:rPr lang="fr-FR" sz="2400" dirty="0" err="1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</a:t>
            </a:r>
            <a:endParaRPr lang="fr-FR" sz="3200" b="0" cap="none" spc="0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FC91324-DEBD-6E3A-5222-58EAF9B0712F}"/>
              </a:ext>
            </a:extLst>
          </p:cNvPr>
          <p:cNvCxnSpPr>
            <a:cxnSpLocks/>
          </p:cNvCxnSpPr>
          <p:nvPr/>
        </p:nvCxnSpPr>
        <p:spPr>
          <a:xfrm flipV="1">
            <a:off x="2848822" y="1023210"/>
            <a:ext cx="1" cy="1155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09FB598-6BEB-DE9C-B73D-15E1C72FFD2F}"/>
              </a:ext>
            </a:extLst>
          </p:cNvPr>
          <p:cNvSpPr/>
          <p:nvPr/>
        </p:nvSpPr>
        <p:spPr>
          <a:xfrm>
            <a:off x="1683726" y="6075144"/>
            <a:ext cx="35199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  <a:endParaRPr lang="fr-FR" sz="4400" b="0" cap="none" spc="0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6DC7F9C-97D4-4476-2090-967DD24E58AA}"/>
              </a:ext>
            </a:extLst>
          </p:cNvPr>
          <p:cNvCxnSpPr>
            <a:cxnSpLocks/>
          </p:cNvCxnSpPr>
          <p:nvPr/>
        </p:nvCxnSpPr>
        <p:spPr>
          <a:xfrm flipH="1">
            <a:off x="3443708" y="5637492"/>
            <a:ext cx="1" cy="649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BD99C9D3-A544-892F-7982-2E9B083409C1}"/>
              </a:ext>
            </a:extLst>
          </p:cNvPr>
          <p:cNvSpPr/>
          <p:nvPr/>
        </p:nvSpPr>
        <p:spPr>
          <a:xfrm>
            <a:off x="5068147" y="3429000"/>
            <a:ext cx="637328" cy="7313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CF1CDA5-C406-DDFE-0A12-EBB1B6720F7F}"/>
              </a:ext>
            </a:extLst>
          </p:cNvPr>
          <p:cNvCxnSpPr>
            <a:cxnSpLocks/>
          </p:cNvCxnSpPr>
          <p:nvPr/>
        </p:nvCxnSpPr>
        <p:spPr>
          <a:xfrm>
            <a:off x="5634459" y="4011376"/>
            <a:ext cx="35476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2C5FA7E-EF9D-BE04-3DEE-7C09ACD5A62F}"/>
              </a:ext>
            </a:extLst>
          </p:cNvPr>
          <p:cNvSpPr/>
          <p:nvPr/>
        </p:nvSpPr>
        <p:spPr>
          <a:xfrm>
            <a:off x="8610600" y="3194514"/>
            <a:ext cx="351996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ICSP – fonctions spéciales</a:t>
            </a:r>
            <a:endParaRPr lang="fr-FR" sz="4400" b="0" cap="none" spc="0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89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32" grpId="0"/>
      <p:bldP spid="6" grpId="0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5D9A8-614C-3E70-D287-04B1C379E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41123825-57A4-0E8C-35F4-527A3E2B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55" y="262255"/>
            <a:ext cx="6675120" cy="1325563"/>
          </a:xfrm>
        </p:spPr>
        <p:txBody>
          <a:bodyPr rtlCol="0"/>
          <a:lstStyle/>
          <a:p>
            <a:pPr rtl="0"/>
            <a:r>
              <a:rPr lang="fr-CA" dirty="0"/>
              <a:t>Les éléments de communication</a:t>
            </a:r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729A6602-4774-803E-4F94-5898DEE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11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DB4B85-885B-1265-3122-9205079A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993" y="2711442"/>
            <a:ext cx="7558483" cy="389992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BC13A3F-29F6-9C1B-B030-5DB3986A76D7}"/>
              </a:ext>
            </a:extLst>
          </p:cNvPr>
          <p:cNvSpPr/>
          <p:nvPr/>
        </p:nvSpPr>
        <p:spPr>
          <a:xfrm>
            <a:off x="8467725" y="2823063"/>
            <a:ext cx="1789524" cy="90134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8C07D17-1C53-83B6-490E-CC60E6185720}"/>
              </a:ext>
            </a:extLst>
          </p:cNvPr>
          <p:cNvCxnSpPr>
            <a:cxnSpLocks/>
          </p:cNvCxnSpPr>
          <p:nvPr/>
        </p:nvCxnSpPr>
        <p:spPr>
          <a:xfrm flipH="1" flipV="1">
            <a:off x="3143250" y="1640622"/>
            <a:ext cx="6151888" cy="1176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8681942-E378-F5B8-C495-6B03525EF22F}"/>
              </a:ext>
            </a:extLst>
          </p:cNvPr>
          <p:cNvSpPr/>
          <p:nvPr/>
        </p:nvSpPr>
        <p:spPr>
          <a:xfrm>
            <a:off x="374580" y="246635"/>
            <a:ext cx="329518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Serial communication</a:t>
            </a:r>
            <a:endParaRPr lang="fr-FR" sz="4400" b="0" cap="none" spc="0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C1D3CE2-A79E-C87B-40DA-D4CAA3D6466D}"/>
              </a:ext>
            </a:extLst>
          </p:cNvPr>
          <p:cNvSpPr/>
          <p:nvPr/>
        </p:nvSpPr>
        <p:spPr>
          <a:xfrm>
            <a:off x="7971741" y="2928568"/>
            <a:ext cx="531319" cy="5250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97F50F-2092-6737-FB78-E972CF00D09D}"/>
              </a:ext>
            </a:extLst>
          </p:cNvPr>
          <p:cNvCxnSpPr>
            <a:cxnSpLocks/>
          </p:cNvCxnSpPr>
          <p:nvPr/>
        </p:nvCxnSpPr>
        <p:spPr>
          <a:xfrm flipH="1" flipV="1">
            <a:off x="2981325" y="3273736"/>
            <a:ext cx="4990416" cy="101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0324A9-901F-8BEB-E301-2AD57F2E35E4}"/>
              </a:ext>
            </a:extLst>
          </p:cNvPr>
          <p:cNvSpPr/>
          <p:nvPr/>
        </p:nvSpPr>
        <p:spPr>
          <a:xfrm>
            <a:off x="163210" y="2590929"/>
            <a:ext cx="329518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Pin digital de communication</a:t>
            </a:r>
            <a:endParaRPr lang="fr-FR" sz="4400" b="0" cap="none" spc="0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930C0E-5D71-9456-C91E-8C6621C3D74F}"/>
              </a:ext>
            </a:extLst>
          </p:cNvPr>
          <p:cNvSpPr txBox="1"/>
          <p:nvPr/>
        </p:nvSpPr>
        <p:spPr>
          <a:xfrm>
            <a:off x="269805" y="4143375"/>
            <a:ext cx="30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TX = transmission</a:t>
            </a:r>
          </a:p>
          <a:p>
            <a:r>
              <a:rPr lang="fr-CA" dirty="0"/>
              <a:t>RX = réception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8D31FFCA-D2B1-BD87-23E5-C44231A29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915" y="1674242"/>
            <a:ext cx="3324689" cy="442974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0E93A85-F1DC-21AF-E6F7-166A28000442}"/>
              </a:ext>
            </a:extLst>
          </p:cNvPr>
          <p:cNvSpPr/>
          <p:nvPr/>
        </p:nvSpPr>
        <p:spPr>
          <a:xfrm>
            <a:off x="5753099" y="3828561"/>
            <a:ext cx="600075" cy="4767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3532584-C1DE-C0CB-BAF7-D40FC0C2D5D2}"/>
              </a:ext>
            </a:extLst>
          </p:cNvPr>
          <p:cNvCxnSpPr>
            <a:cxnSpLocks/>
          </p:cNvCxnSpPr>
          <p:nvPr/>
        </p:nvCxnSpPr>
        <p:spPr>
          <a:xfrm flipH="1">
            <a:off x="2981325" y="4295987"/>
            <a:ext cx="2771774" cy="11329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509B79E-6046-B4A8-2816-9AB794E041D2}"/>
              </a:ext>
            </a:extLst>
          </p:cNvPr>
          <p:cNvSpPr/>
          <p:nvPr/>
        </p:nvSpPr>
        <p:spPr>
          <a:xfrm>
            <a:off x="154643" y="4958589"/>
            <a:ext cx="32951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Lumières indicateurs de communication</a:t>
            </a:r>
            <a:endParaRPr lang="fr-FR" sz="4400" b="0" cap="none" spc="0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BB93A87-7306-CA7C-2A89-87ADBB2B2ACE}"/>
              </a:ext>
            </a:extLst>
          </p:cNvPr>
          <p:cNvSpPr txBox="1"/>
          <p:nvPr/>
        </p:nvSpPr>
        <p:spPr>
          <a:xfrm>
            <a:off x="1066498" y="1399092"/>
            <a:ext cx="306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(avec l’ordinateur)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9937B7-1743-951A-24B3-00A0C4BBB0B0}"/>
              </a:ext>
            </a:extLst>
          </p:cNvPr>
          <p:cNvSpPr txBox="1"/>
          <p:nvPr/>
        </p:nvSpPr>
        <p:spPr>
          <a:xfrm>
            <a:off x="242583" y="3656909"/>
            <a:ext cx="3977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(avec un autre microprocesseur ou wifi)</a:t>
            </a:r>
          </a:p>
        </p:txBody>
      </p:sp>
    </p:spTree>
    <p:extLst>
      <p:ext uri="{BB962C8B-B14F-4D97-AF65-F5344CB8AC3E}">
        <p14:creationId xmlns:p14="http://schemas.microsoft.com/office/powerpoint/2010/main" val="25754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/>
      <p:bldP spid="6" grpId="0" animBg="1"/>
      <p:bldP spid="15" grpId="0"/>
      <p:bldP spid="16" grpId="0"/>
      <p:bldP spid="23" grpId="0" animBg="1"/>
      <p:bldP spid="27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2278A-CD7D-1FC5-4810-254A5FCD6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F9A6AB8B-952B-F9AC-55E7-EFB8573A1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12</a:t>
            </a:fld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16E6F26-48BE-F97C-09E0-1E8A7C734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65" y="1393313"/>
            <a:ext cx="7558483" cy="3899923"/>
          </a:xfrm>
          <a:prstGeom prst="rect">
            <a:avLst/>
          </a:prstGeom>
        </p:spPr>
      </p:pic>
      <p:sp>
        <p:nvSpPr>
          <p:cNvPr id="9" name="Titre 1">
            <a:extLst>
              <a:ext uri="{FF2B5EF4-FFF2-40B4-BE49-F238E27FC236}">
                <a16:creationId xmlns:a16="http://schemas.microsoft.com/office/drawing/2014/main" id="{2BBECD57-4C28-F550-5AB1-7D5AC7D2D511}"/>
              </a:ext>
            </a:extLst>
          </p:cNvPr>
          <p:cNvSpPr txBox="1">
            <a:spLocks/>
          </p:cNvSpPr>
          <p:nvPr/>
        </p:nvSpPr>
        <p:spPr>
          <a:xfrm>
            <a:off x="0" y="-283303"/>
            <a:ext cx="1208722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800" dirty="0"/>
              <a:t>Les éléments de logique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42017CA-5D30-5ACE-8A1A-9EAF74A9F86E}"/>
              </a:ext>
            </a:extLst>
          </p:cNvPr>
          <p:cNvSpPr/>
          <p:nvPr/>
        </p:nvSpPr>
        <p:spPr>
          <a:xfrm>
            <a:off x="6819900" y="2409825"/>
            <a:ext cx="1676400" cy="15430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324EF7A-44E2-FA95-611B-FE05A8CBF6E3}"/>
              </a:ext>
            </a:extLst>
          </p:cNvPr>
          <p:cNvCxnSpPr/>
          <p:nvPr/>
        </p:nvCxnSpPr>
        <p:spPr>
          <a:xfrm flipH="1" flipV="1">
            <a:off x="3009900" y="2066925"/>
            <a:ext cx="3810000" cy="876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D1555-B597-7FAF-3AB0-5D2227320CE4}"/>
              </a:ext>
            </a:extLst>
          </p:cNvPr>
          <p:cNvSpPr/>
          <p:nvPr/>
        </p:nvSpPr>
        <p:spPr>
          <a:xfrm>
            <a:off x="631576" y="1393313"/>
            <a:ext cx="233747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</a:t>
            </a:r>
            <a:r>
              <a:rPr lang="fr-FR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(circuit intégré)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A3253C2-9107-CFFD-C983-B80666573096}"/>
              </a:ext>
            </a:extLst>
          </p:cNvPr>
          <p:cNvSpPr/>
          <p:nvPr/>
        </p:nvSpPr>
        <p:spPr>
          <a:xfrm>
            <a:off x="8666859" y="2762250"/>
            <a:ext cx="930411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E9D734E-0D0E-BC31-8954-AAB84A797DB8}"/>
              </a:ext>
            </a:extLst>
          </p:cNvPr>
          <p:cNvCxnSpPr>
            <a:cxnSpLocks/>
          </p:cNvCxnSpPr>
          <p:nvPr/>
        </p:nvCxnSpPr>
        <p:spPr>
          <a:xfrm flipH="1">
            <a:off x="8296275" y="3609439"/>
            <a:ext cx="835789" cy="2238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E8D8FF5-5EB2-503E-1522-35D77EAE4927}"/>
              </a:ext>
            </a:extLst>
          </p:cNvPr>
          <p:cNvSpPr/>
          <p:nvPr/>
        </p:nvSpPr>
        <p:spPr>
          <a:xfrm>
            <a:off x="5651161" y="5305128"/>
            <a:ext cx="331186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 (programme)</a:t>
            </a:r>
            <a:endParaRPr lang="fr-FR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23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90352-3EE3-38AC-4C51-91830B503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0D91173-5ED5-B7E1-9343-E3E0104B5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1257300"/>
            <a:ext cx="8277225" cy="1800225"/>
          </a:xfrm>
        </p:spPr>
        <p:txBody>
          <a:bodyPr>
            <a:normAutofit/>
          </a:bodyPr>
          <a:lstStyle/>
          <a:p>
            <a:r>
              <a:rPr lang="fr-CA" sz="3600" dirty="0"/>
              <a:t>Créer un code C++ dans le IDE afin de mettre le tout ensemble et faire clignoter une LED…</a:t>
            </a:r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2FAEBFE4-DF3D-A389-58F5-F5C7958858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13</a:t>
            </a:fld>
            <a:endParaRPr lang="fr-CA"/>
          </a:p>
        </p:txBody>
      </p:sp>
      <p:sp>
        <p:nvSpPr>
          <p:cNvPr id="9" name="Titre 1">
            <a:extLst>
              <a:ext uri="{FF2B5EF4-FFF2-40B4-BE49-F238E27FC236}">
                <a16:creationId xmlns:a16="http://schemas.microsoft.com/office/drawing/2014/main" id="{D942ADB6-FD7E-3098-5921-4A4573F19C99}"/>
              </a:ext>
            </a:extLst>
          </p:cNvPr>
          <p:cNvSpPr txBox="1">
            <a:spLocks/>
          </p:cNvSpPr>
          <p:nvPr/>
        </p:nvSpPr>
        <p:spPr>
          <a:xfrm>
            <a:off x="0" y="-283303"/>
            <a:ext cx="1208722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4800" dirty="0"/>
              <a:t>Prochaine étape: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3C5A39E-C73F-39AE-84DE-E84746C2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787" y="3429000"/>
            <a:ext cx="4378588" cy="2867197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C4D14BC-9E49-A265-8DFD-893C8000BF05}"/>
              </a:ext>
            </a:extLst>
          </p:cNvPr>
          <p:cNvCxnSpPr/>
          <p:nvPr/>
        </p:nvCxnSpPr>
        <p:spPr>
          <a:xfrm>
            <a:off x="4800599" y="4862598"/>
            <a:ext cx="1243013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D88B7EAC-CFEC-AD04-AB64-22B9BE992A71}"/>
                  </a:ext>
                </a:extLst>
              </p14:cNvPr>
              <p14:cNvContentPartPr/>
              <p14:nvPr/>
            </p14:nvContentPartPr>
            <p14:xfrm>
              <a:off x="6434686" y="4071543"/>
              <a:ext cx="266760" cy="2196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D88B7EAC-CFEC-AD04-AB64-22B9BE992A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5686" y="4062543"/>
                <a:ext cx="284400" cy="39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1157BED7-C8E4-0924-0543-99CA4CA8A4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804" y="2857778"/>
            <a:ext cx="1866099" cy="37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54" y="262255"/>
            <a:ext cx="6513195" cy="1325563"/>
          </a:xfrm>
        </p:spPr>
        <p:txBody>
          <a:bodyPr rtlCol="0"/>
          <a:lstStyle/>
          <a:p>
            <a:pPr rtl="0"/>
            <a:r>
              <a:rPr lang="fr-CA" dirty="0"/>
              <a:t>Les microprocesseurs</a:t>
            </a:r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2</a:t>
            </a:fld>
            <a:endParaRPr lang="fr-CA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1B3C326-0252-8CD4-F236-FB385E762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50" y="1921419"/>
            <a:ext cx="6513196" cy="287964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52D3A43-6297-1579-4D05-00F1992A2C02}"/>
              </a:ext>
            </a:extLst>
          </p:cNvPr>
          <p:cNvSpPr txBox="1"/>
          <p:nvPr/>
        </p:nvSpPr>
        <p:spPr>
          <a:xfrm>
            <a:off x="952500" y="4948099"/>
            <a:ext cx="10125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C’est un CPU (central </a:t>
            </a:r>
            <a:r>
              <a:rPr lang="fr-CA" dirty="0" err="1">
                <a:solidFill>
                  <a:schemeClr val="bg1"/>
                </a:solidFill>
              </a:rPr>
              <a:t>processing</a:t>
            </a:r>
            <a:r>
              <a:rPr lang="fr-CA" dirty="0">
                <a:solidFill>
                  <a:schemeClr val="bg1"/>
                </a:solidFill>
              </a:rPr>
              <a:t> unit) qui est composé d’un circuit intégré qui peut exécuter des opérations </a:t>
            </a:r>
            <a:r>
              <a:rPr lang="fr-CA" dirty="0" err="1">
                <a:solidFill>
                  <a:schemeClr val="bg1"/>
                </a:solidFill>
              </a:rPr>
              <a:t>arithmétiquse</a:t>
            </a:r>
            <a:r>
              <a:rPr lang="fr-CA" dirty="0">
                <a:solidFill>
                  <a:schemeClr val="bg1"/>
                </a:solidFill>
              </a:rPr>
              <a:t> et de logique.  Un microprocesseur peut aussi contrôler les appareils d’input et d’output.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Un microprocesseur facilite les tâches en simplifiant les circuits nécessaires et permet la versatilité de projets. </a:t>
            </a:r>
          </a:p>
        </p:txBody>
      </p:sp>
    </p:spTree>
    <p:extLst>
      <p:ext uri="{BB962C8B-B14F-4D97-AF65-F5344CB8AC3E}">
        <p14:creationId xmlns:p14="http://schemas.microsoft.com/office/powerpoint/2010/main" val="39808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BBBC-4BCC-4EE6-5A36-B2C53291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F2852C92-F3C9-A5B4-7522-BF76989F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267" y="5213349"/>
            <a:ext cx="6675120" cy="1325563"/>
          </a:xfrm>
        </p:spPr>
        <p:txBody>
          <a:bodyPr rtlCol="0"/>
          <a:lstStyle/>
          <a:p>
            <a:pPr rtl="0"/>
            <a:r>
              <a:rPr lang="fr-CA" dirty="0"/>
              <a:t>Arduino MÉGA 2560</a:t>
            </a:r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5E6814D7-33A0-15C8-3A4F-DE5F469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3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C6CEEC-F632-9549-B3B6-03014760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841" y="705069"/>
            <a:ext cx="6573167" cy="4115374"/>
          </a:xfrm>
          <a:prstGeom prst="rect">
            <a:avLst/>
          </a:prstGeom>
        </p:spPr>
      </p:pic>
      <p:pic>
        <p:nvPicPr>
          <p:cNvPr id="2050" name="Picture 2" descr="hand pointer">
            <a:extLst>
              <a:ext uri="{FF2B5EF4-FFF2-40B4-BE49-F238E27FC236}">
                <a16:creationId xmlns:a16="http://schemas.microsoft.com/office/drawing/2014/main" id="{650A5275-24E8-3D73-45FD-B06E02986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849" y="3121421"/>
            <a:ext cx="37909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60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6B0A1-26F9-4F48-1336-7842D22B7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66526D8-AE61-A7D9-C8F5-367F5D42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267" y="5213349"/>
            <a:ext cx="6675120" cy="1325563"/>
          </a:xfrm>
        </p:spPr>
        <p:txBody>
          <a:bodyPr rtlCol="0"/>
          <a:lstStyle/>
          <a:p>
            <a:pPr rtl="0"/>
            <a:r>
              <a:rPr lang="fr-CA" dirty="0"/>
              <a:t>4 types d’éléments</a:t>
            </a:r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B55679F5-280B-B616-A46B-EF5EC407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4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4CA239-0686-C348-5CED-0DB07CCFC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66" y="705069"/>
            <a:ext cx="6573167" cy="411537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88BCF13-A304-51AB-9D9B-5C6D9FDC9EBC}"/>
              </a:ext>
            </a:extLst>
          </p:cNvPr>
          <p:cNvSpPr txBox="1"/>
          <p:nvPr/>
        </p:nvSpPr>
        <p:spPr>
          <a:xfrm>
            <a:off x="7153275" y="1095375"/>
            <a:ext cx="4371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CA" sz="2400" dirty="0"/>
              <a:t>Pouvoir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2400" dirty="0"/>
              <a:t>Pins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2400" dirty="0"/>
              <a:t>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2400" dirty="0"/>
              <a:t>Logique</a:t>
            </a:r>
          </a:p>
          <a:p>
            <a:pPr marL="342900" indent="-342900">
              <a:buFont typeface="+mj-lt"/>
              <a:buAutoNum type="arabicPeriod"/>
            </a:pP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40921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7B43A-A19D-C2F8-980A-6C1AC5CF4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0C5ABD5B-CF9D-2443-78A5-DAA34517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55" y="262255"/>
            <a:ext cx="6675120" cy="1325563"/>
          </a:xfrm>
        </p:spPr>
        <p:txBody>
          <a:bodyPr rtlCol="0"/>
          <a:lstStyle/>
          <a:p>
            <a:pPr rtl="0"/>
            <a:r>
              <a:rPr lang="fr-CA" dirty="0"/>
              <a:t>Les éléments de pouvoir (Voltage)</a:t>
            </a:r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CEF8A37F-02C0-A025-A97B-3446F4D7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5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4FD384-7246-CC1E-C966-2BB82354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491" y="2061958"/>
            <a:ext cx="7558483" cy="389992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BA56C815-2DCF-07C1-9784-EC0D7515E960}"/>
              </a:ext>
            </a:extLst>
          </p:cNvPr>
          <p:cNvSpPr/>
          <p:nvPr/>
        </p:nvSpPr>
        <p:spPr>
          <a:xfrm>
            <a:off x="2438400" y="2762250"/>
            <a:ext cx="1714500" cy="990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6B1CD06-FD25-28E5-0445-0AC3EE1E5523}"/>
              </a:ext>
            </a:extLst>
          </p:cNvPr>
          <p:cNvCxnSpPr/>
          <p:nvPr/>
        </p:nvCxnSpPr>
        <p:spPr>
          <a:xfrm flipH="1" flipV="1">
            <a:off x="1918886" y="1752600"/>
            <a:ext cx="1285875" cy="1009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AA21B-0BB5-5825-2D40-E5B096E6FBFE}"/>
              </a:ext>
            </a:extLst>
          </p:cNvPr>
          <p:cNvSpPr/>
          <p:nvPr/>
        </p:nvSpPr>
        <p:spPr>
          <a:xfrm>
            <a:off x="696742" y="1025779"/>
            <a:ext cx="20464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 USB</a:t>
            </a:r>
            <a:endParaRPr lang="fr-FR" sz="4000" b="0" cap="none" spc="0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C16A732-69F8-8BB8-DDF2-B9FE09475D8F}"/>
              </a:ext>
            </a:extLst>
          </p:cNvPr>
          <p:cNvSpPr/>
          <p:nvPr/>
        </p:nvSpPr>
        <p:spPr>
          <a:xfrm>
            <a:off x="2743200" y="4762500"/>
            <a:ext cx="1562100" cy="86321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A8BFAAD-DE38-CDD3-72F9-ACA37B6831AA}"/>
              </a:ext>
            </a:extLst>
          </p:cNvPr>
          <p:cNvCxnSpPr>
            <a:cxnSpLocks/>
          </p:cNvCxnSpPr>
          <p:nvPr/>
        </p:nvCxnSpPr>
        <p:spPr>
          <a:xfrm flipH="1">
            <a:off x="1918886" y="5603606"/>
            <a:ext cx="1500584" cy="5129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6058B86-3163-AC4F-2827-188833B2C695}"/>
              </a:ext>
            </a:extLst>
          </p:cNvPr>
          <p:cNvCxnSpPr>
            <a:cxnSpLocks/>
          </p:cNvCxnSpPr>
          <p:nvPr/>
        </p:nvCxnSpPr>
        <p:spPr>
          <a:xfrm>
            <a:off x="8464695" y="3342384"/>
            <a:ext cx="197470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1BEDC-2706-0255-A0A5-09FA34A9AF9F}"/>
              </a:ext>
            </a:extLst>
          </p:cNvPr>
          <p:cNvSpPr/>
          <p:nvPr/>
        </p:nvSpPr>
        <p:spPr>
          <a:xfrm>
            <a:off x="-114294" y="2969835"/>
            <a:ext cx="264153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Voltage </a:t>
            </a:r>
            <a:r>
              <a:rPr lang="fr-FR" sz="3600" dirty="0" err="1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Regulator</a:t>
            </a:r>
            <a:endParaRPr lang="fr-FR" sz="3600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fr-FR" sz="3600" b="0" cap="none" spc="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9-12V (20VMAX)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DFDDCF2-F196-1B6F-16B1-D3E4E2BEDB5E}"/>
              </a:ext>
            </a:extLst>
          </p:cNvPr>
          <p:cNvSpPr/>
          <p:nvPr/>
        </p:nvSpPr>
        <p:spPr>
          <a:xfrm>
            <a:off x="5438775" y="5038724"/>
            <a:ext cx="1085850" cy="6631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C83354A-49DE-F81F-5ACF-A2DE76111241}"/>
              </a:ext>
            </a:extLst>
          </p:cNvPr>
          <p:cNvCxnSpPr>
            <a:cxnSpLocks/>
          </p:cNvCxnSpPr>
          <p:nvPr/>
        </p:nvCxnSpPr>
        <p:spPr>
          <a:xfrm flipH="1" flipV="1">
            <a:off x="2268732" y="4385872"/>
            <a:ext cx="901443" cy="206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8BDD702-7752-0FA9-1ABB-E1B312A5C905}"/>
              </a:ext>
            </a:extLst>
          </p:cNvPr>
          <p:cNvCxnSpPr>
            <a:cxnSpLocks/>
          </p:cNvCxnSpPr>
          <p:nvPr/>
        </p:nvCxnSpPr>
        <p:spPr>
          <a:xfrm>
            <a:off x="6454501" y="5523231"/>
            <a:ext cx="1565549" cy="7480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90A8403-9ADF-4EB5-3137-C8BF0D24A534}"/>
              </a:ext>
            </a:extLst>
          </p:cNvPr>
          <p:cNvSpPr/>
          <p:nvPr/>
        </p:nvSpPr>
        <p:spPr>
          <a:xfrm>
            <a:off x="8109240" y="6075144"/>
            <a:ext cx="38368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0" cap="none" spc="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Voltage Pin(&amp;GND)</a:t>
            </a:r>
            <a:endParaRPr lang="fr-FR" sz="4400" b="0" cap="none" spc="0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144CF9F-D1B0-D08A-89AB-F5CEF25BAFCB}"/>
              </a:ext>
            </a:extLst>
          </p:cNvPr>
          <p:cNvSpPr/>
          <p:nvPr/>
        </p:nvSpPr>
        <p:spPr>
          <a:xfrm>
            <a:off x="3171426" y="4152899"/>
            <a:ext cx="1085850" cy="6631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D5DCDC0-0B0E-D351-6B1F-6889AD22AD14}"/>
              </a:ext>
            </a:extLst>
          </p:cNvPr>
          <p:cNvSpPr/>
          <p:nvPr/>
        </p:nvSpPr>
        <p:spPr>
          <a:xfrm>
            <a:off x="7753785" y="3095624"/>
            <a:ext cx="710910" cy="4935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304DD3-3CFA-A96D-73E4-72129582FD50}"/>
              </a:ext>
            </a:extLst>
          </p:cNvPr>
          <p:cNvSpPr/>
          <p:nvPr/>
        </p:nvSpPr>
        <p:spPr>
          <a:xfrm>
            <a:off x="-79711" y="6015842"/>
            <a:ext cx="26415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0" cap="none" spc="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Barrel Jack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956DE4-1208-1139-0547-2B88DE440EDE}"/>
              </a:ext>
            </a:extLst>
          </p:cNvPr>
          <p:cNvSpPr/>
          <p:nvPr/>
        </p:nvSpPr>
        <p:spPr>
          <a:xfrm>
            <a:off x="9982200" y="2742219"/>
            <a:ext cx="243693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Power Indicator</a:t>
            </a:r>
            <a:endParaRPr lang="fr-FR" sz="4400" b="0" cap="none" spc="0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E87C0181-2F7C-36AE-58CB-7E739F148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393" y="1830597"/>
            <a:ext cx="6791551" cy="449440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878832B7-E961-7B75-3DE1-D38FFE9E4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571" y="1989536"/>
            <a:ext cx="4134427" cy="4239217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0DE71303-2E94-7064-82A5-163E2E92D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6351" y="1374515"/>
            <a:ext cx="2660300" cy="3473170"/>
          </a:xfrm>
          <a:prstGeom prst="rect">
            <a:avLst/>
          </a:prstGeom>
        </p:spPr>
      </p:pic>
      <p:sp>
        <p:nvSpPr>
          <p:cNvPr id="39" name="Ellipse 38">
            <a:extLst>
              <a:ext uri="{FF2B5EF4-FFF2-40B4-BE49-F238E27FC236}">
                <a16:creationId xmlns:a16="http://schemas.microsoft.com/office/drawing/2014/main" id="{E135D071-04F4-5DBB-F46E-BE177620D949}"/>
              </a:ext>
            </a:extLst>
          </p:cNvPr>
          <p:cNvSpPr/>
          <p:nvPr/>
        </p:nvSpPr>
        <p:spPr>
          <a:xfrm>
            <a:off x="4673558" y="3838188"/>
            <a:ext cx="711671" cy="47922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A396222-7C9D-EE45-A7D6-880930CB4ED8}"/>
              </a:ext>
            </a:extLst>
          </p:cNvPr>
          <p:cNvCxnSpPr>
            <a:cxnSpLocks/>
          </p:cNvCxnSpPr>
          <p:nvPr/>
        </p:nvCxnSpPr>
        <p:spPr>
          <a:xfrm flipH="1">
            <a:off x="2252732" y="4041822"/>
            <a:ext cx="2444959" cy="172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52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6" grpId="0"/>
      <p:bldP spid="17" grpId="0" animBg="1"/>
      <p:bldP spid="22" grpId="0"/>
      <p:bldP spid="23" grpId="0" animBg="1"/>
      <p:bldP spid="25" grpId="0" animBg="1"/>
      <p:bldP spid="27" grpId="0"/>
      <p:bldP spid="32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E0444-DCD4-EDC3-A1A3-DC59AC7B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7EEC883F-CBC1-46F6-4947-339B4676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55" y="262255"/>
            <a:ext cx="6675120" cy="1325563"/>
          </a:xfrm>
        </p:spPr>
        <p:txBody>
          <a:bodyPr rtlCol="0"/>
          <a:lstStyle/>
          <a:p>
            <a:pPr rtl="0"/>
            <a:r>
              <a:rPr lang="fr-CA" dirty="0"/>
              <a:t>Les éléments pins</a:t>
            </a:r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0BC28B52-E88C-60C5-88A5-A0B5FD32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6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4415880-5F92-07F2-95FA-919F8ED0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57" y="1993417"/>
            <a:ext cx="7558483" cy="389992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37E8125-98D2-A040-8886-3AD4A3D8B963}"/>
              </a:ext>
            </a:extLst>
          </p:cNvPr>
          <p:cNvSpPr/>
          <p:nvPr/>
        </p:nvSpPr>
        <p:spPr>
          <a:xfrm>
            <a:off x="2850946" y="2023526"/>
            <a:ext cx="2632353" cy="8875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4DD065D-5E1F-EA62-8B35-A089928B6B1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20806" y="2292685"/>
            <a:ext cx="4204656" cy="1390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795AA8E9-0382-687D-BC61-110542F00B8F}"/>
              </a:ext>
            </a:extLst>
          </p:cNvPr>
          <p:cNvSpPr/>
          <p:nvPr/>
        </p:nvSpPr>
        <p:spPr>
          <a:xfrm>
            <a:off x="6871195" y="2053750"/>
            <a:ext cx="946424" cy="32985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7779D23-68BF-1D4D-9E88-A851920C92BF}"/>
              </a:ext>
            </a:extLst>
          </p:cNvPr>
          <p:cNvCxnSpPr>
            <a:cxnSpLocks/>
          </p:cNvCxnSpPr>
          <p:nvPr/>
        </p:nvCxnSpPr>
        <p:spPr>
          <a:xfrm flipV="1">
            <a:off x="7835405" y="2569508"/>
            <a:ext cx="1661731" cy="12323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5C0ED5E-7050-D886-73AB-1391109C0E9F}"/>
              </a:ext>
            </a:extLst>
          </p:cNvPr>
          <p:cNvSpPr/>
          <p:nvPr/>
        </p:nvSpPr>
        <p:spPr>
          <a:xfrm>
            <a:off x="4167122" y="4953622"/>
            <a:ext cx="3358876" cy="7567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714DECA-1E43-3FEE-1E94-2F9622031436}"/>
              </a:ext>
            </a:extLst>
          </p:cNvPr>
          <p:cNvCxnSpPr>
            <a:cxnSpLocks/>
          </p:cNvCxnSpPr>
          <p:nvPr/>
        </p:nvCxnSpPr>
        <p:spPr>
          <a:xfrm>
            <a:off x="6307730" y="5717302"/>
            <a:ext cx="1126930" cy="5167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168EF4D-CD45-6E84-07BA-0F2369F1D9B3}"/>
              </a:ext>
            </a:extLst>
          </p:cNvPr>
          <p:cNvSpPr/>
          <p:nvPr/>
        </p:nvSpPr>
        <p:spPr>
          <a:xfrm>
            <a:off x="7491319" y="6015841"/>
            <a:ext cx="22385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dirty="0" err="1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Analog</a:t>
            </a:r>
            <a:r>
              <a:rPr lang="fr-FR" sz="3600" b="0" cap="none" spc="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4C66AF-B4E9-39E0-B749-A2A6E915AB1F}"/>
              </a:ext>
            </a:extLst>
          </p:cNvPr>
          <p:cNvSpPr/>
          <p:nvPr/>
        </p:nvSpPr>
        <p:spPr>
          <a:xfrm>
            <a:off x="9525462" y="2108554"/>
            <a:ext cx="243693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Digital Pin</a:t>
            </a:r>
            <a:endParaRPr lang="fr-FR" sz="4400" b="0" cap="none" spc="0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2EFFE1-AE8F-B547-0D2D-0F14F7008D42}"/>
              </a:ext>
            </a:extLst>
          </p:cNvPr>
          <p:cNvSpPr/>
          <p:nvPr/>
        </p:nvSpPr>
        <p:spPr>
          <a:xfrm>
            <a:off x="8563946" y="3516199"/>
            <a:ext cx="3332250" cy="1938992"/>
          </a:xfrm>
          <a:custGeom>
            <a:avLst/>
            <a:gdLst>
              <a:gd name="connsiteX0" fmla="*/ 0 w 3332250"/>
              <a:gd name="connsiteY0" fmla="*/ 0 h 1938992"/>
              <a:gd name="connsiteX1" fmla="*/ 555375 w 3332250"/>
              <a:gd name="connsiteY1" fmla="*/ 0 h 1938992"/>
              <a:gd name="connsiteX2" fmla="*/ 1044105 w 3332250"/>
              <a:gd name="connsiteY2" fmla="*/ 0 h 1938992"/>
              <a:gd name="connsiteX3" fmla="*/ 1632803 w 3332250"/>
              <a:gd name="connsiteY3" fmla="*/ 0 h 1938992"/>
              <a:gd name="connsiteX4" fmla="*/ 2254823 w 3332250"/>
              <a:gd name="connsiteY4" fmla="*/ 0 h 1938992"/>
              <a:gd name="connsiteX5" fmla="*/ 2843520 w 3332250"/>
              <a:gd name="connsiteY5" fmla="*/ 0 h 1938992"/>
              <a:gd name="connsiteX6" fmla="*/ 3332250 w 3332250"/>
              <a:gd name="connsiteY6" fmla="*/ 0 h 1938992"/>
              <a:gd name="connsiteX7" fmla="*/ 3332250 w 3332250"/>
              <a:gd name="connsiteY7" fmla="*/ 445968 h 1938992"/>
              <a:gd name="connsiteX8" fmla="*/ 3332250 w 3332250"/>
              <a:gd name="connsiteY8" fmla="*/ 911326 h 1938992"/>
              <a:gd name="connsiteX9" fmla="*/ 3332250 w 3332250"/>
              <a:gd name="connsiteY9" fmla="*/ 1415464 h 1938992"/>
              <a:gd name="connsiteX10" fmla="*/ 3332250 w 3332250"/>
              <a:gd name="connsiteY10" fmla="*/ 1938992 h 1938992"/>
              <a:gd name="connsiteX11" fmla="*/ 2810198 w 3332250"/>
              <a:gd name="connsiteY11" fmla="*/ 1938992 h 1938992"/>
              <a:gd name="connsiteX12" fmla="*/ 2188178 w 3332250"/>
              <a:gd name="connsiteY12" fmla="*/ 1938992 h 1938992"/>
              <a:gd name="connsiteX13" fmla="*/ 1699448 w 3332250"/>
              <a:gd name="connsiteY13" fmla="*/ 1938992 h 1938992"/>
              <a:gd name="connsiteX14" fmla="*/ 1210718 w 3332250"/>
              <a:gd name="connsiteY14" fmla="*/ 1938992 h 1938992"/>
              <a:gd name="connsiteX15" fmla="*/ 688665 w 3332250"/>
              <a:gd name="connsiteY15" fmla="*/ 1938992 h 1938992"/>
              <a:gd name="connsiteX16" fmla="*/ 0 w 3332250"/>
              <a:gd name="connsiteY16" fmla="*/ 1938992 h 1938992"/>
              <a:gd name="connsiteX17" fmla="*/ 0 w 3332250"/>
              <a:gd name="connsiteY17" fmla="*/ 1454244 h 1938992"/>
              <a:gd name="connsiteX18" fmla="*/ 0 w 3332250"/>
              <a:gd name="connsiteY18" fmla="*/ 1027666 h 1938992"/>
              <a:gd name="connsiteX19" fmla="*/ 0 w 3332250"/>
              <a:gd name="connsiteY19" fmla="*/ 523528 h 1938992"/>
              <a:gd name="connsiteX20" fmla="*/ 0 w 3332250"/>
              <a:gd name="connsiteY20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32250" h="1938992" extrusionOk="0">
                <a:moveTo>
                  <a:pt x="0" y="0"/>
                </a:moveTo>
                <a:cubicBezTo>
                  <a:pt x="215142" y="-41131"/>
                  <a:pt x="400681" y="56310"/>
                  <a:pt x="555375" y="0"/>
                </a:cubicBezTo>
                <a:cubicBezTo>
                  <a:pt x="710070" y="-56310"/>
                  <a:pt x="838258" y="38361"/>
                  <a:pt x="1044105" y="0"/>
                </a:cubicBezTo>
                <a:cubicBezTo>
                  <a:pt x="1249952" y="-38361"/>
                  <a:pt x="1464130" y="46262"/>
                  <a:pt x="1632803" y="0"/>
                </a:cubicBezTo>
                <a:cubicBezTo>
                  <a:pt x="1801476" y="-46262"/>
                  <a:pt x="1951015" y="35907"/>
                  <a:pt x="2254823" y="0"/>
                </a:cubicBezTo>
                <a:cubicBezTo>
                  <a:pt x="2558631" y="-35907"/>
                  <a:pt x="2685897" y="57322"/>
                  <a:pt x="2843520" y="0"/>
                </a:cubicBezTo>
                <a:cubicBezTo>
                  <a:pt x="3001143" y="-57322"/>
                  <a:pt x="3194061" y="53495"/>
                  <a:pt x="3332250" y="0"/>
                </a:cubicBezTo>
                <a:cubicBezTo>
                  <a:pt x="3342412" y="137531"/>
                  <a:pt x="3282840" y="303492"/>
                  <a:pt x="3332250" y="445968"/>
                </a:cubicBezTo>
                <a:cubicBezTo>
                  <a:pt x="3381660" y="588444"/>
                  <a:pt x="3278913" y="694717"/>
                  <a:pt x="3332250" y="911326"/>
                </a:cubicBezTo>
                <a:cubicBezTo>
                  <a:pt x="3385587" y="1127935"/>
                  <a:pt x="3278910" y="1279539"/>
                  <a:pt x="3332250" y="1415464"/>
                </a:cubicBezTo>
                <a:cubicBezTo>
                  <a:pt x="3385590" y="1551389"/>
                  <a:pt x="3299086" y="1819986"/>
                  <a:pt x="3332250" y="1938992"/>
                </a:cubicBezTo>
                <a:cubicBezTo>
                  <a:pt x="3094997" y="1990308"/>
                  <a:pt x="2975877" y="1897195"/>
                  <a:pt x="2810198" y="1938992"/>
                </a:cubicBezTo>
                <a:cubicBezTo>
                  <a:pt x="2644519" y="1980789"/>
                  <a:pt x="2485780" y="1913586"/>
                  <a:pt x="2188178" y="1938992"/>
                </a:cubicBezTo>
                <a:cubicBezTo>
                  <a:pt x="1890576" y="1964398"/>
                  <a:pt x="1920651" y="1907500"/>
                  <a:pt x="1699448" y="1938992"/>
                </a:cubicBezTo>
                <a:cubicBezTo>
                  <a:pt x="1478245" y="1970484"/>
                  <a:pt x="1399313" y="1937749"/>
                  <a:pt x="1210718" y="1938992"/>
                </a:cubicBezTo>
                <a:cubicBezTo>
                  <a:pt x="1022123" y="1940235"/>
                  <a:pt x="907488" y="1915875"/>
                  <a:pt x="688665" y="1938992"/>
                </a:cubicBezTo>
                <a:cubicBezTo>
                  <a:pt x="469842" y="1962109"/>
                  <a:pt x="259076" y="1867587"/>
                  <a:pt x="0" y="1938992"/>
                </a:cubicBezTo>
                <a:cubicBezTo>
                  <a:pt x="-19992" y="1785512"/>
                  <a:pt x="26470" y="1673158"/>
                  <a:pt x="0" y="1454244"/>
                </a:cubicBezTo>
                <a:cubicBezTo>
                  <a:pt x="-26470" y="1235330"/>
                  <a:pt x="29726" y="1115901"/>
                  <a:pt x="0" y="1027666"/>
                </a:cubicBezTo>
                <a:cubicBezTo>
                  <a:pt x="-29726" y="939431"/>
                  <a:pt x="9978" y="756691"/>
                  <a:pt x="0" y="523528"/>
                </a:cubicBezTo>
                <a:cubicBezTo>
                  <a:pt x="-9978" y="290365"/>
                  <a:pt x="55345" y="116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9603361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̴</a:t>
            </a:r>
            <a:endParaRPr lang="fr-F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fr-FR" sz="36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Analog</a:t>
            </a:r>
            <a:r>
              <a:rPr lang="fr-FR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OU Digital</a:t>
            </a:r>
            <a:endParaRPr lang="fr-FR" sz="3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05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2" grpId="0"/>
      <p:bldP spid="32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58E54-3A88-B20E-D83F-34B8C1B8B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75" y="0"/>
            <a:ext cx="4419600" cy="1659716"/>
          </a:xfrm>
        </p:spPr>
        <p:txBody>
          <a:bodyPr>
            <a:normAutofit/>
          </a:bodyPr>
          <a:lstStyle/>
          <a:p>
            <a:r>
              <a:rPr lang="fr-CA" dirty="0"/>
              <a:t>Digital</a:t>
            </a:r>
          </a:p>
        </p:txBody>
      </p:sp>
      <p:sp>
        <p:nvSpPr>
          <p:cNvPr id="14" name="Espace réservé pour la diapositive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7</a:t>
            </a:fld>
            <a:endParaRPr lang="fr-CA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77644016-FF2D-C326-C8FA-C9998E9F20E9}"/>
              </a:ext>
            </a:extLst>
          </p:cNvPr>
          <p:cNvSpPr txBox="1">
            <a:spLocks/>
          </p:cNvSpPr>
          <p:nvPr/>
        </p:nvSpPr>
        <p:spPr>
          <a:xfrm>
            <a:off x="6934200" y="0"/>
            <a:ext cx="4419600" cy="1659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 err="1"/>
              <a:t>Analog</a:t>
            </a:r>
            <a:endParaRPr lang="fr-CA" dirty="0"/>
          </a:p>
        </p:txBody>
      </p:sp>
      <p:pic>
        <p:nvPicPr>
          <p:cNvPr id="3074" name="Picture 2" descr="shrugging">
            <a:extLst>
              <a:ext uri="{FF2B5EF4-FFF2-40B4-BE49-F238E27FC236}">
                <a16:creationId xmlns:a16="http://schemas.microsoft.com/office/drawing/2014/main" id="{3156F570-F70C-B33D-5589-3439F100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103062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0F8A2F0-1B1F-E0EE-F055-4F0E25FC9160}"/>
              </a:ext>
            </a:extLst>
          </p:cNvPr>
          <p:cNvSpPr txBox="1"/>
          <p:nvPr/>
        </p:nvSpPr>
        <p:spPr>
          <a:xfrm>
            <a:off x="114300" y="1400175"/>
            <a:ext cx="5495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Signal qui représente l’information avec des valeurs discrètes… 0 ou 1 , On ou OFF, HIGH ou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Seulement une valeur à la fois.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Utiliser par les appareils électroniques.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Facile à analyser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B1F5E19-D626-13F3-3879-D818CBA28E77}"/>
              </a:ext>
            </a:extLst>
          </p:cNvPr>
          <p:cNvSpPr txBox="1"/>
          <p:nvPr/>
        </p:nvSpPr>
        <p:spPr>
          <a:xfrm>
            <a:off x="6581775" y="1336550"/>
            <a:ext cx="5495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Signal qui représente l’information avec des valeurs continue… </a:t>
            </a:r>
            <a:r>
              <a:rPr lang="fr-CA" sz="2400" dirty="0" err="1"/>
              <a:t>p.ex</a:t>
            </a:r>
            <a:r>
              <a:rPr lang="fr-CA" sz="2400" dirty="0"/>
              <a:t> 0 à 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Tout ce qui est naturelle est </a:t>
            </a:r>
            <a:r>
              <a:rPr lang="fr-CA" sz="2400" dirty="0" err="1"/>
              <a:t>analog</a:t>
            </a:r>
            <a:r>
              <a:rPr lang="fr-CA" sz="2400" dirty="0"/>
              <a:t> (son, énergie </a:t>
            </a:r>
            <a:r>
              <a:rPr lang="fr-CA" sz="2400" dirty="0" err="1"/>
              <a:t>etc</a:t>
            </a:r>
            <a:r>
              <a:rPr lang="fr-CA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 Complexe avec des milliers de valeurs possibles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F2EAFE9E-2E1B-B9E9-6599-032116126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22" y="4887840"/>
            <a:ext cx="5315905" cy="1747289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A4B6E8E1-B7D4-030F-09AF-6083A6DA8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675" y="4872584"/>
            <a:ext cx="5495925" cy="17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EDA26-7A5F-793C-5110-6FA8167DF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1EBDF-627A-DC97-ECB8-F7372E815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75" y="0"/>
            <a:ext cx="4419600" cy="1659716"/>
          </a:xfrm>
        </p:spPr>
        <p:txBody>
          <a:bodyPr>
            <a:normAutofit/>
          </a:bodyPr>
          <a:lstStyle/>
          <a:p>
            <a:r>
              <a:rPr lang="fr-CA" dirty="0"/>
              <a:t>Digital</a:t>
            </a:r>
          </a:p>
        </p:txBody>
      </p:sp>
      <p:sp>
        <p:nvSpPr>
          <p:cNvPr id="14" name="Espace réservé pour la diapositive 13">
            <a:extLst>
              <a:ext uri="{FF2B5EF4-FFF2-40B4-BE49-F238E27FC236}">
                <a16:creationId xmlns:a16="http://schemas.microsoft.com/office/drawing/2014/main" id="{114CCE0C-4A81-97A9-67BF-32B8990B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8</a:t>
            </a:fld>
            <a:endParaRPr lang="fr-CA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39AA7F36-0E70-92FC-F0CA-897C84898A6E}"/>
              </a:ext>
            </a:extLst>
          </p:cNvPr>
          <p:cNvSpPr txBox="1">
            <a:spLocks/>
          </p:cNvSpPr>
          <p:nvPr/>
        </p:nvSpPr>
        <p:spPr>
          <a:xfrm>
            <a:off x="6934200" y="0"/>
            <a:ext cx="4419600" cy="1659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 err="1"/>
              <a:t>Analog</a:t>
            </a:r>
            <a:endParaRPr lang="fr-CA" dirty="0"/>
          </a:p>
        </p:txBody>
      </p:sp>
      <p:pic>
        <p:nvPicPr>
          <p:cNvPr id="3074" name="Picture 2" descr="shrugging">
            <a:extLst>
              <a:ext uri="{FF2B5EF4-FFF2-40B4-BE49-F238E27FC236}">
                <a16:creationId xmlns:a16="http://schemas.microsoft.com/office/drawing/2014/main" id="{3C152A7A-3041-0685-3018-BA81622BA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103062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530CD64-FA62-9EB1-64E9-B9F2438FC9E9}"/>
              </a:ext>
            </a:extLst>
          </p:cNvPr>
          <p:cNvSpPr txBox="1"/>
          <p:nvPr/>
        </p:nvSpPr>
        <p:spPr>
          <a:xfrm>
            <a:off x="114300" y="1400175"/>
            <a:ext cx="5495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Signal qui représente l’information avec des valeurs discrètes… 0 ou 1 , On ou OFF, HIGH ou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Seulement une valeur à la fois.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Utiliser par les appareils électroniques.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Facile à analyser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1CC6025-F4C3-E581-BD4F-E455E2D0FCDE}"/>
              </a:ext>
            </a:extLst>
          </p:cNvPr>
          <p:cNvSpPr txBox="1"/>
          <p:nvPr/>
        </p:nvSpPr>
        <p:spPr>
          <a:xfrm>
            <a:off x="6581775" y="1336550"/>
            <a:ext cx="5495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Signal qui représente l’information avec des valeurs continue… </a:t>
            </a:r>
            <a:r>
              <a:rPr lang="fr-CA" sz="2400" dirty="0" err="1"/>
              <a:t>p.ex</a:t>
            </a:r>
            <a:r>
              <a:rPr lang="fr-CA" sz="2400" dirty="0"/>
              <a:t> 0 à 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Tout ce qui est naturelle est </a:t>
            </a:r>
            <a:r>
              <a:rPr lang="fr-CA" sz="2400" dirty="0" err="1"/>
              <a:t>analog</a:t>
            </a:r>
            <a:r>
              <a:rPr lang="fr-CA" sz="2400" dirty="0"/>
              <a:t> (son, énergie </a:t>
            </a:r>
            <a:r>
              <a:rPr lang="fr-CA" sz="2400" dirty="0" err="1"/>
              <a:t>etc</a:t>
            </a:r>
            <a:r>
              <a:rPr lang="fr-CA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/>
              <a:t> Complexe avec des milliers de valeurs possibles</a:t>
            </a:r>
          </a:p>
        </p:txBody>
      </p:sp>
      <p:pic>
        <p:nvPicPr>
          <p:cNvPr id="4" name="Image 3" descr="Ampoule à incandescence">
            <a:extLst>
              <a:ext uri="{FF2B5EF4-FFF2-40B4-BE49-F238E27FC236}">
                <a16:creationId xmlns:a16="http://schemas.microsoft.com/office/drawing/2014/main" id="{CC5868D1-F485-DA99-A88B-4ABBD420A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64" y="3968875"/>
            <a:ext cx="1760659" cy="2570037"/>
          </a:xfrm>
          <a:prstGeom prst="rect">
            <a:avLst/>
          </a:prstGeom>
        </p:spPr>
      </p:pic>
      <p:pic>
        <p:nvPicPr>
          <p:cNvPr id="8" name="Image 7" descr="Ampoule à incandescence">
            <a:extLst>
              <a:ext uri="{FF2B5EF4-FFF2-40B4-BE49-F238E27FC236}">
                <a16:creationId xmlns:a16="http://schemas.microsoft.com/office/drawing/2014/main" id="{10D78CF5-9804-9434-87A5-6B68EC0F6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552" y="3968874"/>
            <a:ext cx="1760659" cy="257003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62282D-CCD8-50F3-6E1E-97D28BC64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226" y="4418015"/>
            <a:ext cx="1066949" cy="1381318"/>
          </a:xfrm>
          <a:prstGeom prst="rect">
            <a:avLst/>
          </a:prstGeom>
        </p:spPr>
      </p:pic>
      <p:pic>
        <p:nvPicPr>
          <p:cNvPr id="11" name="Image 10" descr="Ampoule à incandescence">
            <a:extLst>
              <a:ext uri="{FF2B5EF4-FFF2-40B4-BE49-F238E27FC236}">
                <a16:creationId xmlns:a16="http://schemas.microsoft.com/office/drawing/2014/main" id="{E12C0BB5-7E71-838D-D9DE-944A80F77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446" y="4316387"/>
            <a:ext cx="1236274" cy="1804591"/>
          </a:xfrm>
          <a:prstGeom prst="rect">
            <a:avLst/>
          </a:prstGeom>
        </p:spPr>
      </p:pic>
      <p:pic>
        <p:nvPicPr>
          <p:cNvPr id="15" name="Image 14" descr="Ampoule à incandescence">
            <a:extLst>
              <a:ext uri="{FF2B5EF4-FFF2-40B4-BE49-F238E27FC236}">
                <a16:creationId xmlns:a16="http://schemas.microsoft.com/office/drawing/2014/main" id="{AE344093-72C7-34D5-35F5-6B5333E30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989" y="4287963"/>
            <a:ext cx="1236274" cy="1804591"/>
          </a:xfrm>
          <a:prstGeom prst="rect">
            <a:avLst/>
          </a:prstGeom>
        </p:spPr>
      </p:pic>
      <p:pic>
        <p:nvPicPr>
          <p:cNvPr id="17" name="Image 16" descr="Ampoule à incandescence">
            <a:extLst>
              <a:ext uri="{FF2B5EF4-FFF2-40B4-BE49-F238E27FC236}">
                <a16:creationId xmlns:a16="http://schemas.microsoft.com/office/drawing/2014/main" id="{3645AE27-FC47-F392-F62A-94EC939AA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803" y="4287964"/>
            <a:ext cx="1236274" cy="180459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FC87171-BFDB-F071-DD24-474D04B98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4872" y="4627594"/>
            <a:ext cx="695422" cy="9621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7A27A12-D35F-EC90-6DC3-1023AB698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9439" y="4597393"/>
            <a:ext cx="628738" cy="943107"/>
          </a:xfrm>
          <a:prstGeom prst="rect">
            <a:avLst/>
          </a:prstGeom>
        </p:spPr>
      </p:pic>
      <p:pic>
        <p:nvPicPr>
          <p:cNvPr id="31" name="Image 30" descr="Ampoule à incandescence">
            <a:extLst>
              <a:ext uri="{FF2B5EF4-FFF2-40B4-BE49-F238E27FC236}">
                <a16:creationId xmlns:a16="http://schemas.microsoft.com/office/drawing/2014/main" id="{8E6066C7-AFB7-9BB6-0012-92A0B2032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635" y="4287963"/>
            <a:ext cx="1236274" cy="180459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EC37B8D-BCE6-ACC2-0C6C-F3ACCE2B8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6339" y="4577560"/>
            <a:ext cx="676369" cy="943107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74179F8-290A-8B81-850C-FCDB350AB355}"/>
              </a:ext>
            </a:extLst>
          </p:cNvPr>
          <p:cNvSpPr txBox="1"/>
          <p:nvPr/>
        </p:nvSpPr>
        <p:spPr>
          <a:xfrm>
            <a:off x="6053137" y="6352143"/>
            <a:ext cx="6427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hlinkClick r:id="rId9"/>
              </a:rPr>
              <a:t>démonstration</a:t>
            </a:r>
            <a:r>
              <a:rPr lang="fr-CA" dirty="0"/>
              <a:t>://youtu.be/</a:t>
            </a:r>
            <a:r>
              <a:rPr lang="fr-CA" dirty="0" err="1"/>
              <a:t>BMMnOAzcqoE?si</a:t>
            </a:r>
            <a:r>
              <a:rPr lang="fr-CA" dirty="0"/>
              <a:t>=wHliPjfKQCll8Nju</a:t>
            </a:r>
          </a:p>
        </p:txBody>
      </p:sp>
    </p:spTree>
    <p:extLst>
      <p:ext uri="{BB962C8B-B14F-4D97-AF65-F5344CB8AC3E}">
        <p14:creationId xmlns:p14="http://schemas.microsoft.com/office/powerpoint/2010/main" val="250793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09E50-281F-0797-0ACD-CAEE2874F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61367659-0EF6-F4F7-592D-7841B911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955" y="262255"/>
            <a:ext cx="6675120" cy="1325563"/>
          </a:xfrm>
        </p:spPr>
        <p:txBody>
          <a:bodyPr rtlCol="0"/>
          <a:lstStyle/>
          <a:p>
            <a:pPr rtl="0"/>
            <a:r>
              <a:rPr lang="fr-CA" dirty="0"/>
              <a:t>Les éléments pins</a:t>
            </a:r>
          </a:p>
        </p:txBody>
      </p:sp>
      <p:sp>
        <p:nvSpPr>
          <p:cNvPr id="13" name="Espace réservé pour la diapositive 12">
            <a:extLst>
              <a:ext uri="{FF2B5EF4-FFF2-40B4-BE49-F238E27FC236}">
                <a16:creationId xmlns:a16="http://schemas.microsoft.com/office/drawing/2014/main" id="{D466CE82-FA27-A952-5A27-A0A76CB0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CA" smtClean="0"/>
              <a:pPr rtl="0"/>
              <a:t>9</a:t>
            </a:fld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294421-D90F-3727-E69A-5C5E19100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5" y="1957082"/>
            <a:ext cx="7558483" cy="389992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A6B8AE47-A036-6280-2C3B-8A7B9DEAB8F7}"/>
              </a:ext>
            </a:extLst>
          </p:cNvPr>
          <p:cNvSpPr/>
          <p:nvPr/>
        </p:nvSpPr>
        <p:spPr>
          <a:xfrm>
            <a:off x="2883646" y="2117293"/>
            <a:ext cx="292304" cy="7313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661EEEE-F840-9B1E-7B18-AE9334B0B1F2}"/>
              </a:ext>
            </a:extLst>
          </p:cNvPr>
          <p:cNvSpPr/>
          <p:nvPr/>
        </p:nvSpPr>
        <p:spPr>
          <a:xfrm>
            <a:off x="3456492" y="4906133"/>
            <a:ext cx="946424" cy="7567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C080B3-4473-A7F9-8E78-0420A24717C2}"/>
              </a:ext>
            </a:extLst>
          </p:cNvPr>
          <p:cNvSpPr/>
          <p:nvPr/>
        </p:nvSpPr>
        <p:spPr>
          <a:xfrm>
            <a:off x="8610600" y="1892577"/>
            <a:ext cx="351996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Voltage et Ground Pins</a:t>
            </a:r>
            <a:endParaRPr lang="fr-FR" sz="4400" b="0" cap="none" spc="0" dirty="0">
              <a:ln w="0">
                <a:solidFill>
                  <a:schemeClr val="accent5">
                    <a:lumMod val="75000"/>
                  </a:schemeClr>
                </a:solidFill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CDC52F-14ED-2AB6-5C1E-24873EB58285}"/>
              </a:ext>
            </a:extLst>
          </p:cNvPr>
          <p:cNvSpPr txBox="1"/>
          <p:nvPr/>
        </p:nvSpPr>
        <p:spPr>
          <a:xfrm>
            <a:off x="9142121" y="3260712"/>
            <a:ext cx="2988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VIN – input voltage</a:t>
            </a:r>
          </a:p>
          <a:p>
            <a:r>
              <a:rPr lang="fr-CA" dirty="0"/>
              <a:t>3,3V et 5V</a:t>
            </a:r>
          </a:p>
          <a:p>
            <a:r>
              <a:rPr lang="fr-CA" dirty="0"/>
              <a:t>Pas différence quel GND (3 pins possible)</a:t>
            </a:r>
          </a:p>
        </p:txBody>
      </p:sp>
    </p:spTree>
    <p:extLst>
      <p:ext uri="{BB962C8B-B14F-4D97-AF65-F5344CB8AC3E}">
        <p14:creationId xmlns:p14="http://schemas.microsoft.com/office/powerpoint/2010/main" val="409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32" grpId="0"/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84_TF03460514_Win32" id="{1FCA4791-C135-4455-9665-B1CD34C84075}" vid="{4560C0E5-C2D8-406A-B18A-8FFEAA66D65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{F3481DCD-AFC6-477C-994E-CBC4F5F0524E}tf03460514_win32</Template>
  <TotalTime>2373</TotalTime>
  <Words>392</Words>
  <Application>Microsoft Office PowerPoint</Application>
  <PresentationFormat>Grand écran</PresentationFormat>
  <Paragraphs>89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Skeena</vt:lpstr>
      <vt:lpstr>Times New Roman</vt:lpstr>
      <vt:lpstr>Thème Office</vt:lpstr>
      <vt:lpstr>Le microprocesseur leçon 3</vt:lpstr>
      <vt:lpstr>Les microprocesseurs</vt:lpstr>
      <vt:lpstr>Arduino MÉGA 2560</vt:lpstr>
      <vt:lpstr>4 types d’éléments</vt:lpstr>
      <vt:lpstr>Les éléments de pouvoir (Voltage)</vt:lpstr>
      <vt:lpstr>Les éléments pins</vt:lpstr>
      <vt:lpstr>Digital</vt:lpstr>
      <vt:lpstr>Digital</vt:lpstr>
      <vt:lpstr>Les éléments pins</vt:lpstr>
      <vt:lpstr>Les éléments pins</vt:lpstr>
      <vt:lpstr>Les éléments de communication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bases des circuits leçon 1</dc:title>
  <dc:creator>Dubytz, Monique</dc:creator>
  <cp:lastModifiedBy>Dubytz, Monique</cp:lastModifiedBy>
  <cp:revision>9</cp:revision>
  <dcterms:created xsi:type="dcterms:W3CDTF">2024-03-06T01:05:03Z</dcterms:created>
  <dcterms:modified xsi:type="dcterms:W3CDTF">2024-03-19T13:35:57Z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