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7" r:id="rId25"/>
    <p:sldId id="298" r:id="rId26"/>
    <p:sldId id="299" r:id="rId27"/>
    <p:sldId id="300" r:id="rId28"/>
    <p:sldId id="301" r:id="rId29"/>
  </p:sldIdLst>
  <p:sldSz cx="12192000" cy="6858000"/>
  <p:notesSz cx="6858000" cy="9144000"/>
  <p:defaultTextStyle>
    <a:defPPr rtl="0"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1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4867F2-3277-4F4E-A474-046E0415719E}" type="datetime1">
              <a:rPr lang="fr-CA" smtClean="0"/>
              <a:t>2024-03-14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3:11:41.9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0,'874'0,"-851"0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4:53:28.38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1,'4'0,"7"0,5 0,4 0,4 0,3 0,4 0,3 0,-1 0,-1 0,-1 0,-2 0,-2 0,0 0,0 0,-1 0,0 0,-4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4:53:29.93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1,'5'0,"5"0,11 0,5 0,4 0,1 0,-1 0,0 0,3 0,1 0,-1 0,-2 0,-1 0,-6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4:53:33.57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1 109,'216'-13,"-35"1,2-2,21-1,152 17,-331-4,1 0,32-8,-30 4,46-2,-16 6,67-11,-50 5,0 3,98 6,-62 1,1812-2,-1893 2,0 1,0 2,-1 1,0 1,0 2,48 21,-64-26,0 0,0 0,1-1,-1-1,25 2,71-5,-47-1,96 1,-135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4:53:41.0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27,'48'-3,"50"-8,38-2,149 13,-125 1,-4 12,-3 1,-57-16,70 3,-84 12,-54-8,48 4,410-8,-233-3,-40 2,-191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4:53:44.6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51,'1351'0,"-1334"-2,0 1,0-2,17-4,-14 2,33-2,196 5,-127 3,-109-2,1 0,-1-1,23-7,-2 1,-14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4:53:49.9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1,'821'0,"-799"0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5:00:17.4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30,'53'0,"1"-1,79-14,-75 7,0 3,117 5,-68 2,500-2,-590 1,-1 1,0 0,21 6,-18-3,36 3,126-6,-99-3,-59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5:00:20.7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1,'2118'-1,"-2095"1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5:00:24.4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1 161,'12'-1,"1"0,-1-1,23-7,23-2,220 6,-154 7,299-2,-395-2,1-1,-1-1,47-14,-46 10,0 2,1 0,38-1,-45 7,-12 1,1-1,-1-1,0 0,0 0,0-1,0 0,0-1,20-8,-14 4,0 1,0 1,0 0,1 2,-1 0,1 0,20 1,-23 1,66-10,-47 5,37-1,-48 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5:00:30.793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80,'9'0,"8"0,5-4,3-2,2-4,1-1,1 2,-1 3,-1-3,1 1,-1 1,-1 2,1 2,-1 2,1 0,-1 1,0 1,-4-1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3:11:46.20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0,'399'0,"-373"1,-1 2,33 7,-30-5,46 4,-11-9,-35-1,0 1,0 2,37 7,-13 1,-29-7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5:00:32.54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1,'450'0,"-427"0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5:00:34.80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58,'4'-4,"1"1,0 0,0 0,0 0,0 0,0 1,8-3,41-10,-53 14,37-5,0 1,0 2,0 1,49 5,-3 0,-58-3,-4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5:00:38.09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27,'5'0,"1"-4,4-2,5 0,4 2,4 1,2 1,2 1,0 0,1 1,-1 1,0-1,0 0,-5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5:00:44.14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29,'40'-2,"51"-9,9 0,292 7,-226 5,-139-1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04:39:52.0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0 161,'24'-1,"-1"-1,31-8,-26 5,29-2,-36 5,0-2,0 0,0-1,27-11,-10 3,-21 9,0 1,1 0,-1 1,22 1,-16 0,40-6,102-25,-113 25,-1 2,1 2,64 6,-16-1,339-2,-410-1,-1-2,31-7,-28 4,45-2,394 7,-225 3,98-2,-321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04:39:55.6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1 134,'33'-2,"-1"-2,1-1,54-15,-64 13,1-2,21-11,-22 9,47-14,-36 16,0 2,0 1,1 2,41 0,1060 5,-1113-1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3:12:32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1,'716'0,"-693"-1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4:50:18.4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2,'77'-1,"86"3,-87 10,-50-7,31 2,-27-4,32 8,-33-6,35 3,-43-6,38 10,-39-8,40 5,-30-6,55 11,-57-10,0-1,56 0,-55-4,-1 2,0 1,28 6,-14-1,1-3,0-1,64-3,54 3,-97 9,-48-7,0-2,22 2,247-2,-148-5,-115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4:50:32.50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82,'5'1,"5"-6,7-6,3 0,5 1,1-3,1 2,1 2,-1 3,1 2,-1 2,0 2,0 0,-5 5,-6 6,-6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4:50:34.39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1,'4'-1,"6"1,6 1,5-1,3-1,2 1,1 1,1-1,-1-1,1 1,-1 1,0-1,0-1,-1 1,-4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4:50:42.88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0,'4'0,"7"0,5 0,5 0,3 0,2 0,1 0,1 0,-1 0,1 0,-1 0,0 0,0 0,-1 0,-4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4:53:16.27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1,'4'0,"7"0,5 0,5 0,3 0,2 0,1 0,1 0,0 0,-1 0,0 0,0 0,0 0,-1 0,1 0,-1 0,1 0,-6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3T14:53:22.8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1,'505'0,"-486"1,1 1,33 8,13 1,7 4,-53-10,1-1,25 2,271-4,-159-4,160 2,-301 1,0 1,0 0,17 6,-14-4,34 4,260-6,-163-4,1104 3,-1242-3,1 1,-1-1,1-1,-1-1,0 0,16-7,-14 5,0 1,0 1,0 0,26-3,-15 5,-3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E71C8C-ACDB-4CE6-9068-778A75FD1563}" type="datetime1">
              <a:rPr lang="fr-CA" noProof="0" smtClean="0"/>
              <a:t>2024-03-14</a:t>
            </a:fld>
            <a:endParaRPr lang="fr-CA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m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6" name="Espace réservé au texte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0" name="Espace réservé au texte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5" name="Espace réservé au texte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6" name="Espace réservé au texte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7" name="Espace réservé au texte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8" name="Espace réservé au texte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9" name="Espace réservé au texte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Titre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ce réservé de la date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42" name="Espace réservé du pied de page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43" name="Espace réservé du numéro de diapositiv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 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 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approprié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Espace réservé de la date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’é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 le style du titre principal</a:t>
            </a:r>
          </a:p>
        </p:txBody>
      </p:sp>
      <p:sp>
        <p:nvSpPr>
          <p:cNvPr id="6" name="Espace réservé à l’image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7" name="Espace réservé à l’image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8" name="Espace réservé à l’image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9" name="Espace réservé à l’image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6" name="Espace réservé au texte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9" name="Espace réservé au texte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0" name="Espace réservé au texte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2" name="Espace réservé au texte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3" name="Espace réservé au texte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Titre</a:t>
            </a:r>
          </a:p>
        </p:txBody>
      </p:sp>
      <p:sp>
        <p:nvSpPr>
          <p:cNvPr id="24" name="Espace réservé de la date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5" name="Espace réservé du pied de page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6" name="Espace réservé du numéro de diapositiv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2" name="Espace réservé du pied de page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3" name="Espace réservé du numéro de diapositiv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CA" noProof="0"/>
              <a:t>Cliquez pour modifiez les styles du texte principal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4" name="Espace réservé de la date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6" name="Espace réservé du numéro de diapositiv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quatre conten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2" name="Espace réservé du pied de page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3" name="Espace réservé du numéro de diapositiv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de gauch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CA" noProof="0"/>
              <a:t>Cliquez pour modifier le 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Espace réservé de la date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6" name="Espace réservé du numéro de diapositiv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central avec bordure supérie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centr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8" name="Espace réservé de la date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e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CA" noProof="0"/>
              <a:t>Cliquez pour modifier le style du titre.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1" name="Espace réservé a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3" name="Espace réservé a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5" name="Espace réservé au texte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 4</a:t>
            </a:r>
          </a:p>
        </p:txBody>
      </p:sp>
      <p:sp>
        <p:nvSpPr>
          <p:cNvPr id="21" name="Espace réservé d’image en lig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2" name="Espace réservé d’image en lig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3" name="Espace réservé d’image en lig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4" name="Espace réservé d’image en lig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5" name="Espace réservé de la date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6" name="Espace réservé du pied de page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7" name="Espace réservé du numéro de diapositiv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quatre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 le style du titre.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1" name="Espace réservé a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5" name="Espace réservé au texte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4</a:t>
            </a:r>
          </a:p>
        </p:txBody>
      </p:sp>
      <p:sp>
        <p:nvSpPr>
          <p:cNvPr id="21" name="Espace réservé d’image en lig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2" name="Espace réservé d’image en lig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3" name="Espace réservé d’image en lig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4" name="Espace réservé d’image en lig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9" name="Espace réservé au texte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 4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30" name="Espace réservé de la date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31" name="Espace réservé du pied de page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32" name="Espace réservé du numéro de diapositiv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6" name="Espace réservé pour la diapositive 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9" Type="http://schemas.openxmlformats.org/officeDocument/2006/relationships/customXml" Target="../ink/ink22.xml"/><Relationship Id="rId21" Type="http://schemas.openxmlformats.org/officeDocument/2006/relationships/customXml" Target="../ink/ink13.xml"/><Relationship Id="rId34" Type="http://schemas.openxmlformats.org/officeDocument/2006/relationships/image" Target="../media/image29.png"/><Relationship Id="rId42" Type="http://schemas.openxmlformats.org/officeDocument/2006/relationships/image" Target="../media/image33.png"/><Relationship Id="rId7" Type="http://schemas.openxmlformats.org/officeDocument/2006/relationships/customXml" Target="../ink/ink6.xml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customXml" Target="../ink/ink17.xml"/><Relationship Id="rId41" Type="http://schemas.openxmlformats.org/officeDocument/2006/relationships/customXml" Target="../ink/ink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customXml" Target="../ink/ink8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21.xml"/><Relationship Id="rId40" Type="http://schemas.openxmlformats.org/officeDocument/2006/relationships/image" Target="../media/image32.png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customXml" Target="../ink/ink12.xml"/><Relationship Id="rId31" Type="http://schemas.openxmlformats.org/officeDocument/2006/relationships/customXml" Target="../ink/ink18.xml"/><Relationship Id="rId4" Type="http://schemas.openxmlformats.org/officeDocument/2006/relationships/image" Target="../media/image14.png"/><Relationship Id="rId9" Type="http://schemas.openxmlformats.org/officeDocument/2006/relationships/customXml" Target="../ink/ink7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16.xml"/><Relationship Id="rId30" Type="http://schemas.openxmlformats.org/officeDocument/2006/relationships/image" Target="../media/image27.png"/><Relationship Id="rId35" Type="http://schemas.openxmlformats.org/officeDocument/2006/relationships/customXml" Target="../ink/ink20.xml"/><Relationship Id="rId8" Type="http://schemas.openxmlformats.org/officeDocument/2006/relationships/image" Target="../media/image16.png"/><Relationship Id="rId3" Type="http://schemas.openxmlformats.org/officeDocument/2006/relationships/customXml" Target="../ink/ink4.xml"/><Relationship Id="rId12" Type="http://schemas.openxmlformats.org/officeDocument/2006/relationships/image" Target="../media/image18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customXml" Target="../ink/ink25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youtu.be/O_7xHhOIMSo?si=xFvjxBHTz-pB7-3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9753600" cy="238760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CA" dirty="0"/>
              <a:t>Constantes, variables et </a:t>
            </a:r>
            <a:r>
              <a:rPr lang="fr-CA" dirty="0" err="1"/>
              <a:t>random</a:t>
            </a:r>
            <a:br>
              <a:rPr lang="fr-CA" dirty="0"/>
            </a:br>
            <a:r>
              <a:rPr lang="fr-CA" dirty="0"/>
              <a:t>(3 blinker DEL)</a:t>
            </a:r>
            <a:br>
              <a:rPr lang="fr-CA" dirty="0"/>
            </a:br>
            <a:r>
              <a:rPr lang="fr-CA" sz="3200" dirty="0"/>
              <a:t>leçon 5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A130A-31E8-F848-8A32-4AEAB3B1A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1600D-FC1C-CBE8-DEFC-5C2E43C7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40" y="390524"/>
            <a:ext cx="5196439" cy="786763"/>
          </a:xfrm>
        </p:spPr>
        <p:txBody>
          <a:bodyPr>
            <a:normAutofit fontScale="90000"/>
          </a:bodyPr>
          <a:lstStyle/>
          <a:p>
            <a:r>
              <a:rPr lang="fr-CA" dirty="0" err="1"/>
              <a:t>Contantes</a:t>
            </a:r>
            <a:r>
              <a:rPr lang="fr-CA" dirty="0"/>
              <a:t> INPUT|OUTPUT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FA5C23-441E-373B-28EE-605402B7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10</a:t>
            </a:fld>
            <a:endParaRPr lang="fr-CA" noProof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40E883-81A1-0ACF-D8FB-E901EDD88EEC}"/>
              </a:ext>
            </a:extLst>
          </p:cNvPr>
          <p:cNvSpPr txBox="1"/>
          <p:nvPr/>
        </p:nvSpPr>
        <p:spPr>
          <a:xfrm>
            <a:off x="2571750" y="1302446"/>
            <a:ext cx="70485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Les pins peuvent être utilisés comme un INPUT pin ou comme un OUTPUT pin.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Le comportement électrique du pin peut être contrôler avec la fonction </a:t>
            </a:r>
            <a:r>
              <a:rPr lang="fr-CA" sz="2800" dirty="0" err="1"/>
              <a:t>pinMode</a:t>
            </a:r>
            <a:r>
              <a:rPr lang="fr-CA" sz="2800" dirty="0"/>
              <a:t>().</a:t>
            </a:r>
            <a:br>
              <a:rPr lang="fr-CA" sz="2800" dirty="0"/>
            </a:br>
            <a:br>
              <a:rPr lang="fr-CA" sz="2800" dirty="0"/>
            </a:br>
            <a:br>
              <a:rPr lang="fr-CA" sz="2800" dirty="0"/>
            </a:br>
            <a:br>
              <a:rPr lang="fr-CA" sz="2800" dirty="0"/>
            </a:br>
            <a:endParaRPr lang="fr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Un pin va recevoir et lire le signal lorsque on utilise le pin comme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Un pin va envoyer un signal de voltage lorsqu’on utilise le pin comme un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420D3A-A6DB-5E92-F389-48921CBF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97" y="3333666"/>
            <a:ext cx="375337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3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28DE6-1A41-0D56-67B6-A16CB01A9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5B04BA-77CC-3698-CCBF-87B68271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11</a:t>
            </a:fld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615843-DFE8-C23B-8304-F5885C57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45012"/>
            <a:ext cx="8895735" cy="940642"/>
          </a:xfrm>
        </p:spPr>
        <p:txBody>
          <a:bodyPr>
            <a:normAutofit/>
          </a:bodyPr>
          <a:lstStyle/>
          <a:p>
            <a:pPr algn="l"/>
            <a:r>
              <a:rPr lang="fr-CA" dirty="0">
                <a:solidFill>
                  <a:srgbClr val="002060"/>
                </a:solidFill>
              </a:rPr>
              <a:t>Types de Constantes    </a:t>
            </a:r>
          </a:p>
        </p:txBody>
      </p:sp>
      <p:pic>
        <p:nvPicPr>
          <p:cNvPr id="1028" name="Picture 4" descr="keyboard smash">
            <a:extLst>
              <a:ext uri="{FF2B5EF4-FFF2-40B4-BE49-F238E27FC236}">
                <a16:creationId xmlns:a16="http://schemas.microsoft.com/office/drawing/2014/main" id="{816E95F8-64CB-B1D7-94D8-7734066EC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1972717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EFB66ED-4F7D-BA66-068F-72E7FD36A70F}"/>
              </a:ext>
            </a:extLst>
          </p:cNvPr>
          <p:cNvSpPr txBox="1"/>
          <p:nvPr/>
        </p:nvSpPr>
        <p:spPr>
          <a:xfrm>
            <a:off x="552450" y="1790700"/>
            <a:ext cx="6762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Integer Constants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 err="1"/>
              <a:t>Floating</a:t>
            </a:r>
            <a:r>
              <a:rPr lang="fr-CA" sz="4400" dirty="0"/>
              <a:t> Point Constants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HIGH|LOW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INPUT|OUTPUT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 err="1"/>
              <a:t>true|false</a:t>
            </a:r>
            <a:endParaRPr lang="fr-CA" sz="4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LED_BUILTIN</a:t>
            </a:r>
          </a:p>
        </p:txBody>
      </p:sp>
      <p:pic>
        <p:nvPicPr>
          <p:cNvPr id="10" name="Image 9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F92F3513-60B9-B66B-496D-B11214FF6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665487"/>
            <a:ext cx="815429" cy="815429"/>
          </a:xfrm>
          <a:prstGeom prst="rect">
            <a:avLst/>
          </a:prstGeom>
        </p:spPr>
      </p:pic>
      <p:pic>
        <p:nvPicPr>
          <p:cNvPr id="4" name="Image 3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A18A25CF-D6A0-B6D0-5875-5C616FE2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9" y="2310323"/>
            <a:ext cx="815429" cy="815429"/>
          </a:xfrm>
          <a:prstGeom prst="rect">
            <a:avLst/>
          </a:prstGeom>
        </p:spPr>
      </p:pic>
      <p:pic>
        <p:nvPicPr>
          <p:cNvPr id="6" name="Image 5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A673FD56-E679-22B5-A6BF-1460D9535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08" y="2990156"/>
            <a:ext cx="815429" cy="815429"/>
          </a:xfrm>
          <a:prstGeom prst="rect">
            <a:avLst/>
          </a:prstGeom>
        </p:spPr>
      </p:pic>
      <p:pic>
        <p:nvPicPr>
          <p:cNvPr id="7" name="Image 6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BB000F5E-D6D0-EC19-220F-47CEB2B73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7" y="3634992"/>
            <a:ext cx="815429" cy="8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5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639F9-83A3-1581-0470-54E7BAE23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68E8D-F264-1A37-5364-8A268614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40" y="390524"/>
            <a:ext cx="5196439" cy="786763"/>
          </a:xfrm>
        </p:spPr>
        <p:txBody>
          <a:bodyPr>
            <a:normAutofit fontScale="90000"/>
          </a:bodyPr>
          <a:lstStyle/>
          <a:p>
            <a:r>
              <a:rPr lang="fr-CA" dirty="0"/>
              <a:t>Constantes </a:t>
            </a:r>
            <a:r>
              <a:rPr lang="fr-CA" dirty="0" err="1"/>
              <a:t>true|false</a:t>
            </a: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CF5AB9-4589-9680-358C-DBA83576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12</a:t>
            </a:fld>
            <a:endParaRPr lang="fr-CA" noProof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B8791B-F086-93A9-DE7C-4BCD6ABFC631}"/>
              </a:ext>
            </a:extLst>
          </p:cNvPr>
          <p:cNvSpPr txBox="1"/>
          <p:nvPr/>
        </p:nvSpPr>
        <p:spPr>
          <a:xfrm>
            <a:off x="2571750" y="1302446"/>
            <a:ext cx="7048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Utiliser pour représenter des input et output conditionnels.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false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err="1"/>
              <a:t>true</a:t>
            </a:r>
            <a:r>
              <a:rPr lang="fr-CA" sz="2800" dirty="0"/>
              <a:t> </a:t>
            </a:r>
            <a:r>
              <a:rPr lang="fr-CA" sz="2800" dirty="0">
                <a:latin typeface="Calibri" panose="020F0502020204030204" pitchFamily="34" charset="0"/>
                <a:cs typeface="Calibri" panose="020F0502020204030204" pitchFamily="34" charset="0"/>
              </a:rPr>
              <a:t>≠ 0   par exemple : -5 ou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fr-CA" sz="2800" dirty="0">
                <a:latin typeface="Calibri" panose="020F0502020204030204" pitchFamily="34" charset="0"/>
                <a:cs typeface="Calibri" panose="020F0502020204030204" pitchFamily="34" charset="0"/>
              </a:rPr>
              <a:t> et false sont écrit en lettre minuscule!</a:t>
            </a:r>
            <a:r>
              <a:rPr lang="fr-CA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F5E61F6-EBBD-452C-E351-F03CB3080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336" y="4040051"/>
            <a:ext cx="5441327" cy="26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1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8C31D-5791-9E1D-17CA-08E5037F7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186C98-6170-7E63-B4C3-C05C16A7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13</a:t>
            </a:fld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1B0D49-E546-EBA8-BCB8-D2523AAA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45012"/>
            <a:ext cx="8895735" cy="940642"/>
          </a:xfrm>
        </p:spPr>
        <p:txBody>
          <a:bodyPr>
            <a:normAutofit/>
          </a:bodyPr>
          <a:lstStyle/>
          <a:p>
            <a:pPr algn="l"/>
            <a:r>
              <a:rPr lang="fr-CA" dirty="0">
                <a:solidFill>
                  <a:srgbClr val="002060"/>
                </a:solidFill>
              </a:rPr>
              <a:t>Types de Constantes    </a:t>
            </a:r>
          </a:p>
        </p:txBody>
      </p:sp>
      <p:pic>
        <p:nvPicPr>
          <p:cNvPr id="1028" name="Picture 4" descr="keyboard smash">
            <a:extLst>
              <a:ext uri="{FF2B5EF4-FFF2-40B4-BE49-F238E27FC236}">
                <a16:creationId xmlns:a16="http://schemas.microsoft.com/office/drawing/2014/main" id="{E82D2F92-8F96-C1D5-C602-C2ADE14C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1972717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738219C-B695-0F44-56CF-CA91D732CE07}"/>
              </a:ext>
            </a:extLst>
          </p:cNvPr>
          <p:cNvSpPr txBox="1"/>
          <p:nvPr/>
        </p:nvSpPr>
        <p:spPr>
          <a:xfrm>
            <a:off x="552450" y="1790700"/>
            <a:ext cx="6762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Integer Constants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 err="1"/>
              <a:t>Floating</a:t>
            </a:r>
            <a:r>
              <a:rPr lang="fr-CA" sz="4400" dirty="0"/>
              <a:t> Point Constants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HIGH|LOW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INPUT|OUTPUT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 err="1"/>
              <a:t>true|false</a:t>
            </a:r>
            <a:endParaRPr lang="fr-CA" sz="4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LED_BUILTIN</a:t>
            </a:r>
          </a:p>
        </p:txBody>
      </p:sp>
      <p:pic>
        <p:nvPicPr>
          <p:cNvPr id="10" name="Image 9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8DE49F12-E52A-F76C-5FC2-8C61B5DC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665487"/>
            <a:ext cx="815429" cy="815429"/>
          </a:xfrm>
          <a:prstGeom prst="rect">
            <a:avLst/>
          </a:prstGeom>
        </p:spPr>
      </p:pic>
      <p:pic>
        <p:nvPicPr>
          <p:cNvPr id="4" name="Image 3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1B7F47C8-81A0-BEAC-22AC-5050B06C1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9" y="2310323"/>
            <a:ext cx="815429" cy="815429"/>
          </a:xfrm>
          <a:prstGeom prst="rect">
            <a:avLst/>
          </a:prstGeom>
        </p:spPr>
      </p:pic>
      <p:pic>
        <p:nvPicPr>
          <p:cNvPr id="6" name="Image 5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8C06029E-96EB-9604-4A3D-426230D50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08" y="2990156"/>
            <a:ext cx="815429" cy="815429"/>
          </a:xfrm>
          <a:prstGeom prst="rect">
            <a:avLst/>
          </a:prstGeom>
        </p:spPr>
      </p:pic>
      <p:pic>
        <p:nvPicPr>
          <p:cNvPr id="7" name="Image 6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3BA37FC9-890F-DFEF-690B-841D641D9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7" y="3634992"/>
            <a:ext cx="815429" cy="815429"/>
          </a:xfrm>
          <a:prstGeom prst="rect">
            <a:avLst/>
          </a:prstGeom>
        </p:spPr>
      </p:pic>
      <p:pic>
        <p:nvPicPr>
          <p:cNvPr id="8" name="Image 7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85D1E090-5C93-5926-86F7-987EEE23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66" y="4298879"/>
            <a:ext cx="815429" cy="8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0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C6A07-E411-AFA4-ECB2-EF6A0CE77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01F60-2346-B618-9E9A-7C5E53FD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40" y="390524"/>
            <a:ext cx="5196439" cy="786763"/>
          </a:xfrm>
        </p:spPr>
        <p:txBody>
          <a:bodyPr>
            <a:normAutofit fontScale="90000"/>
          </a:bodyPr>
          <a:lstStyle/>
          <a:p>
            <a:r>
              <a:rPr lang="fr-CA" dirty="0"/>
              <a:t>Constante LED_BUILTIN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0A572F-CD1C-92BE-DB01-A00F705D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14</a:t>
            </a:fld>
            <a:endParaRPr lang="fr-CA" noProof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923AB8-DAAF-6130-88E5-0F52ABB51A4E}"/>
              </a:ext>
            </a:extLst>
          </p:cNvPr>
          <p:cNvSpPr txBox="1"/>
          <p:nvPr/>
        </p:nvSpPr>
        <p:spPr>
          <a:xfrm>
            <a:off x="2571750" y="1302446"/>
            <a:ext cx="70485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Les microprocesseur Arduino on typiquement un pin qui est connecté à un DEL sur la planchette (connecté à un résisteur interne)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Sur le Arduino 2560 (et UNO) ce pin est 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La constante LED_BUILTIN est le numéro associé au pin qui est connecté au LED interne.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8A070B-4A2F-E344-2EF5-239344519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529" y="4334225"/>
            <a:ext cx="4201271" cy="237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9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2AD0-8A7A-B53F-F463-7FEE211DB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3B67F-3E46-0C49-0203-AC4DADB0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40" y="390524"/>
            <a:ext cx="5196439" cy="786763"/>
          </a:xfrm>
        </p:spPr>
        <p:txBody>
          <a:bodyPr>
            <a:normAutofit fontScale="90000"/>
          </a:bodyPr>
          <a:lstStyle/>
          <a:p>
            <a:r>
              <a:rPr lang="fr-CA" dirty="0"/>
              <a:t>Constante LED_BUILTIN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6C8E03-9D25-C238-3C42-DB890DA4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15</a:t>
            </a:fld>
            <a:endParaRPr lang="fr-CA" noProof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2F2561-0204-A2C7-3222-6F08FC941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32" y="1192524"/>
            <a:ext cx="3841654" cy="54712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3BA0DD9-8692-4737-F18C-0163E33200BF}"/>
              </a:ext>
            </a:extLst>
          </p:cNvPr>
          <p:cNvSpPr txBox="1"/>
          <p:nvPr/>
        </p:nvSpPr>
        <p:spPr>
          <a:xfrm>
            <a:off x="8267699" y="5710019"/>
            <a:ext cx="322897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dirty="0"/>
              <a:t>Une fois que ça fonctionne… échange LED_BUILTIN pour 13</a:t>
            </a:r>
          </a:p>
        </p:txBody>
      </p:sp>
    </p:spTree>
    <p:extLst>
      <p:ext uri="{BB962C8B-B14F-4D97-AF65-F5344CB8AC3E}">
        <p14:creationId xmlns:p14="http://schemas.microsoft.com/office/powerpoint/2010/main" val="46601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40F01-3617-E8D6-FDFD-016E65592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C47CC-D02F-602D-84AB-D468D90B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16</a:t>
            </a:fld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DB5FA0-11DA-7FCE-8335-2C65A74E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45012"/>
            <a:ext cx="8895735" cy="940642"/>
          </a:xfrm>
        </p:spPr>
        <p:txBody>
          <a:bodyPr>
            <a:normAutofit/>
          </a:bodyPr>
          <a:lstStyle/>
          <a:p>
            <a:pPr algn="l"/>
            <a:r>
              <a:rPr lang="fr-CA" dirty="0">
                <a:solidFill>
                  <a:srgbClr val="002060"/>
                </a:solidFill>
              </a:rPr>
              <a:t>Types de Constantes    </a:t>
            </a:r>
          </a:p>
        </p:txBody>
      </p:sp>
      <p:pic>
        <p:nvPicPr>
          <p:cNvPr id="1028" name="Picture 4" descr="keyboard smash">
            <a:extLst>
              <a:ext uri="{FF2B5EF4-FFF2-40B4-BE49-F238E27FC236}">
                <a16:creationId xmlns:a16="http://schemas.microsoft.com/office/drawing/2014/main" id="{D9664B51-47D4-FA0B-CDA2-D08868023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1972717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E26008C-21B0-86F8-FE94-4CD027148789}"/>
              </a:ext>
            </a:extLst>
          </p:cNvPr>
          <p:cNvSpPr txBox="1"/>
          <p:nvPr/>
        </p:nvSpPr>
        <p:spPr>
          <a:xfrm>
            <a:off x="552450" y="1790700"/>
            <a:ext cx="6762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Integer Constants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 err="1"/>
              <a:t>Floating</a:t>
            </a:r>
            <a:r>
              <a:rPr lang="fr-CA" sz="4400" dirty="0"/>
              <a:t> Point Constants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HIGH|LOW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INPUT|OUTPUT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 err="1"/>
              <a:t>true|false</a:t>
            </a:r>
            <a:endParaRPr lang="fr-CA" sz="4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LED_BUILTIN</a:t>
            </a:r>
          </a:p>
        </p:txBody>
      </p:sp>
      <p:pic>
        <p:nvPicPr>
          <p:cNvPr id="10" name="Image 9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B429844D-2884-FDEF-69C6-977718BBC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665487"/>
            <a:ext cx="815429" cy="815429"/>
          </a:xfrm>
          <a:prstGeom prst="rect">
            <a:avLst/>
          </a:prstGeom>
        </p:spPr>
      </p:pic>
      <p:pic>
        <p:nvPicPr>
          <p:cNvPr id="4" name="Image 3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3BC17BB1-A014-777E-D79D-1188E4685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9" y="2310323"/>
            <a:ext cx="815429" cy="815429"/>
          </a:xfrm>
          <a:prstGeom prst="rect">
            <a:avLst/>
          </a:prstGeom>
        </p:spPr>
      </p:pic>
      <p:pic>
        <p:nvPicPr>
          <p:cNvPr id="6" name="Image 5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6255776B-BA59-BE78-28CA-9070C9A10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08" y="2990156"/>
            <a:ext cx="815429" cy="815429"/>
          </a:xfrm>
          <a:prstGeom prst="rect">
            <a:avLst/>
          </a:prstGeom>
        </p:spPr>
      </p:pic>
      <p:pic>
        <p:nvPicPr>
          <p:cNvPr id="7" name="Image 6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81192794-F645-A093-2646-F62FA4FE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7" y="3634992"/>
            <a:ext cx="815429" cy="815429"/>
          </a:xfrm>
          <a:prstGeom prst="rect">
            <a:avLst/>
          </a:prstGeom>
        </p:spPr>
      </p:pic>
      <p:pic>
        <p:nvPicPr>
          <p:cNvPr id="8" name="Image 7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00B3238E-9A0C-D6FE-E962-E7847037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66" y="4298879"/>
            <a:ext cx="815429" cy="815429"/>
          </a:xfrm>
          <a:prstGeom prst="rect">
            <a:avLst/>
          </a:prstGeom>
        </p:spPr>
      </p:pic>
      <p:pic>
        <p:nvPicPr>
          <p:cNvPr id="9" name="Image 8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4A33349A-76EA-5F47-A179-FB41E27E5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45" y="4977161"/>
            <a:ext cx="815429" cy="8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4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4DA74-67BA-FD0D-6B43-18CDCEC8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6AD99E-345A-D46B-AB07-DF5C0B4C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406"/>
            <a:ext cx="5684520" cy="441552"/>
          </a:xfrm>
        </p:spPr>
        <p:txBody>
          <a:bodyPr>
            <a:normAutofit lnSpcReduction="10000"/>
          </a:bodyPr>
          <a:lstStyle/>
          <a:p>
            <a:r>
              <a:rPr lang="fr-CA" sz="2400" dirty="0"/>
              <a:t>Les variables globales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CEA604-8679-7ADD-BBF2-8E126889FD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321268"/>
            <a:ext cx="5684520" cy="441552"/>
          </a:xfrm>
        </p:spPr>
        <p:txBody>
          <a:bodyPr>
            <a:normAutofit lnSpcReduction="10000"/>
          </a:bodyPr>
          <a:lstStyle/>
          <a:p>
            <a:r>
              <a:rPr lang="fr-CA" sz="2400" dirty="0"/>
              <a:t>Les variables locales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049D773-64CD-3B93-6BB8-0320D390C85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2740186"/>
            <a:ext cx="6086475" cy="1325562"/>
          </a:xfrm>
        </p:spPr>
        <p:txBody>
          <a:bodyPr>
            <a:normAutofit lnSpcReduction="10000"/>
          </a:bodyPr>
          <a:lstStyle/>
          <a:p>
            <a:r>
              <a:rPr lang="fr-CA" sz="2000" dirty="0"/>
              <a:t>Déclarée à l’extérieure des fonctions donc est accessible par toutes les fonctions.</a:t>
            </a:r>
          </a:p>
          <a:p>
            <a:r>
              <a:rPr lang="fr-CA" sz="2000" dirty="0"/>
              <a:t>On les liste au début du programme afin qu’ils soient faciles à repérer et utiliser.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EBCF8A-128C-0F1E-7F1A-F2646522558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199" y="4658046"/>
            <a:ext cx="5991225" cy="1442784"/>
          </a:xfrm>
        </p:spPr>
        <p:txBody>
          <a:bodyPr>
            <a:normAutofit/>
          </a:bodyPr>
          <a:lstStyle/>
          <a:p>
            <a:r>
              <a:rPr lang="fr-CA" sz="2000" dirty="0"/>
              <a:t>Déclarée à l’intérieure d’une fonction et est seulement accessible par cette fonction.</a:t>
            </a:r>
          </a:p>
          <a:p>
            <a:r>
              <a:rPr lang="fr-CA" sz="2000" dirty="0"/>
              <a:t>Si une variable locale est utilisée à l’extérieure de ‘SA’ fonction il y aura un message d’erreur.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85F782-EEF1-97FB-5675-842CFFD5BB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17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3682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A6207-A159-CA38-09E5-2904DCBEC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AD8CF-A362-6844-9A81-062F0361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variables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C3871DC-7D11-9B9A-49E5-9CC19E61735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18</a:t>
            </a:fld>
            <a:endParaRPr lang="fr-CA" noProof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D5A57DA-DD45-7EEF-0B2F-30569215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31" y="2252064"/>
            <a:ext cx="8021169" cy="42868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8006FBF1-BF69-5DDB-1E3B-FCDC274E9D0D}"/>
                  </a:ext>
                </a:extLst>
              </p14:cNvPr>
              <p14:cNvContentPartPr/>
              <p14:nvPr/>
            </p14:nvContentPartPr>
            <p14:xfrm>
              <a:off x="1190235" y="2980425"/>
              <a:ext cx="761400" cy="5868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8006FBF1-BF69-5DDB-1E3B-FCDC274E9D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6235" y="2872785"/>
                <a:ext cx="8690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BB88849B-EB18-904B-5241-6211C7336C7B}"/>
                  </a:ext>
                </a:extLst>
              </p14:cNvPr>
              <p14:cNvContentPartPr/>
              <p14:nvPr/>
            </p14:nvContentPartPr>
            <p14:xfrm>
              <a:off x="1399755" y="4561185"/>
              <a:ext cx="123480" cy="29880"/>
            </p14:xfrm>
          </p:contentPart>
        </mc:Choice>
        <mc:Fallback xmlns=""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BB88849B-EB18-904B-5241-6211C7336C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5755" y="4453545"/>
                <a:ext cx="2311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DBD4BCC4-8F3A-8C35-FD5C-136C6CCAF67A}"/>
                  </a:ext>
                </a:extLst>
              </p14:cNvPr>
              <p14:cNvContentPartPr/>
              <p14:nvPr/>
            </p14:nvContentPartPr>
            <p14:xfrm>
              <a:off x="1609635" y="4847745"/>
              <a:ext cx="122760" cy="36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DBD4BCC4-8F3A-8C35-FD5C-136C6CCAF6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5995" y="4739745"/>
                <a:ext cx="230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17742ED4-6C99-8631-BFFE-0B6779E0342F}"/>
                  </a:ext>
                </a:extLst>
              </p14:cNvPr>
              <p14:cNvContentPartPr/>
              <p14:nvPr/>
            </p14:nvContentPartPr>
            <p14:xfrm>
              <a:off x="1961715" y="5495745"/>
              <a:ext cx="123120" cy="36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17742ED4-6C99-8631-BFFE-0B6779E034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08075" y="5387745"/>
                <a:ext cx="230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ZoneTexte 21">
            <a:extLst>
              <a:ext uri="{FF2B5EF4-FFF2-40B4-BE49-F238E27FC236}">
                <a16:creationId xmlns:a16="http://schemas.microsoft.com/office/drawing/2014/main" id="{30DC422D-C9C1-0B89-6701-C7C384F08708}"/>
              </a:ext>
            </a:extLst>
          </p:cNvPr>
          <p:cNvSpPr txBox="1"/>
          <p:nvPr/>
        </p:nvSpPr>
        <p:spPr>
          <a:xfrm>
            <a:off x="6877050" y="733425"/>
            <a:ext cx="462915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gPWMval</a:t>
            </a:r>
            <a:r>
              <a:rPr lang="fr-CA" dirty="0"/>
              <a:t> est GLOBAL et accessible dans tout le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i et f sont des variable LOCALES à </a:t>
            </a:r>
            <a:r>
              <a:rPr lang="fr-CA" dirty="0" err="1"/>
              <a:t>loop</a:t>
            </a:r>
            <a:r>
              <a:rPr lang="fr-CA" dirty="0"/>
              <a:t>() et accessible seulement dans </a:t>
            </a:r>
            <a:r>
              <a:rPr lang="fr-CA" dirty="0" err="1"/>
              <a:t>loop</a:t>
            </a:r>
            <a:r>
              <a:rPr lang="fr-CA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j est une variable LOCALE au </a:t>
            </a:r>
            <a:r>
              <a:rPr lang="fr-CA" b="1" dirty="0"/>
              <a:t>for</a:t>
            </a:r>
            <a:r>
              <a:rPr lang="fr-CA" dirty="0"/>
              <a:t> </a:t>
            </a:r>
            <a:r>
              <a:rPr lang="fr-CA" dirty="0" err="1"/>
              <a:t>loop</a:t>
            </a:r>
            <a:r>
              <a:rPr lang="fr-CA" dirty="0"/>
              <a:t> dans </a:t>
            </a:r>
            <a:r>
              <a:rPr lang="fr-CA" dirty="0" err="1"/>
              <a:t>loop</a:t>
            </a:r>
            <a:r>
              <a:rPr lang="fr-CA" dirty="0"/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4B637F6E-B951-0F08-2CB0-12AF5C719F06}"/>
                  </a:ext>
                </a:extLst>
              </p14:cNvPr>
              <p14:cNvContentPartPr/>
              <p14:nvPr/>
            </p14:nvContentPartPr>
            <p14:xfrm>
              <a:off x="7238595" y="2018505"/>
              <a:ext cx="151920" cy="36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4B637F6E-B951-0F08-2CB0-12AF5C719F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84955" y="1910865"/>
                <a:ext cx="259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6A51966C-EBE4-4B19-2AD4-B9C9B38D46BE}"/>
                  </a:ext>
                </a:extLst>
              </p14:cNvPr>
              <p14:cNvContentPartPr/>
              <p14:nvPr/>
            </p14:nvContentPartPr>
            <p14:xfrm>
              <a:off x="9029235" y="2018505"/>
              <a:ext cx="1351800" cy="29520"/>
            </p14:xfrm>
          </p:contentPart>
        </mc:Choice>
        <mc:Fallback xmlns=""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6A51966C-EBE4-4B19-2AD4-B9C9B38D46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75595" y="1910865"/>
                <a:ext cx="14594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D9537741-B00B-FE77-E4FE-FECDF5A5E6C4}"/>
                  </a:ext>
                </a:extLst>
              </p14:cNvPr>
              <p14:cNvContentPartPr/>
              <p14:nvPr/>
            </p14:nvContentPartPr>
            <p14:xfrm>
              <a:off x="7248315" y="1437465"/>
              <a:ext cx="161280" cy="360"/>
            </p14:xfrm>
          </p:contentPart>
        </mc:Choice>
        <mc:Fallback xmlns=""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D9537741-B00B-FE77-E4FE-FECDF5A5E6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94675" y="1329825"/>
                <a:ext cx="268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CB9A36B1-3FCF-6A1D-507C-935D3DDD98EB}"/>
                  </a:ext>
                </a:extLst>
              </p14:cNvPr>
              <p14:cNvContentPartPr/>
              <p14:nvPr/>
            </p14:nvContentPartPr>
            <p14:xfrm>
              <a:off x="7648635" y="1437465"/>
              <a:ext cx="132480" cy="360"/>
            </p14:xfrm>
          </p:contentPart>
        </mc:Choice>
        <mc:Fallback xmlns=""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CB9A36B1-3FCF-6A1D-507C-935D3DDD98E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94635" y="1329825"/>
                <a:ext cx="240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9DFC85F4-0BE6-564C-8E22-48BCEF28E48C}"/>
                  </a:ext>
                </a:extLst>
              </p14:cNvPr>
              <p14:cNvContentPartPr/>
              <p14:nvPr/>
            </p14:nvContentPartPr>
            <p14:xfrm>
              <a:off x="9400755" y="1398585"/>
              <a:ext cx="1656720" cy="39240"/>
            </p14:xfrm>
          </p:contentPart>
        </mc:Choice>
        <mc:Fallback xmlns=""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9DFC85F4-0BE6-564C-8E22-48BCEF28E48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47115" y="1290945"/>
                <a:ext cx="17643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2028BB28-555B-5A23-848A-32D56F2716A5}"/>
                  </a:ext>
                </a:extLst>
              </p14:cNvPr>
              <p14:cNvContentPartPr/>
              <p14:nvPr/>
            </p14:nvContentPartPr>
            <p14:xfrm>
              <a:off x="7267395" y="923385"/>
              <a:ext cx="885240" cy="2016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2028BB28-555B-5A23-848A-32D56F2716A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13395" y="815385"/>
                <a:ext cx="9928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7FD7E983-73A5-64E7-5401-5B9C8F2FB86C}"/>
                  </a:ext>
                </a:extLst>
              </p14:cNvPr>
              <p14:cNvContentPartPr/>
              <p14:nvPr/>
            </p14:nvContentPartPr>
            <p14:xfrm>
              <a:off x="8572395" y="914745"/>
              <a:ext cx="723960" cy="1836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7FD7E983-73A5-64E7-5401-5B9C8F2FB86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518755" y="806745"/>
                <a:ext cx="8316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3CDC8560-EB78-2FB7-98A7-393E654696DD}"/>
                  </a:ext>
                </a:extLst>
              </p14:cNvPr>
              <p14:cNvContentPartPr/>
              <p14:nvPr/>
            </p14:nvContentPartPr>
            <p14:xfrm>
              <a:off x="7295835" y="1170705"/>
              <a:ext cx="304200" cy="36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3CDC8560-EB78-2FB7-98A7-393E654696D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42195" y="1063065"/>
                <a:ext cx="4118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4289434B-7ED1-5A79-B1FC-D986BE0F2A74}"/>
              </a:ext>
            </a:extLst>
          </p:cNvPr>
          <p:cNvSpPr/>
          <p:nvPr/>
        </p:nvSpPr>
        <p:spPr>
          <a:xfrm>
            <a:off x="7124700" y="2677712"/>
            <a:ext cx="4067175" cy="2781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7B70A8-51C0-E949-4E64-342DF0333E65}"/>
              </a:ext>
            </a:extLst>
          </p:cNvPr>
          <p:cNvSpPr/>
          <p:nvPr/>
        </p:nvSpPr>
        <p:spPr>
          <a:xfrm>
            <a:off x="8170995" y="3152911"/>
            <a:ext cx="2886480" cy="21531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E37DE5-3251-FB83-6D0E-4A83E6BA9282}"/>
              </a:ext>
            </a:extLst>
          </p:cNvPr>
          <p:cNvSpPr/>
          <p:nvPr/>
        </p:nvSpPr>
        <p:spPr>
          <a:xfrm>
            <a:off x="9449805" y="4081238"/>
            <a:ext cx="1513260" cy="11155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A984703-BFAE-1880-0271-6C80265D3C3A}"/>
              </a:ext>
            </a:extLst>
          </p:cNvPr>
          <p:cNvSpPr txBox="1"/>
          <p:nvPr/>
        </p:nvSpPr>
        <p:spPr>
          <a:xfrm>
            <a:off x="7248315" y="4910974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gPWMval</a:t>
            </a:r>
            <a:endParaRPr lang="fr-CA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025DB9E-ABB5-5D8D-5272-758F8E4763F0}"/>
              </a:ext>
            </a:extLst>
          </p:cNvPr>
          <p:cNvSpPr txBox="1"/>
          <p:nvPr/>
        </p:nvSpPr>
        <p:spPr>
          <a:xfrm>
            <a:off x="8287335" y="4190275"/>
            <a:ext cx="171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err="1"/>
              <a:t>gPWMval</a:t>
            </a:r>
            <a:br>
              <a:rPr lang="fr-CA" sz="1600" dirty="0"/>
            </a:br>
            <a:r>
              <a:rPr lang="fr-CA" sz="1600" dirty="0"/>
              <a:t>i</a:t>
            </a:r>
            <a:br>
              <a:rPr lang="fr-CA" sz="1600" dirty="0"/>
            </a:br>
            <a:r>
              <a:rPr lang="fr-CA" sz="1600" dirty="0"/>
              <a:t>f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D7E1D36-0505-B345-1171-D02122B26167}"/>
              </a:ext>
            </a:extLst>
          </p:cNvPr>
          <p:cNvSpPr txBox="1"/>
          <p:nvPr/>
        </p:nvSpPr>
        <p:spPr>
          <a:xfrm>
            <a:off x="10080045" y="4248361"/>
            <a:ext cx="1714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gPWMval</a:t>
            </a:r>
            <a:br>
              <a:rPr lang="fr-CA" sz="1400" dirty="0"/>
            </a:br>
            <a:r>
              <a:rPr lang="fr-CA" sz="1400" dirty="0"/>
              <a:t>i</a:t>
            </a:r>
            <a:br>
              <a:rPr lang="fr-CA" sz="1400" dirty="0"/>
            </a:br>
            <a:r>
              <a:rPr lang="fr-CA" sz="1400" dirty="0"/>
              <a:t>f</a:t>
            </a:r>
            <a:br>
              <a:rPr lang="fr-CA" sz="1400" dirty="0"/>
            </a:br>
            <a:r>
              <a:rPr lang="fr-CA" sz="1400" dirty="0"/>
              <a:t>j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563C295-2E8B-C6C6-2328-CFC2AEB2688A}"/>
              </a:ext>
            </a:extLst>
          </p:cNvPr>
          <p:cNvSpPr txBox="1"/>
          <p:nvPr/>
        </p:nvSpPr>
        <p:spPr>
          <a:xfrm>
            <a:off x="8170995" y="3184304"/>
            <a:ext cx="173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 dirty="0" err="1"/>
              <a:t>void</a:t>
            </a:r>
            <a:r>
              <a:rPr lang="fr-CA" sz="1600" b="1" dirty="0"/>
              <a:t> </a:t>
            </a:r>
            <a:r>
              <a:rPr lang="fr-CA" sz="1600" b="1" dirty="0" err="1"/>
              <a:t>loop</a:t>
            </a:r>
            <a:r>
              <a:rPr lang="fr-CA" sz="1600" b="1" dirty="0"/>
              <a:t> ()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25FC45E-0D1E-7685-DE27-18AB9FD62B49}"/>
              </a:ext>
            </a:extLst>
          </p:cNvPr>
          <p:cNvSpPr txBox="1"/>
          <p:nvPr/>
        </p:nvSpPr>
        <p:spPr>
          <a:xfrm>
            <a:off x="9447339" y="4054898"/>
            <a:ext cx="173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 dirty="0"/>
              <a:t>for 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02E666-1D77-D63E-1C46-730EFE915783}"/>
              </a:ext>
            </a:extLst>
          </p:cNvPr>
          <p:cNvSpPr/>
          <p:nvPr/>
        </p:nvSpPr>
        <p:spPr>
          <a:xfrm>
            <a:off x="9158287" y="5305804"/>
            <a:ext cx="2205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SCOPE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A29F4AC0-9683-9032-3B59-B7F236B42DF0}"/>
                  </a:ext>
                </a:extLst>
              </p14:cNvPr>
              <p14:cNvContentPartPr/>
              <p14:nvPr/>
            </p14:nvContentPartPr>
            <p14:xfrm>
              <a:off x="7390875" y="5027745"/>
              <a:ext cx="609120" cy="1116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A29F4AC0-9683-9032-3B59-B7F236B42DF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37235" y="4920105"/>
                <a:ext cx="716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ECF36E45-5D20-8EB2-FE6B-6DA9950CFCFA}"/>
                  </a:ext>
                </a:extLst>
              </p14:cNvPr>
              <p14:cNvContentPartPr/>
              <p14:nvPr/>
            </p14:nvContentPartPr>
            <p14:xfrm>
              <a:off x="8390955" y="4323945"/>
              <a:ext cx="771120" cy="36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ECF36E45-5D20-8EB2-FE6B-6DA9950CFCF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37315" y="4215945"/>
                <a:ext cx="878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9974EC6B-8B6A-EE29-CF3D-68F50D9B81D6}"/>
                  </a:ext>
                </a:extLst>
              </p14:cNvPr>
              <p14:cNvContentPartPr/>
              <p14:nvPr/>
            </p14:nvContentPartPr>
            <p14:xfrm>
              <a:off x="10210395" y="4352025"/>
              <a:ext cx="647280" cy="5796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9974EC6B-8B6A-EE29-CF3D-68F50D9B81D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156755" y="4244385"/>
                <a:ext cx="7549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751B7B21-4D4B-F2FD-0A52-FF027E73D88D}"/>
                  </a:ext>
                </a:extLst>
              </p14:cNvPr>
              <p14:cNvContentPartPr/>
              <p14:nvPr/>
            </p14:nvContentPartPr>
            <p14:xfrm>
              <a:off x="8343435" y="4571265"/>
              <a:ext cx="161280" cy="29160"/>
            </p14:xfrm>
          </p:contentPart>
        </mc:Choice>
        <mc:Fallback xmlns=""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751B7B21-4D4B-F2FD-0A52-FF027E73D88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289795" y="4463265"/>
                <a:ext cx="2689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CA5F6DE8-8FF7-524F-A6A0-6D9F4D6208F5}"/>
                  </a:ext>
                </a:extLst>
              </p14:cNvPr>
              <p14:cNvContentPartPr/>
              <p14:nvPr/>
            </p14:nvContentPartPr>
            <p14:xfrm>
              <a:off x="10153875" y="4580985"/>
              <a:ext cx="170640" cy="360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CA5F6DE8-8FF7-524F-A6A0-6D9F4D6208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099875" y="4473345"/>
                <a:ext cx="278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86716F51-DB5D-0634-843F-CCA23CC8EE2C}"/>
                  </a:ext>
                </a:extLst>
              </p14:cNvPr>
              <p14:cNvContentPartPr/>
              <p14:nvPr/>
            </p14:nvContentPartPr>
            <p14:xfrm>
              <a:off x="10144155" y="4808145"/>
              <a:ext cx="170640" cy="21240"/>
            </p14:xfrm>
          </p:contentPart>
        </mc:Choice>
        <mc:Fallback xmlns=""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86716F51-DB5D-0634-843F-CCA23CC8EE2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090155" y="4700145"/>
                <a:ext cx="2782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F3D75BC4-BD35-7809-09FA-00F0CC5E6FF5}"/>
                  </a:ext>
                </a:extLst>
              </p14:cNvPr>
              <p14:cNvContentPartPr/>
              <p14:nvPr/>
            </p14:nvContentPartPr>
            <p14:xfrm>
              <a:off x="8381955" y="4857105"/>
              <a:ext cx="104040" cy="1008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F3D75BC4-BD35-7809-09FA-00F0CC5E6FF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327955" y="4749105"/>
                <a:ext cx="2116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FF662B8A-A05E-77B0-EFF7-C7E5CEF7DCAF}"/>
                  </a:ext>
                </a:extLst>
              </p14:cNvPr>
              <p14:cNvContentPartPr/>
              <p14:nvPr/>
            </p14:nvContentPartPr>
            <p14:xfrm>
              <a:off x="10115355" y="5028105"/>
              <a:ext cx="293760" cy="1044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FF662B8A-A05E-77B0-EFF7-C7E5CEF7DCA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61355" y="4920465"/>
                <a:ext cx="401400" cy="2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28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35455-4E5C-C370-6E05-58975850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Déclarer et Nommer 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8BF06-187D-825D-52A4-74B26842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Chaque déclaration de variable termine avec « ;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Tu n’as pas besoin d’assigner une valeur à la variable lorsque tu la déclares.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Tu peux lister plusieurs variables à la fois, avec ou sans valeurs, tous séparer par une virgule (et «; » à la fin)</a:t>
            </a:r>
            <a:br>
              <a:rPr lang="fr-CA" dirty="0"/>
            </a:br>
            <a:br>
              <a:rPr lang="fr-CA" dirty="0"/>
            </a:b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182C7F-9A5A-C076-E5DA-D31B391D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19</a:t>
            </a:fld>
            <a:endParaRPr lang="fr-CA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1A065D-F2FC-7740-9D16-F54DE703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55" y="2595562"/>
            <a:ext cx="4972425" cy="3833812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3256A7F-D14D-0BF4-CD73-D6C852B79CEC}"/>
              </a:ext>
            </a:extLst>
          </p:cNvPr>
          <p:cNvCxnSpPr/>
          <p:nvPr/>
        </p:nvCxnSpPr>
        <p:spPr>
          <a:xfrm flipH="1">
            <a:off x="1695450" y="2781300"/>
            <a:ext cx="39052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4162FF1-A3FA-18FF-7DFC-8377C0DE8FD8}"/>
              </a:ext>
            </a:extLst>
          </p:cNvPr>
          <p:cNvCxnSpPr>
            <a:cxnSpLocks/>
          </p:cNvCxnSpPr>
          <p:nvPr/>
        </p:nvCxnSpPr>
        <p:spPr>
          <a:xfrm flipH="1" flipV="1">
            <a:off x="981075" y="3086100"/>
            <a:ext cx="4619625" cy="419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2FB90E6-7819-DB77-728B-C6ACCE0F0659}"/>
              </a:ext>
            </a:extLst>
          </p:cNvPr>
          <p:cNvCxnSpPr>
            <a:cxnSpLocks/>
          </p:cNvCxnSpPr>
          <p:nvPr/>
        </p:nvCxnSpPr>
        <p:spPr>
          <a:xfrm flipH="1" flipV="1">
            <a:off x="1695450" y="3429000"/>
            <a:ext cx="3838575" cy="857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46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9CC9ED-DC54-EC72-0D3F-B4FB856C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2</a:t>
            </a:fld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EDD40C-0D09-83A1-E660-A893E3A6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45012"/>
            <a:ext cx="8895735" cy="940642"/>
          </a:xfrm>
        </p:spPr>
        <p:txBody>
          <a:bodyPr>
            <a:normAutofit/>
          </a:bodyPr>
          <a:lstStyle/>
          <a:p>
            <a:pPr algn="l"/>
            <a:r>
              <a:rPr lang="fr-CA" dirty="0">
                <a:solidFill>
                  <a:srgbClr val="002060"/>
                </a:solidFill>
              </a:rPr>
              <a:t>Les constantes  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7C84FA-0B01-7DBD-FC07-C0318F38C344}"/>
              </a:ext>
            </a:extLst>
          </p:cNvPr>
          <p:cNvSpPr txBox="1"/>
          <p:nvPr/>
        </p:nvSpPr>
        <p:spPr>
          <a:xfrm>
            <a:off x="723900" y="2038350"/>
            <a:ext cx="10115550" cy="2585323"/>
          </a:xfrm>
          <a:custGeom>
            <a:avLst/>
            <a:gdLst>
              <a:gd name="connsiteX0" fmla="*/ 0 w 10115550"/>
              <a:gd name="connsiteY0" fmla="*/ 0 h 2585323"/>
              <a:gd name="connsiteX1" fmla="*/ 493877 w 10115550"/>
              <a:gd name="connsiteY1" fmla="*/ 0 h 2585323"/>
              <a:gd name="connsiteX2" fmla="*/ 1291220 w 10115550"/>
              <a:gd name="connsiteY2" fmla="*/ 0 h 2585323"/>
              <a:gd name="connsiteX3" fmla="*/ 1886253 w 10115550"/>
              <a:gd name="connsiteY3" fmla="*/ 0 h 2585323"/>
              <a:gd name="connsiteX4" fmla="*/ 2177818 w 10115550"/>
              <a:gd name="connsiteY4" fmla="*/ 0 h 2585323"/>
              <a:gd name="connsiteX5" fmla="*/ 2671695 w 10115550"/>
              <a:gd name="connsiteY5" fmla="*/ 0 h 2585323"/>
              <a:gd name="connsiteX6" fmla="*/ 3266728 w 10115550"/>
              <a:gd name="connsiteY6" fmla="*/ 0 h 2585323"/>
              <a:gd name="connsiteX7" fmla="*/ 3962915 w 10115550"/>
              <a:gd name="connsiteY7" fmla="*/ 0 h 2585323"/>
              <a:gd name="connsiteX8" fmla="*/ 4355637 w 10115550"/>
              <a:gd name="connsiteY8" fmla="*/ 0 h 2585323"/>
              <a:gd name="connsiteX9" fmla="*/ 4748358 w 10115550"/>
              <a:gd name="connsiteY9" fmla="*/ 0 h 2585323"/>
              <a:gd name="connsiteX10" fmla="*/ 5444546 w 10115550"/>
              <a:gd name="connsiteY10" fmla="*/ 0 h 2585323"/>
              <a:gd name="connsiteX11" fmla="*/ 6039578 w 10115550"/>
              <a:gd name="connsiteY11" fmla="*/ 0 h 2585323"/>
              <a:gd name="connsiteX12" fmla="*/ 6634611 w 10115550"/>
              <a:gd name="connsiteY12" fmla="*/ 0 h 2585323"/>
              <a:gd name="connsiteX13" fmla="*/ 7027332 w 10115550"/>
              <a:gd name="connsiteY13" fmla="*/ 0 h 2585323"/>
              <a:gd name="connsiteX14" fmla="*/ 7723520 w 10115550"/>
              <a:gd name="connsiteY14" fmla="*/ 0 h 2585323"/>
              <a:gd name="connsiteX15" fmla="*/ 8419708 w 10115550"/>
              <a:gd name="connsiteY15" fmla="*/ 0 h 2585323"/>
              <a:gd name="connsiteX16" fmla="*/ 9115896 w 10115550"/>
              <a:gd name="connsiteY16" fmla="*/ 0 h 2585323"/>
              <a:gd name="connsiteX17" fmla="*/ 10115550 w 10115550"/>
              <a:gd name="connsiteY17" fmla="*/ 0 h 2585323"/>
              <a:gd name="connsiteX18" fmla="*/ 10115550 w 10115550"/>
              <a:gd name="connsiteY18" fmla="*/ 465358 h 2585323"/>
              <a:gd name="connsiteX19" fmla="*/ 10115550 w 10115550"/>
              <a:gd name="connsiteY19" fmla="*/ 1008276 h 2585323"/>
              <a:gd name="connsiteX20" fmla="*/ 10115550 w 10115550"/>
              <a:gd name="connsiteY20" fmla="*/ 1577047 h 2585323"/>
              <a:gd name="connsiteX21" fmla="*/ 10115550 w 10115550"/>
              <a:gd name="connsiteY21" fmla="*/ 2119965 h 2585323"/>
              <a:gd name="connsiteX22" fmla="*/ 10115550 w 10115550"/>
              <a:gd name="connsiteY22" fmla="*/ 2585323 h 2585323"/>
              <a:gd name="connsiteX23" fmla="*/ 9823984 w 10115550"/>
              <a:gd name="connsiteY23" fmla="*/ 2585323 h 2585323"/>
              <a:gd name="connsiteX24" fmla="*/ 9330107 w 10115550"/>
              <a:gd name="connsiteY24" fmla="*/ 2585323 h 2585323"/>
              <a:gd name="connsiteX25" fmla="*/ 8937386 w 10115550"/>
              <a:gd name="connsiteY25" fmla="*/ 2585323 h 2585323"/>
              <a:gd name="connsiteX26" fmla="*/ 8544665 w 10115550"/>
              <a:gd name="connsiteY26" fmla="*/ 2585323 h 2585323"/>
              <a:gd name="connsiteX27" fmla="*/ 7949632 w 10115550"/>
              <a:gd name="connsiteY27" fmla="*/ 2585323 h 2585323"/>
              <a:gd name="connsiteX28" fmla="*/ 7152289 w 10115550"/>
              <a:gd name="connsiteY28" fmla="*/ 2585323 h 2585323"/>
              <a:gd name="connsiteX29" fmla="*/ 6759568 w 10115550"/>
              <a:gd name="connsiteY29" fmla="*/ 2585323 h 2585323"/>
              <a:gd name="connsiteX30" fmla="*/ 6468002 w 10115550"/>
              <a:gd name="connsiteY30" fmla="*/ 2585323 h 2585323"/>
              <a:gd name="connsiteX31" fmla="*/ 5771814 w 10115550"/>
              <a:gd name="connsiteY31" fmla="*/ 2585323 h 2585323"/>
              <a:gd name="connsiteX32" fmla="*/ 4974470 w 10115550"/>
              <a:gd name="connsiteY32" fmla="*/ 2585323 h 2585323"/>
              <a:gd name="connsiteX33" fmla="*/ 4682905 w 10115550"/>
              <a:gd name="connsiteY33" fmla="*/ 2585323 h 2585323"/>
              <a:gd name="connsiteX34" fmla="*/ 4391339 w 10115550"/>
              <a:gd name="connsiteY34" fmla="*/ 2585323 h 2585323"/>
              <a:gd name="connsiteX35" fmla="*/ 3998617 w 10115550"/>
              <a:gd name="connsiteY35" fmla="*/ 2585323 h 2585323"/>
              <a:gd name="connsiteX36" fmla="*/ 3605896 w 10115550"/>
              <a:gd name="connsiteY36" fmla="*/ 2585323 h 2585323"/>
              <a:gd name="connsiteX37" fmla="*/ 3010864 w 10115550"/>
              <a:gd name="connsiteY37" fmla="*/ 2585323 h 2585323"/>
              <a:gd name="connsiteX38" fmla="*/ 2516987 w 10115550"/>
              <a:gd name="connsiteY38" fmla="*/ 2585323 h 2585323"/>
              <a:gd name="connsiteX39" fmla="*/ 2023110 w 10115550"/>
              <a:gd name="connsiteY39" fmla="*/ 2585323 h 2585323"/>
              <a:gd name="connsiteX40" fmla="*/ 1630389 w 10115550"/>
              <a:gd name="connsiteY40" fmla="*/ 2585323 h 2585323"/>
              <a:gd name="connsiteX41" fmla="*/ 1237667 w 10115550"/>
              <a:gd name="connsiteY41" fmla="*/ 2585323 h 2585323"/>
              <a:gd name="connsiteX42" fmla="*/ 946101 w 10115550"/>
              <a:gd name="connsiteY42" fmla="*/ 2585323 h 2585323"/>
              <a:gd name="connsiteX43" fmla="*/ 654536 w 10115550"/>
              <a:gd name="connsiteY43" fmla="*/ 2585323 h 2585323"/>
              <a:gd name="connsiteX44" fmla="*/ 0 w 10115550"/>
              <a:gd name="connsiteY44" fmla="*/ 2585323 h 2585323"/>
              <a:gd name="connsiteX45" fmla="*/ 0 w 10115550"/>
              <a:gd name="connsiteY45" fmla="*/ 2119965 h 2585323"/>
              <a:gd name="connsiteX46" fmla="*/ 0 w 10115550"/>
              <a:gd name="connsiteY46" fmla="*/ 1577047 h 2585323"/>
              <a:gd name="connsiteX47" fmla="*/ 0 w 10115550"/>
              <a:gd name="connsiteY47" fmla="*/ 1034129 h 2585323"/>
              <a:gd name="connsiteX48" fmla="*/ 0 w 10115550"/>
              <a:gd name="connsiteY48" fmla="*/ 491211 h 2585323"/>
              <a:gd name="connsiteX49" fmla="*/ 0 w 10115550"/>
              <a:gd name="connsiteY49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115550" h="2585323" extrusionOk="0">
                <a:moveTo>
                  <a:pt x="0" y="0"/>
                </a:moveTo>
                <a:cubicBezTo>
                  <a:pt x="140751" y="-43756"/>
                  <a:pt x="355458" y="7990"/>
                  <a:pt x="493877" y="0"/>
                </a:cubicBezTo>
                <a:cubicBezTo>
                  <a:pt x="632296" y="-7990"/>
                  <a:pt x="1083489" y="38436"/>
                  <a:pt x="1291220" y="0"/>
                </a:cubicBezTo>
                <a:cubicBezTo>
                  <a:pt x="1498951" y="-38436"/>
                  <a:pt x="1739154" y="47450"/>
                  <a:pt x="1886253" y="0"/>
                </a:cubicBezTo>
                <a:cubicBezTo>
                  <a:pt x="2033352" y="-47450"/>
                  <a:pt x="2074358" y="4310"/>
                  <a:pt x="2177818" y="0"/>
                </a:cubicBezTo>
                <a:cubicBezTo>
                  <a:pt x="2281278" y="-4310"/>
                  <a:pt x="2492061" y="44260"/>
                  <a:pt x="2671695" y="0"/>
                </a:cubicBezTo>
                <a:cubicBezTo>
                  <a:pt x="2851329" y="-44260"/>
                  <a:pt x="3009674" y="9647"/>
                  <a:pt x="3266728" y="0"/>
                </a:cubicBezTo>
                <a:cubicBezTo>
                  <a:pt x="3523782" y="-9647"/>
                  <a:pt x="3670661" y="17616"/>
                  <a:pt x="3962915" y="0"/>
                </a:cubicBezTo>
                <a:cubicBezTo>
                  <a:pt x="4255169" y="-17616"/>
                  <a:pt x="4234548" y="2715"/>
                  <a:pt x="4355637" y="0"/>
                </a:cubicBezTo>
                <a:cubicBezTo>
                  <a:pt x="4476726" y="-2715"/>
                  <a:pt x="4612748" y="18590"/>
                  <a:pt x="4748358" y="0"/>
                </a:cubicBezTo>
                <a:cubicBezTo>
                  <a:pt x="4883968" y="-18590"/>
                  <a:pt x="5109822" y="65285"/>
                  <a:pt x="5444546" y="0"/>
                </a:cubicBezTo>
                <a:cubicBezTo>
                  <a:pt x="5779270" y="-65285"/>
                  <a:pt x="5767431" y="26009"/>
                  <a:pt x="6039578" y="0"/>
                </a:cubicBezTo>
                <a:cubicBezTo>
                  <a:pt x="6311725" y="-26009"/>
                  <a:pt x="6365961" y="42549"/>
                  <a:pt x="6634611" y="0"/>
                </a:cubicBezTo>
                <a:cubicBezTo>
                  <a:pt x="6903261" y="-42549"/>
                  <a:pt x="6851442" y="43532"/>
                  <a:pt x="7027332" y="0"/>
                </a:cubicBezTo>
                <a:cubicBezTo>
                  <a:pt x="7203222" y="-43532"/>
                  <a:pt x="7468379" y="82230"/>
                  <a:pt x="7723520" y="0"/>
                </a:cubicBezTo>
                <a:cubicBezTo>
                  <a:pt x="7978661" y="-82230"/>
                  <a:pt x="8230385" y="55557"/>
                  <a:pt x="8419708" y="0"/>
                </a:cubicBezTo>
                <a:cubicBezTo>
                  <a:pt x="8609031" y="-55557"/>
                  <a:pt x="8957860" y="73539"/>
                  <a:pt x="9115896" y="0"/>
                </a:cubicBezTo>
                <a:cubicBezTo>
                  <a:pt x="9273932" y="-73539"/>
                  <a:pt x="9683433" y="107819"/>
                  <a:pt x="10115550" y="0"/>
                </a:cubicBezTo>
                <a:cubicBezTo>
                  <a:pt x="10131909" y="135945"/>
                  <a:pt x="10078680" y="294956"/>
                  <a:pt x="10115550" y="465358"/>
                </a:cubicBezTo>
                <a:cubicBezTo>
                  <a:pt x="10152420" y="635760"/>
                  <a:pt x="10099248" y="739450"/>
                  <a:pt x="10115550" y="1008276"/>
                </a:cubicBezTo>
                <a:cubicBezTo>
                  <a:pt x="10131852" y="1277102"/>
                  <a:pt x="10054358" y="1320743"/>
                  <a:pt x="10115550" y="1577047"/>
                </a:cubicBezTo>
                <a:cubicBezTo>
                  <a:pt x="10176742" y="1833351"/>
                  <a:pt x="10067661" y="1941343"/>
                  <a:pt x="10115550" y="2119965"/>
                </a:cubicBezTo>
                <a:cubicBezTo>
                  <a:pt x="10163439" y="2298587"/>
                  <a:pt x="10069352" y="2407084"/>
                  <a:pt x="10115550" y="2585323"/>
                </a:cubicBezTo>
                <a:cubicBezTo>
                  <a:pt x="10015991" y="2610308"/>
                  <a:pt x="9887570" y="2579853"/>
                  <a:pt x="9823984" y="2585323"/>
                </a:cubicBezTo>
                <a:cubicBezTo>
                  <a:pt x="9760398" y="2590793"/>
                  <a:pt x="9570783" y="2562696"/>
                  <a:pt x="9330107" y="2585323"/>
                </a:cubicBezTo>
                <a:cubicBezTo>
                  <a:pt x="9089431" y="2607950"/>
                  <a:pt x="9110697" y="2582083"/>
                  <a:pt x="8937386" y="2585323"/>
                </a:cubicBezTo>
                <a:cubicBezTo>
                  <a:pt x="8764075" y="2588563"/>
                  <a:pt x="8628141" y="2568986"/>
                  <a:pt x="8544665" y="2585323"/>
                </a:cubicBezTo>
                <a:cubicBezTo>
                  <a:pt x="8461189" y="2601660"/>
                  <a:pt x="8116599" y="2522303"/>
                  <a:pt x="7949632" y="2585323"/>
                </a:cubicBezTo>
                <a:cubicBezTo>
                  <a:pt x="7782665" y="2648343"/>
                  <a:pt x="7434963" y="2568826"/>
                  <a:pt x="7152289" y="2585323"/>
                </a:cubicBezTo>
                <a:cubicBezTo>
                  <a:pt x="6869615" y="2601820"/>
                  <a:pt x="6868470" y="2579103"/>
                  <a:pt x="6759568" y="2585323"/>
                </a:cubicBezTo>
                <a:cubicBezTo>
                  <a:pt x="6650666" y="2591543"/>
                  <a:pt x="6566910" y="2556633"/>
                  <a:pt x="6468002" y="2585323"/>
                </a:cubicBezTo>
                <a:cubicBezTo>
                  <a:pt x="6369094" y="2614013"/>
                  <a:pt x="5964006" y="2520704"/>
                  <a:pt x="5771814" y="2585323"/>
                </a:cubicBezTo>
                <a:cubicBezTo>
                  <a:pt x="5579622" y="2649942"/>
                  <a:pt x="5182142" y="2500267"/>
                  <a:pt x="4974470" y="2585323"/>
                </a:cubicBezTo>
                <a:cubicBezTo>
                  <a:pt x="4766798" y="2670379"/>
                  <a:pt x="4761942" y="2559232"/>
                  <a:pt x="4682905" y="2585323"/>
                </a:cubicBezTo>
                <a:cubicBezTo>
                  <a:pt x="4603868" y="2611414"/>
                  <a:pt x="4479401" y="2554381"/>
                  <a:pt x="4391339" y="2585323"/>
                </a:cubicBezTo>
                <a:cubicBezTo>
                  <a:pt x="4303277" y="2616265"/>
                  <a:pt x="4158771" y="2546135"/>
                  <a:pt x="3998617" y="2585323"/>
                </a:cubicBezTo>
                <a:cubicBezTo>
                  <a:pt x="3838463" y="2624511"/>
                  <a:pt x="3771049" y="2570877"/>
                  <a:pt x="3605896" y="2585323"/>
                </a:cubicBezTo>
                <a:cubicBezTo>
                  <a:pt x="3440743" y="2599769"/>
                  <a:pt x="3133480" y="2552782"/>
                  <a:pt x="3010864" y="2585323"/>
                </a:cubicBezTo>
                <a:cubicBezTo>
                  <a:pt x="2888248" y="2617864"/>
                  <a:pt x="2679514" y="2548777"/>
                  <a:pt x="2516987" y="2585323"/>
                </a:cubicBezTo>
                <a:cubicBezTo>
                  <a:pt x="2354460" y="2621869"/>
                  <a:pt x="2170209" y="2532679"/>
                  <a:pt x="2023110" y="2585323"/>
                </a:cubicBezTo>
                <a:cubicBezTo>
                  <a:pt x="1876011" y="2637967"/>
                  <a:pt x="1820548" y="2576857"/>
                  <a:pt x="1630389" y="2585323"/>
                </a:cubicBezTo>
                <a:cubicBezTo>
                  <a:pt x="1440230" y="2593789"/>
                  <a:pt x="1413480" y="2563489"/>
                  <a:pt x="1237667" y="2585323"/>
                </a:cubicBezTo>
                <a:cubicBezTo>
                  <a:pt x="1061854" y="2607157"/>
                  <a:pt x="1080350" y="2560058"/>
                  <a:pt x="946101" y="2585323"/>
                </a:cubicBezTo>
                <a:cubicBezTo>
                  <a:pt x="811852" y="2610588"/>
                  <a:pt x="798024" y="2573572"/>
                  <a:pt x="654536" y="2585323"/>
                </a:cubicBezTo>
                <a:cubicBezTo>
                  <a:pt x="511048" y="2597074"/>
                  <a:pt x="197022" y="2554612"/>
                  <a:pt x="0" y="2585323"/>
                </a:cubicBezTo>
                <a:cubicBezTo>
                  <a:pt x="-42195" y="2434691"/>
                  <a:pt x="25969" y="2340218"/>
                  <a:pt x="0" y="2119965"/>
                </a:cubicBezTo>
                <a:cubicBezTo>
                  <a:pt x="-25969" y="1899712"/>
                  <a:pt x="30227" y="1789749"/>
                  <a:pt x="0" y="1577047"/>
                </a:cubicBezTo>
                <a:cubicBezTo>
                  <a:pt x="-30227" y="1364345"/>
                  <a:pt x="18737" y="1258678"/>
                  <a:pt x="0" y="1034129"/>
                </a:cubicBezTo>
                <a:cubicBezTo>
                  <a:pt x="-18737" y="809580"/>
                  <a:pt x="32118" y="728987"/>
                  <a:pt x="0" y="491211"/>
                </a:cubicBezTo>
                <a:cubicBezTo>
                  <a:pt x="-32118" y="253435"/>
                  <a:pt x="25007" y="224967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25551061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5400" dirty="0">
                <a:ln>
                  <a:solidFill>
                    <a:srgbClr val="002060"/>
                  </a:solidFill>
                </a:ln>
              </a:rPr>
              <a:t>Les constantes sont des </a:t>
            </a:r>
            <a:r>
              <a:rPr lang="fr-CA" sz="5400" i="1" u="sng" dirty="0">
                <a:ln>
                  <a:solidFill>
                    <a:srgbClr val="002060"/>
                  </a:solidFill>
                </a:ln>
              </a:rPr>
              <a:t>valeurs</a:t>
            </a:r>
            <a:r>
              <a:rPr lang="fr-CA" sz="5400" dirty="0">
                <a:ln>
                  <a:solidFill>
                    <a:srgbClr val="002060"/>
                  </a:solidFill>
                </a:ln>
              </a:rPr>
              <a:t> utilisées dans le code qui ne changent pas à travers le code.</a:t>
            </a:r>
          </a:p>
        </p:txBody>
      </p:sp>
    </p:spTree>
    <p:extLst>
      <p:ext uri="{BB962C8B-B14F-4D97-AF65-F5344CB8AC3E}">
        <p14:creationId xmlns:p14="http://schemas.microsoft.com/office/powerpoint/2010/main" val="348719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6BD917-1AEB-C7BE-E1C3-49CD9B37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20</a:t>
            </a:fld>
            <a:endParaRPr lang="fr-CA" noProof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B1E645-D8B7-E383-836C-195E1631AA0D}"/>
              </a:ext>
            </a:extLst>
          </p:cNvPr>
          <p:cNvSpPr txBox="1"/>
          <p:nvPr/>
        </p:nvSpPr>
        <p:spPr>
          <a:xfrm>
            <a:off x="0" y="317242"/>
            <a:ext cx="5905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Doit commencer avec une lettre </a:t>
            </a:r>
            <a:br>
              <a:rPr lang="fr-CA" sz="2400" dirty="0"/>
            </a:br>
            <a:endParaRPr lang="fr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Peut contenir des lettres, des chiffres et le symbole « _ »</a:t>
            </a:r>
            <a:br>
              <a:rPr lang="fr-CA" sz="2400" dirty="0"/>
            </a:br>
            <a:endParaRPr lang="fr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Peut contenir des lettre </a:t>
            </a:r>
            <a:r>
              <a:rPr lang="fr-CA" sz="2400" dirty="0" err="1"/>
              <a:t>MAJuscules</a:t>
            </a:r>
            <a:r>
              <a:rPr lang="fr-CA" sz="2400" dirty="0"/>
              <a:t> et </a:t>
            </a:r>
            <a:r>
              <a:rPr lang="fr-CA" sz="2400" dirty="0" err="1"/>
              <a:t>MINuscules</a:t>
            </a:r>
            <a:br>
              <a:rPr lang="fr-CA" sz="2400" dirty="0"/>
            </a:br>
            <a:endParaRPr lang="fr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Est sensible aux majuscules et minuscules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5A1521E-C19C-95DA-B038-2B7C127F7F00}"/>
              </a:ext>
            </a:extLst>
          </p:cNvPr>
          <p:cNvSpPr txBox="1"/>
          <p:nvPr/>
        </p:nvSpPr>
        <p:spPr>
          <a:xfrm>
            <a:off x="6357936" y="224909"/>
            <a:ext cx="52673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Ne peut pas commencer avec un chiffre ou _ </a:t>
            </a:r>
            <a:br>
              <a:rPr lang="fr-CA" sz="2400" dirty="0"/>
            </a:br>
            <a:endParaRPr lang="fr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Ne peut pas contenir des symboles spéciaux comme @, !, &amp;,%, é, ç etc…</a:t>
            </a:r>
            <a:br>
              <a:rPr lang="fr-CA" sz="2400" dirty="0"/>
            </a:br>
            <a:endParaRPr lang="fr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Ne peut pas utiliser des mots clés d’Arduino comme </a:t>
            </a:r>
            <a:r>
              <a:rPr lang="fr-CA" sz="2400" dirty="0" err="1"/>
              <a:t>pinMODE</a:t>
            </a:r>
            <a:r>
              <a:rPr lang="fr-CA" sz="2400" dirty="0"/>
              <a:t> ou </a:t>
            </a:r>
            <a:r>
              <a:rPr lang="fr-CA" sz="2400" dirty="0" err="1"/>
              <a:t>float</a:t>
            </a:r>
            <a:r>
              <a:rPr lang="fr-CA" sz="2400" dirty="0"/>
              <a:t>.</a:t>
            </a:r>
            <a:br>
              <a:rPr lang="fr-CA" sz="2400" dirty="0"/>
            </a:br>
            <a:endParaRPr lang="fr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Doit être unique, tu ne peux pas avoir deux variables avec le même nom.</a:t>
            </a:r>
          </a:p>
        </p:txBody>
      </p:sp>
      <p:pic>
        <p:nvPicPr>
          <p:cNvPr id="2050" name="Picture 2" descr="thumbs up">
            <a:extLst>
              <a:ext uri="{FF2B5EF4-FFF2-40B4-BE49-F238E27FC236}">
                <a16:creationId xmlns:a16="http://schemas.microsoft.com/office/drawing/2014/main" id="{B2300927-3106-28D8-B227-E40127EE0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990974"/>
            <a:ext cx="28670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mbs down">
            <a:extLst>
              <a:ext uri="{FF2B5EF4-FFF2-40B4-BE49-F238E27FC236}">
                <a16:creationId xmlns:a16="http://schemas.microsoft.com/office/drawing/2014/main" id="{14994AF8-2059-5E2A-B63E-5E1207791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91599" y="4124324"/>
            <a:ext cx="30384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608844-2876-2FCF-5C75-DB49383D80B8}"/>
              </a:ext>
            </a:extLst>
          </p:cNvPr>
          <p:cNvSpPr/>
          <p:nvPr/>
        </p:nvSpPr>
        <p:spPr>
          <a:xfrm>
            <a:off x="4223371" y="4571162"/>
            <a:ext cx="18726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LED</a:t>
            </a:r>
            <a:r>
              <a:rPr lang="fr-F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_3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0C417E-8796-2A8A-91F1-B4BC33974CA5}"/>
              </a:ext>
            </a:extLst>
          </p:cNvPr>
          <p:cNvSpPr/>
          <p:nvPr/>
        </p:nvSpPr>
        <p:spPr>
          <a:xfrm>
            <a:off x="2115008" y="4571162"/>
            <a:ext cx="21707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LEDR</a:t>
            </a:r>
            <a:endParaRPr lang="fr-F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8AE47-AF95-FD20-C999-584E99467D70}"/>
              </a:ext>
            </a:extLst>
          </p:cNvPr>
          <p:cNvSpPr/>
          <p:nvPr/>
        </p:nvSpPr>
        <p:spPr>
          <a:xfrm>
            <a:off x="2582602" y="5657670"/>
            <a:ext cx="28307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ledRouge</a:t>
            </a:r>
            <a:endParaRPr lang="fr-F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8F5DDD-9D48-E406-2381-5C30A8543D57}"/>
              </a:ext>
            </a:extLst>
          </p:cNvPr>
          <p:cNvSpPr/>
          <p:nvPr/>
        </p:nvSpPr>
        <p:spPr>
          <a:xfrm>
            <a:off x="-225884" y="3589134"/>
            <a:ext cx="67611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temps</a:t>
            </a:r>
            <a:r>
              <a:rPr lang="fr-FR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≠Temps≠TEMPS</a:t>
            </a:r>
            <a:endParaRPr lang="fr-FR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910096-3FB8-F2AC-8565-7AFD16448AD0}"/>
              </a:ext>
            </a:extLst>
          </p:cNvPr>
          <p:cNvSpPr/>
          <p:nvPr/>
        </p:nvSpPr>
        <p:spPr>
          <a:xfrm>
            <a:off x="7811413" y="4773626"/>
            <a:ext cx="21707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3_LED</a:t>
            </a:r>
            <a:endParaRPr lang="fr-F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54E55C-3268-4882-1BB9-D57EB3FFA9DD}"/>
              </a:ext>
            </a:extLst>
          </p:cNvPr>
          <p:cNvSpPr/>
          <p:nvPr/>
        </p:nvSpPr>
        <p:spPr>
          <a:xfrm>
            <a:off x="6499863" y="5940851"/>
            <a:ext cx="23498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lumière</a:t>
            </a:r>
            <a:endParaRPr lang="fr-F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59673-05E3-B85E-0B4F-EB697C1D783B}"/>
              </a:ext>
            </a:extLst>
          </p:cNvPr>
          <p:cNvSpPr/>
          <p:nvPr/>
        </p:nvSpPr>
        <p:spPr>
          <a:xfrm>
            <a:off x="6785875" y="4872297"/>
            <a:ext cx="94609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</a:t>
            </a:r>
            <a:endParaRPr lang="fr-F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14DDD3-6AA4-8295-547D-D4BC5BD2CC94}"/>
              </a:ext>
            </a:extLst>
          </p:cNvPr>
          <p:cNvSpPr/>
          <p:nvPr/>
        </p:nvSpPr>
        <p:spPr>
          <a:xfrm>
            <a:off x="123474" y="4018774"/>
            <a:ext cx="12891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int3</a:t>
            </a:r>
            <a:endParaRPr lang="fr-F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96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B0718-3EE5-6E85-7C05-C1876134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432885"/>
            <a:ext cx="5739882" cy="963030"/>
          </a:xfrm>
        </p:spPr>
        <p:txBody>
          <a:bodyPr/>
          <a:lstStyle/>
          <a:p>
            <a:r>
              <a:rPr lang="fr-CA" dirty="0"/>
              <a:t>Défi 3 </a:t>
            </a:r>
            <a:r>
              <a:rPr lang="fr-CA" dirty="0" err="1"/>
              <a:t>LEDs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41EDA6-A25B-28F7-C20F-393E601D0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4313970"/>
            <a:ext cx="3662648" cy="21344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BD851A1-B525-797B-4B03-FED7F0DD9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052" y="2780444"/>
            <a:ext cx="3777423" cy="220129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9D7BE7-85C0-AEA7-73BE-B807AE361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202" y="1527967"/>
            <a:ext cx="3481420" cy="215028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47C7E4-8E42-5401-14B3-32F571F16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955" y="286212"/>
            <a:ext cx="3481420" cy="221940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80FD54B-5AFE-F9D5-15C6-8099B1B3D097}"/>
              </a:ext>
            </a:extLst>
          </p:cNvPr>
          <p:cNvSpPr txBox="1"/>
          <p:nvPr/>
        </p:nvSpPr>
        <p:spPr>
          <a:xfrm>
            <a:off x="6981825" y="4381500"/>
            <a:ext cx="4600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3 </a:t>
            </a:r>
            <a:r>
              <a:rPr lang="fr-CA" sz="2800" dirty="0" err="1"/>
              <a:t>DELs</a:t>
            </a:r>
            <a:r>
              <a:rPr lang="fr-CA" sz="2800" dirty="0"/>
              <a:t> allumées.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Après un délai de 0,5s, éteindre une DEL à la fois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Recommencer.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93CC3BE-ED7A-1CDD-90AB-CADDAF254656}"/>
              </a:ext>
            </a:extLst>
          </p:cNvPr>
          <p:cNvSpPr txBox="1"/>
          <p:nvPr/>
        </p:nvSpPr>
        <p:spPr>
          <a:xfrm>
            <a:off x="8791575" y="2747196"/>
            <a:ext cx="246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** Utilise 1 fils pour GND – créer un parcours combiné.</a:t>
            </a:r>
          </a:p>
        </p:txBody>
      </p:sp>
    </p:spTree>
    <p:extLst>
      <p:ext uri="{BB962C8B-B14F-4D97-AF65-F5344CB8AC3E}">
        <p14:creationId xmlns:p14="http://schemas.microsoft.com/office/powerpoint/2010/main" val="1063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26872-D01A-C8C2-3A45-D05800228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EBA1-C5D0-6610-E75C-227B80168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4" y="890085"/>
            <a:ext cx="7934325" cy="963030"/>
          </a:xfrm>
        </p:spPr>
        <p:txBody>
          <a:bodyPr>
            <a:normAutofit/>
          </a:bodyPr>
          <a:lstStyle/>
          <a:p>
            <a:r>
              <a:rPr lang="fr-CA" dirty="0"/>
              <a:t>Défi feux de circulation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3BDE8B4-4AA0-02BB-3F65-95DEDE7ADC8C}"/>
              </a:ext>
            </a:extLst>
          </p:cNvPr>
          <p:cNvSpPr txBox="1"/>
          <p:nvPr/>
        </p:nvSpPr>
        <p:spPr>
          <a:xfrm>
            <a:off x="857251" y="2714625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3 </a:t>
            </a:r>
            <a:r>
              <a:rPr lang="fr-CA" sz="2800" dirty="0" err="1"/>
              <a:t>DELs</a:t>
            </a:r>
            <a:r>
              <a:rPr lang="fr-CA" sz="2800" dirty="0"/>
              <a:t> (rouge, jaune et vert)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Les </a:t>
            </a:r>
            <a:r>
              <a:rPr lang="fr-CA" sz="2800" dirty="0" err="1"/>
              <a:t>DELs</a:t>
            </a:r>
            <a:r>
              <a:rPr lang="fr-CA" sz="2800" dirty="0"/>
              <a:t> devraient s’allumer chacun son tour, comme dans un feu de circulation.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Représente le changement de lumière avec un délai raisonnable.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Seulement 1 DEL allumé à la fois.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BBB770-04A1-66FD-56A5-AB988F5C5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80" y="3429000"/>
            <a:ext cx="368668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8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C7F4D-FDD4-16E6-E312-92EEF812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14626"/>
            <a:ext cx="5684520" cy="1305562"/>
          </a:xfrm>
        </p:spPr>
        <p:txBody>
          <a:bodyPr/>
          <a:lstStyle/>
          <a:p>
            <a:r>
              <a:rPr lang="fr-CA" dirty="0"/>
              <a:t>Fonction « </a:t>
            </a:r>
            <a:r>
              <a:rPr lang="fr-CA" dirty="0" err="1"/>
              <a:t>random</a:t>
            </a:r>
            <a:r>
              <a:rPr lang="fr-CA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125835-3B69-78E1-C896-77C40228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162175"/>
            <a:ext cx="5684520" cy="1190625"/>
          </a:xfrm>
          <a:custGeom>
            <a:avLst/>
            <a:gdLst>
              <a:gd name="connsiteX0" fmla="*/ 0 w 5684520"/>
              <a:gd name="connsiteY0" fmla="*/ 0 h 1190625"/>
              <a:gd name="connsiteX1" fmla="*/ 454762 w 5684520"/>
              <a:gd name="connsiteY1" fmla="*/ 0 h 1190625"/>
              <a:gd name="connsiteX2" fmla="*/ 909523 w 5684520"/>
              <a:gd name="connsiteY2" fmla="*/ 0 h 1190625"/>
              <a:gd name="connsiteX3" fmla="*/ 1591666 w 5684520"/>
              <a:gd name="connsiteY3" fmla="*/ 0 h 1190625"/>
              <a:gd name="connsiteX4" fmla="*/ 1989582 w 5684520"/>
              <a:gd name="connsiteY4" fmla="*/ 0 h 1190625"/>
              <a:gd name="connsiteX5" fmla="*/ 2558034 w 5684520"/>
              <a:gd name="connsiteY5" fmla="*/ 0 h 1190625"/>
              <a:gd name="connsiteX6" fmla="*/ 3240176 w 5684520"/>
              <a:gd name="connsiteY6" fmla="*/ 0 h 1190625"/>
              <a:gd name="connsiteX7" fmla="*/ 3751783 w 5684520"/>
              <a:gd name="connsiteY7" fmla="*/ 0 h 1190625"/>
              <a:gd name="connsiteX8" fmla="*/ 4377080 w 5684520"/>
              <a:gd name="connsiteY8" fmla="*/ 0 h 1190625"/>
              <a:gd name="connsiteX9" fmla="*/ 5059223 w 5684520"/>
              <a:gd name="connsiteY9" fmla="*/ 0 h 1190625"/>
              <a:gd name="connsiteX10" fmla="*/ 5684520 w 5684520"/>
              <a:gd name="connsiteY10" fmla="*/ 0 h 1190625"/>
              <a:gd name="connsiteX11" fmla="*/ 5684520 w 5684520"/>
              <a:gd name="connsiteY11" fmla="*/ 571500 h 1190625"/>
              <a:gd name="connsiteX12" fmla="*/ 5684520 w 5684520"/>
              <a:gd name="connsiteY12" fmla="*/ 1190625 h 1190625"/>
              <a:gd name="connsiteX13" fmla="*/ 5172913 w 5684520"/>
              <a:gd name="connsiteY13" fmla="*/ 1190625 h 1190625"/>
              <a:gd name="connsiteX14" fmla="*/ 4604461 w 5684520"/>
              <a:gd name="connsiteY14" fmla="*/ 1190625 h 1190625"/>
              <a:gd name="connsiteX15" fmla="*/ 3979164 w 5684520"/>
              <a:gd name="connsiteY15" fmla="*/ 1190625 h 1190625"/>
              <a:gd name="connsiteX16" fmla="*/ 3353867 w 5684520"/>
              <a:gd name="connsiteY16" fmla="*/ 1190625 h 1190625"/>
              <a:gd name="connsiteX17" fmla="*/ 2785415 w 5684520"/>
              <a:gd name="connsiteY17" fmla="*/ 1190625 h 1190625"/>
              <a:gd name="connsiteX18" fmla="*/ 2387498 w 5684520"/>
              <a:gd name="connsiteY18" fmla="*/ 1190625 h 1190625"/>
              <a:gd name="connsiteX19" fmla="*/ 1932737 w 5684520"/>
              <a:gd name="connsiteY19" fmla="*/ 1190625 h 1190625"/>
              <a:gd name="connsiteX20" fmla="*/ 1534820 w 5684520"/>
              <a:gd name="connsiteY20" fmla="*/ 1190625 h 1190625"/>
              <a:gd name="connsiteX21" fmla="*/ 966368 w 5684520"/>
              <a:gd name="connsiteY21" fmla="*/ 1190625 h 1190625"/>
              <a:gd name="connsiteX22" fmla="*/ 511607 w 5684520"/>
              <a:gd name="connsiteY22" fmla="*/ 1190625 h 1190625"/>
              <a:gd name="connsiteX23" fmla="*/ 0 w 5684520"/>
              <a:gd name="connsiteY23" fmla="*/ 1190625 h 1190625"/>
              <a:gd name="connsiteX24" fmla="*/ 0 w 5684520"/>
              <a:gd name="connsiteY24" fmla="*/ 595313 h 1190625"/>
              <a:gd name="connsiteX25" fmla="*/ 0 w 5684520"/>
              <a:gd name="connsiteY25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84520" h="1190625" fill="none" extrusionOk="0">
                <a:moveTo>
                  <a:pt x="0" y="0"/>
                </a:moveTo>
                <a:cubicBezTo>
                  <a:pt x="172252" y="-47038"/>
                  <a:pt x="278409" y="51275"/>
                  <a:pt x="454762" y="0"/>
                </a:cubicBezTo>
                <a:cubicBezTo>
                  <a:pt x="631115" y="-51275"/>
                  <a:pt x="730495" y="7958"/>
                  <a:pt x="909523" y="0"/>
                </a:cubicBezTo>
                <a:cubicBezTo>
                  <a:pt x="1088551" y="-7958"/>
                  <a:pt x="1307153" y="6719"/>
                  <a:pt x="1591666" y="0"/>
                </a:cubicBezTo>
                <a:cubicBezTo>
                  <a:pt x="1876179" y="-6719"/>
                  <a:pt x="1797862" y="36784"/>
                  <a:pt x="1989582" y="0"/>
                </a:cubicBezTo>
                <a:cubicBezTo>
                  <a:pt x="2181302" y="-36784"/>
                  <a:pt x="2310124" y="25487"/>
                  <a:pt x="2558034" y="0"/>
                </a:cubicBezTo>
                <a:cubicBezTo>
                  <a:pt x="2805944" y="-25487"/>
                  <a:pt x="3061553" y="59710"/>
                  <a:pt x="3240176" y="0"/>
                </a:cubicBezTo>
                <a:cubicBezTo>
                  <a:pt x="3418799" y="-59710"/>
                  <a:pt x="3584979" y="49509"/>
                  <a:pt x="3751783" y="0"/>
                </a:cubicBezTo>
                <a:cubicBezTo>
                  <a:pt x="3918587" y="-49509"/>
                  <a:pt x="4195312" y="44078"/>
                  <a:pt x="4377080" y="0"/>
                </a:cubicBezTo>
                <a:cubicBezTo>
                  <a:pt x="4558848" y="-44078"/>
                  <a:pt x="4834912" y="68352"/>
                  <a:pt x="5059223" y="0"/>
                </a:cubicBezTo>
                <a:cubicBezTo>
                  <a:pt x="5283534" y="-68352"/>
                  <a:pt x="5490038" y="35565"/>
                  <a:pt x="5684520" y="0"/>
                </a:cubicBezTo>
                <a:cubicBezTo>
                  <a:pt x="5727420" y="219267"/>
                  <a:pt x="5634793" y="341739"/>
                  <a:pt x="5684520" y="571500"/>
                </a:cubicBezTo>
                <a:cubicBezTo>
                  <a:pt x="5734247" y="801261"/>
                  <a:pt x="5665748" y="918838"/>
                  <a:pt x="5684520" y="1190625"/>
                </a:cubicBezTo>
                <a:cubicBezTo>
                  <a:pt x="5508992" y="1245751"/>
                  <a:pt x="5331543" y="1169409"/>
                  <a:pt x="5172913" y="1190625"/>
                </a:cubicBezTo>
                <a:cubicBezTo>
                  <a:pt x="5014283" y="1211841"/>
                  <a:pt x="4860469" y="1134718"/>
                  <a:pt x="4604461" y="1190625"/>
                </a:cubicBezTo>
                <a:cubicBezTo>
                  <a:pt x="4348453" y="1246532"/>
                  <a:pt x="4165022" y="1166678"/>
                  <a:pt x="3979164" y="1190625"/>
                </a:cubicBezTo>
                <a:cubicBezTo>
                  <a:pt x="3793306" y="1214572"/>
                  <a:pt x="3531929" y="1163211"/>
                  <a:pt x="3353867" y="1190625"/>
                </a:cubicBezTo>
                <a:cubicBezTo>
                  <a:pt x="3175805" y="1218039"/>
                  <a:pt x="2962563" y="1151205"/>
                  <a:pt x="2785415" y="1190625"/>
                </a:cubicBezTo>
                <a:cubicBezTo>
                  <a:pt x="2608267" y="1230045"/>
                  <a:pt x="2551901" y="1148496"/>
                  <a:pt x="2387498" y="1190625"/>
                </a:cubicBezTo>
                <a:cubicBezTo>
                  <a:pt x="2223095" y="1232754"/>
                  <a:pt x="2106899" y="1161851"/>
                  <a:pt x="1932737" y="1190625"/>
                </a:cubicBezTo>
                <a:cubicBezTo>
                  <a:pt x="1758575" y="1219399"/>
                  <a:pt x="1703986" y="1152094"/>
                  <a:pt x="1534820" y="1190625"/>
                </a:cubicBezTo>
                <a:cubicBezTo>
                  <a:pt x="1365654" y="1229156"/>
                  <a:pt x="1225979" y="1148954"/>
                  <a:pt x="966368" y="1190625"/>
                </a:cubicBezTo>
                <a:cubicBezTo>
                  <a:pt x="706757" y="1232296"/>
                  <a:pt x="698330" y="1171504"/>
                  <a:pt x="511607" y="1190625"/>
                </a:cubicBezTo>
                <a:cubicBezTo>
                  <a:pt x="324884" y="1209746"/>
                  <a:pt x="190304" y="1180974"/>
                  <a:pt x="0" y="1190625"/>
                </a:cubicBezTo>
                <a:cubicBezTo>
                  <a:pt x="-70464" y="930754"/>
                  <a:pt x="63443" y="867001"/>
                  <a:pt x="0" y="595313"/>
                </a:cubicBezTo>
                <a:cubicBezTo>
                  <a:pt x="-63443" y="323625"/>
                  <a:pt x="40972" y="132774"/>
                  <a:pt x="0" y="0"/>
                </a:cubicBezTo>
                <a:close/>
              </a:path>
              <a:path w="5684520" h="1190625" stroke="0" extrusionOk="0">
                <a:moveTo>
                  <a:pt x="0" y="0"/>
                </a:moveTo>
                <a:cubicBezTo>
                  <a:pt x="177513" y="-72592"/>
                  <a:pt x="377222" y="889"/>
                  <a:pt x="625297" y="0"/>
                </a:cubicBezTo>
                <a:cubicBezTo>
                  <a:pt x="873372" y="-889"/>
                  <a:pt x="902587" y="52689"/>
                  <a:pt x="1080059" y="0"/>
                </a:cubicBezTo>
                <a:cubicBezTo>
                  <a:pt x="1257531" y="-52689"/>
                  <a:pt x="1592611" y="34158"/>
                  <a:pt x="1762201" y="0"/>
                </a:cubicBezTo>
                <a:cubicBezTo>
                  <a:pt x="1931791" y="-34158"/>
                  <a:pt x="2123631" y="4069"/>
                  <a:pt x="2444344" y="0"/>
                </a:cubicBezTo>
                <a:cubicBezTo>
                  <a:pt x="2765057" y="-4069"/>
                  <a:pt x="2942145" y="38261"/>
                  <a:pt x="3069641" y="0"/>
                </a:cubicBezTo>
                <a:cubicBezTo>
                  <a:pt x="3197137" y="-38261"/>
                  <a:pt x="3388949" y="54602"/>
                  <a:pt x="3581248" y="0"/>
                </a:cubicBezTo>
                <a:cubicBezTo>
                  <a:pt x="3773547" y="-54602"/>
                  <a:pt x="4008720" y="77210"/>
                  <a:pt x="4263390" y="0"/>
                </a:cubicBezTo>
                <a:cubicBezTo>
                  <a:pt x="4518060" y="-77210"/>
                  <a:pt x="4678065" y="65147"/>
                  <a:pt x="4888687" y="0"/>
                </a:cubicBezTo>
                <a:cubicBezTo>
                  <a:pt x="5099309" y="-65147"/>
                  <a:pt x="5458175" y="62966"/>
                  <a:pt x="5684520" y="0"/>
                </a:cubicBezTo>
                <a:cubicBezTo>
                  <a:pt x="5716188" y="297245"/>
                  <a:pt x="5641627" y="449867"/>
                  <a:pt x="5684520" y="619125"/>
                </a:cubicBezTo>
                <a:cubicBezTo>
                  <a:pt x="5727413" y="788383"/>
                  <a:pt x="5618792" y="976010"/>
                  <a:pt x="5684520" y="1190625"/>
                </a:cubicBezTo>
                <a:cubicBezTo>
                  <a:pt x="5490764" y="1266917"/>
                  <a:pt x="5231112" y="1185414"/>
                  <a:pt x="5002378" y="1190625"/>
                </a:cubicBezTo>
                <a:cubicBezTo>
                  <a:pt x="4773644" y="1195836"/>
                  <a:pt x="4670176" y="1165494"/>
                  <a:pt x="4490771" y="1190625"/>
                </a:cubicBezTo>
                <a:cubicBezTo>
                  <a:pt x="4311366" y="1215756"/>
                  <a:pt x="4104518" y="1121867"/>
                  <a:pt x="3865474" y="1190625"/>
                </a:cubicBezTo>
                <a:cubicBezTo>
                  <a:pt x="3626430" y="1259383"/>
                  <a:pt x="3634067" y="1178646"/>
                  <a:pt x="3467557" y="1190625"/>
                </a:cubicBezTo>
                <a:cubicBezTo>
                  <a:pt x="3301047" y="1202604"/>
                  <a:pt x="3097044" y="1126443"/>
                  <a:pt x="2842260" y="1190625"/>
                </a:cubicBezTo>
                <a:cubicBezTo>
                  <a:pt x="2587476" y="1254807"/>
                  <a:pt x="2374304" y="1121633"/>
                  <a:pt x="2216963" y="1190625"/>
                </a:cubicBezTo>
                <a:cubicBezTo>
                  <a:pt x="2059622" y="1259617"/>
                  <a:pt x="1961300" y="1153516"/>
                  <a:pt x="1819046" y="1190625"/>
                </a:cubicBezTo>
                <a:cubicBezTo>
                  <a:pt x="1676792" y="1227734"/>
                  <a:pt x="1500093" y="1136400"/>
                  <a:pt x="1364285" y="1190625"/>
                </a:cubicBezTo>
                <a:cubicBezTo>
                  <a:pt x="1228477" y="1244850"/>
                  <a:pt x="1094359" y="1186698"/>
                  <a:pt x="966368" y="1190625"/>
                </a:cubicBezTo>
                <a:cubicBezTo>
                  <a:pt x="838377" y="1194552"/>
                  <a:pt x="337669" y="1092262"/>
                  <a:pt x="0" y="1190625"/>
                </a:cubicBezTo>
                <a:cubicBezTo>
                  <a:pt x="-54588" y="942553"/>
                  <a:pt x="46905" y="814939"/>
                  <a:pt x="0" y="583406"/>
                </a:cubicBezTo>
                <a:cubicBezTo>
                  <a:pt x="-46905" y="351873"/>
                  <a:pt x="16819" y="170264"/>
                  <a:pt x="0" y="0"/>
                </a:cubicBezTo>
                <a:close/>
              </a:path>
            </a:pathLst>
          </a:custGeom>
          <a:ln w="57150">
            <a:solidFill>
              <a:schemeClr val="accent5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2645916044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fr-CA" sz="3200" dirty="0"/>
              <a:t>La fonction </a:t>
            </a:r>
            <a:r>
              <a:rPr lang="fr-CA" sz="3200" dirty="0" err="1"/>
              <a:t>random</a:t>
            </a:r>
            <a:r>
              <a:rPr lang="fr-CA" sz="3200" dirty="0"/>
              <a:t>() génère un numéro pseudo-aléatoire.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C74DDB-44F3-E6B3-9041-C63F4CCD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23</a:t>
            </a:fld>
            <a:endParaRPr lang="fr-CA" noProof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64E2C9A-1DE9-9387-F77A-6D1B2D0AFDA3}"/>
              </a:ext>
            </a:extLst>
          </p:cNvPr>
          <p:cNvSpPr txBox="1">
            <a:spLocks/>
          </p:cNvSpPr>
          <p:nvPr/>
        </p:nvSpPr>
        <p:spPr>
          <a:xfrm>
            <a:off x="3253740" y="3762375"/>
            <a:ext cx="5833110" cy="1438275"/>
          </a:xfrm>
          <a:custGeom>
            <a:avLst/>
            <a:gdLst>
              <a:gd name="connsiteX0" fmla="*/ 0 w 5833110"/>
              <a:gd name="connsiteY0" fmla="*/ 0 h 1438275"/>
              <a:gd name="connsiteX1" fmla="*/ 699973 w 5833110"/>
              <a:gd name="connsiteY1" fmla="*/ 0 h 1438275"/>
              <a:gd name="connsiteX2" fmla="*/ 1108291 w 5833110"/>
              <a:gd name="connsiteY2" fmla="*/ 0 h 1438275"/>
              <a:gd name="connsiteX3" fmla="*/ 1691602 w 5833110"/>
              <a:gd name="connsiteY3" fmla="*/ 0 h 1438275"/>
              <a:gd name="connsiteX4" fmla="*/ 2391575 w 5833110"/>
              <a:gd name="connsiteY4" fmla="*/ 0 h 1438275"/>
              <a:gd name="connsiteX5" fmla="*/ 2916555 w 5833110"/>
              <a:gd name="connsiteY5" fmla="*/ 0 h 1438275"/>
              <a:gd name="connsiteX6" fmla="*/ 3558197 w 5833110"/>
              <a:gd name="connsiteY6" fmla="*/ 0 h 1438275"/>
              <a:gd name="connsiteX7" fmla="*/ 4258170 w 5833110"/>
              <a:gd name="connsiteY7" fmla="*/ 0 h 1438275"/>
              <a:gd name="connsiteX8" fmla="*/ 4666488 w 5833110"/>
              <a:gd name="connsiteY8" fmla="*/ 0 h 1438275"/>
              <a:gd name="connsiteX9" fmla="*/ 5133137 w 5833110"/>
              <a:gd name="connsiteY9" fmla="*/ 0 h 1438275"/>
              <a:gd name="connsiteX10" fmla="*/ 5833110 w 5833110"/>
              <a:gd name="connsiteY10" fmla="*/ 0 h 1438275"/>
              <a:gd name="connsiteX11" fmla="*/ 5833110 w 5833110"/>
              <a:gd name="connsiteY11" fmla="*/ 493808 h 1438275"/>
              <a:gd name="connsiteX12" fmla="*/ 5833110 w 5833110"/>
              <a:gd name="connsiteY12" fmla="*/ 987616 h 1438275"/>
              <a:gd name="connsiteX13" fmla="*/ 5833110 w 5833110"/>
              <a:gd name="connsiteY13" fmla="*/ 1438275 h 1438275"/>
              <a:gd name="connsiteX14" fmla="*/ 5424792 w 5833110"/>
              <a:gd name="connsiteY14" fmla="*/ 1438275 h 1438275"/>
              <a:gd name="connsiteX15" fmla="*/ 4841481 w 5833110"/>
              <a:gd name="connsiteY15" fmla="*/ 1438275 h 1438275"/>
              <a:gd name="connsiteX16" fmla="*/ 4433164 w 5833110"/>
              <a:gd name="connsiteY16" fmla="*/ 1438275 h 1438275"/>
              <a:gd name="connsiteX17" fmla="*/ 3966515 w 5833110"/>
              <a:gd name="connsiteY17" fmla="*/ 1438275 h 1438275"/>
              <a:gd name="connsiteX18" fmla="*/ 3558197 w 5833110"/>
              <a:gd name="connsiteY18" fmla="*/ 1438275 h 1438275"/>
              <a:gd name="connsiteX19" fmla="*/ 2974886 w 5833110"/>
              <a:gd name="connsiteY19" fmla="*/ 1438275 h 1438275"/>
              <a:gd name="connsiteX20" fmla="*/ 2508237 w 5833110"/>
              <a:gd name="connsiteY20" fmla="*/ 1438275 h 1438275"/>
              <a:gd name="connsiteX21" fmla="*/ 2041589 w 5833110"/>
              <a:gd name="connsiteY21" fmla="*/ 1438275 h 1438275"/>
              <a:gd name="connsiteX22" fmla="*/ 1458278 w 5833110"/>
              <a:gd name="connsiteY22" fmla="*/ 1438275 h 1438275"/>
              <a:gd name="connsiteX23" fmla="*/ 816635 w 5833110"/>
              <a:gd name="connsiteY23" fmla="*/ 1438275 h 1438275"/>
              <a:gd name="connsiteX24" fmla="*/ 0 w 5833110"/>
              <a:gd name="connsiteY24" fmla="*/ 1438275 h 1438275"/>
              <a:gd name="connsiteX25" fmla="*/ 0 w 5833110"/>
              <a:gd name="connsiteY25" fmla="*/ 987616 h 1438275"/>
              <a:gd name="connsiteX26" fmla="*/ 0 w 5833110"/>
              <a:gd name="connsiteY26" fmla="*/ 551339 h 1438275"/>
              <a:gd name="connsiteX27" fmla="*/ 0 w 5833110"/>
              <a:gd name="connsiteY27" fmla="*/ 0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33110" h="1438275" fill="none" extrusionOk="0">
                <a:moveTo>
                  <a:pt x="0" y="0"/>
                </a:moveTo>
                <a:cubicBezTo>
                  <a:pt x="264561" y="-27923"/>
                  <a:pt x="537345" y="2973"/>
                  <a:pt x="699973" y="0"/>
                </a:cubicBezTo>
                <a:cubicBezTo>
                  <a:pt x="862601" y="-2973"/>
                  <a:pt x="980655" y="36693"/>
                  <a:pt x="1108291" y="0"/>
                </a:cubicBezTo>
                <a:cubicBezTo>
                  <a:pt x="1235927" y="-36693"/>
                  <a:pt x="1510815" y="69607"/>
                  <a:pt x="1691602" y="0"/>
                </a:cubicBezTo>
                <a:cubicBezTo>
                  <a:pt x="1872389" y="-69607"/>
                  <a:pt x="2220445" y="14667"/>
                  <a:pt x="2391575" y="0"/>
                </a:cubicBezTo>
                <a:cubicBezTo>
                  <a:pt x="2562705" y="-14667"/>
                  <a:pt x="2694673" y="48855"/>
                  <a:pt x="2916555" y="0"/>
                </a:cubicBezTo>
                <a:cubicBezTo>
                  <a:pt x="3138437" y="-48855"/>
                  <a:pt x="3266765" y="25221"/>
                  <a:pt x="3558197" y="0"/>
                </a:cubicBezTo>
                <a:cubicBezTo>
                  <a:pt x="3849629" y="-25221"/>
                  <a:pt x="4025158" y="6157"/>
                  <a:pt x="4258170" y="0"/>
                </a:cubicBezTo>
                <a:cubicBezTo>
                  <a:pt x="4491182" y="-6157"/>
                  <a:pt x="4532906" y="43215"/>
                  <a:pt x="4666488" y="0"/>
                </a:cubicBezTo>
                <a:cubicBezTo>
                  <a:pt x="4800070" y="-43215"/>
                  <a:pt x="4900253" y="42225"/>
                  <a:pt x="5133137" y="0"/>
                </a:cubicBezTo>
                <a:cubicBezTo>
                  <a:pt x="5366021" y="-42225"/>
                  <a:pt x="5625455" y="48135"/>
                  <a:pt x="5833110" y="0"/>
                </a:cubicBezTo>
                <a:cubicBezTo>
                  <a:pt x="5885413" y="107621"/>
                  <a:pt x="5794491" y="281727"/>
                  <a:pt x="5833110" y="493808"/>
                </a:cubicBezTo>
                <a:cubicBezTo>
                  <a:pt x="5871729" y="705889"/>
                  <a:pt x="5795762" y="859699"/>
                  <a:pt x="5833110" y="987616"/>
                </a:cubicBezTo>
                <a:cubicBezTo>
                  <a:pt x="5870458" y="1115533"/>
                  <a:pt x="5785547" y="1243337"/>
                  <a:pt x="5833110" y="1438275"/>
                </a:cubicBezTo>
                <a:cubicBezTo>
                  <a:pt x="5704223" y="1449881"/>
                  <a:pt x="5585735" y="1408349"/>
                  <a:pt x="5424792" y="1438275"/>
                </a:cubicBezTo>
                <a:cubicBezTo>
                  <a:pt x="5263849" y="1468201"/>
                  <a:pt x="5023855" y="1404844"/>
                  <a:pt x="4841481" y="1438275"/>
                </a:cubicBezTo>
                <a:cubicBezTo>
                  <a:pt x="4659107" y="1471706"/>
                  <a:pt x="4593814" y="1424340"/>
                  <a:pt x="4433164" y="1438275"/>
                </a:cubicBezTo>
                <a:cubicBezTo>
                  <a:pt x="4272514" y="1452210"/>
                  <a:pt x="4127736" y="1411307"/>
                  <a:pt x="3966515" y="1438275"/>
                </a:cubicBezTo>
                <a:cubicBezTo>
                  <a:pt x="3805294" y="1465243"/>
                  <a:pt x="3654348" y="1414026"/>
                  <a:pt x="3558197" y="1438275"/>
                </a:cubicBezTo>
                <a:cubicBezTo>
                  <a:pt x="3462046" y="1462524"/>
                  <a:pt x="3248993" y="1402959"/>
                  <a:pt x="2974886" y="1438275"/>
                </a:cubicBezTo>
                <a:cubicBezTo>
                  <a:pt x="2700779" y="1473591"/>
                  <a:pt x="2642891" y="1405985"/>
                  <a:pt x="2508237" y="1438275"/>
                </a:cubicBezTo>
                <a:cubicBezTo>
                  <a:pt x="2373583" y="1470565"/>
                  <a:pt x="2160349" y="1424790"/>
                  <a:pt x="2041589" y="1438275"/>
                </a:cubicBezTo>
                <a:cubicBezTo>
                  <a:pt x="1922829" y="1451760"/>
                  <a:pt x="1604980" y="1417963"/>
                  <a:pt x="1458278" y="1438275"/>
                </a:cubicBezTo>
                <a:cubicBezTo>
                  <a:pt x="1311576" y="1458587"/>
                  <a:pt x="1096604" y="1426151"/>
                  <a:pt x="816635" y="1438275"/>
                </a:cubicBezTo>
                <a:cubicBezTo>
                  <a:pt x="536666" y="1450399"/>
                  <a:pt x="251438" y="1369494"/>
                  <a:pt x="0" y="1438275"/>
                </a:cubicBezTo>
                <a:cubicBezTo>
                  <a:pt x="-587" y="1314111"/>
                  <a:pt x="4777" y="1099103"/>
                  <a:pt x="0" y="987616"/>
                </a:cubicBezTo>
                <a:cubicBezTo>
                  <a:pt x="-4777" y="876129"/>
                  <a:pt x="21893" y="751120"/>
                  <a:pt x="0" y="551339"/>
                </a:cubicBezTo>
                <a:cubicBezTo>
                  <a:pt x="-21893" y="351558"/>
                  <a:pt x="26486" y="258783"/>
                  <a:pt x="0" y="0"/>
                </a:cubicBezTo>
                <a:close/>
              </a:path>
              <a:path w="5833110" h="1438275" stroke="0" extrusionOk="0">
                <a:moveTo>
                  <a:pt x="0" y="0"/>
                </a:moveTo>
                <a:cubicBezTo>
                  <a:pt x="205501" y="-17964"/>
                  <a:pt x="412651" y="67154"/>
                  <a:pt x="641642" y="0"/>
                </a:cubicBezTo>
                <a:cubicBezTo>
                  <a:pt x="870633" y="-67154"/>
                  <a:pt x="891066" y="29092"/>
                  <a:pt x="1108291" y="0"/>
                </a:cubicBezTo>
                <a:cubicBezTo>
                  <a:pt x="1325516" y="-29092"/>
                  <a:pt x="1650396" y="37316"/>
                  <a:pt x="1808264" y="0"/>
                </a:cubicBezTo>
                <a:cubicBezTo>
                  <a:pt x="1966132" y="-37316"/>
                  <a:pt x="2231985" y="14964"/>
                  <a:pt x="2508237" y="0"/>
                </a:cubicBezTo>
                <a:cubicBezTo>
                  <a:pt x="2784489" y="-14964"/>
                  <a:pt x="2926564" y="12279"/>
                  <a:pt x="3149879" y="0"/>
                </a:cubicBezTo>
                <a:cubicBezTo>
                  <a:pt x="3373194" y="-12279"/>
                  <a:pt x="3427107" y="32334"/>
                  <a:pt x="3674859" y="0"/>
                </a:cubicBezTo>
                <a:cubicBezTo>
                  <a:pt x="3922611" y="-32334"/>
                  <a:pt x="4096590" y="49775"/>
                  <a:pt x="4374833" y="0"/>
                </a:cubicBezTo>
                <a:cubicBezTo>
                  <a:pt x="4653076" y="-49775"/>
                  <a:pt x="4760519" y="3378"/>
                  <a:pt x="5016475" y="0"/>
                </a:cubicBezTo>
                <a:cubicBezTo>
                  <a:pt x="5272431" y="-3378"/>
                  <a:pt x="5534682" y="44815"/>
                  <a:pt x="5833110" y="0"/>
                </a:cubicBezTo>
                <a:cubicBezTo>
                  <a:pt x="5860184" y="143279"/>
                  <a:pt x="5775451" y="325887"/>
                  <a:pt x="5833110" y="508191"/>
                </a:cubicBezTo>
                <a:cubicBezTo>
                  <a:pt x="5890769" y="690495"/>
                  <a:pt x="5800882" y="798069"/>
                  <a:pt x="5833110" y="1016381"/>
                </a:cubicBezTo>
                <a:cubicBezTo>
                  <a:pt x="5865338" y="1234693"/>
                  <a:pt x="5828739" y="1246089"/>
                  <a:pt x="5833110" y="1438275"/>
                </a:cubicBezTo>
                <a:cubicBezTo>
                  <a:pt x="5610566" y="1507977"/>
                  <a:pt x="5382513" y="1409426"/>
                  <a:pt x="5249799" y="1438275"/>
                </a:cubicBezTo>
                <a:cubicBezTo>
                  <a:pt x="5117085" y="1467124"/>
                  <a:pt x="4799053" y="1435872"/>
                  <a:pt x="4608157" y="1438275"/>
                </a:cubicBezTo>
                <a:cubicBezTo>
                  <a:pt x="4417261" y="1440678"/>
                  <a:pt x="4293707" y="1432390"/>
                  <a:pt x="4199839" y="1438275"/>
                </a:cubicBezTo>
                <a:cubicBezTo>
                  <a:pt x="4105971" y="1444160"/>
                  <a:pt x="3700081" y="1376447"/>
                  <a:pt x="3558197" y="1438275"/>
                </a:cubicBezTo>
                <a:cubicBezTo>
                  <a:pt x="3416313" y="1500103"/>
                  <a:pt x="3051189" y="1399541"/>
                  <a:pt x="2916555" y="1438275"/>
                </a:cubicBezTo>
                <a:cubicBezTo>
                  <a:pt x="2781921" y="1477009"/>
                  <a:pt x="2698528" y="1419782"/>
                  <a:pt x="2508237" y="1438275"/>
                </a:cubicBezTo>
                <a:cubicBezTo>
                  <a:pt x="2317946" y="1456768"/>
                  <a:pt x="2246042" y="1385510"/>
                  <a:pt x="2041588" y="1438275"/>
                </a:cubicBezTo>
                <a:cubicBezTo>
                  <a:pt x="1837134" y="1491040"/>
                  <a:pt x="1785132" y="1424314"/>
                  <a:pt x="1633271" y="1438275"/>
                </a:cubicBezTo>
                <a:cubicBezTo>
                  <a:pt x="1481410" y="1452236"/>
                  <a:pt x="1135053" y="1401143"/>
                  <a:pt x="991629" y="1438275"/>
                </a:cubicBezTo>
                <a:cubicBezTo>
                  <a:pt x="848205" y="1475407"/>
                  <a:pt x="324036" y="1358621"/>
                  <a:pt x="0" y="1438275"/>
                </a:cubicBezTo>
                <a:cubicBezTo>
                  <a:pt x="-34575" y="1330594"/>
                  <a:pt x="54479" y="1144435"/>
                  <a:pt x="0" y="958850"/>
                </a:cubicBezTo>
                <a:cubicBezTo>
                  <a:pt x="-54479" y="773266"/>
                  <a:pt x="18853" y="656961"/>
                  <a:pt x="0" y="508191"/>
                </a:cubicBezTo>
                <a:cubicBezTo>
                  <a:pt x="-18853" y="359421"/>
                  <a:pt x="2152" y="113918"/>
                  <a:pt x="0" y="0"/>
                </a:cubicBezTo>
                <a:close/>
              </a:path>
            </a:pathLst>
          </a:custGeom>
          <a:ln w="57150">
            <a:solidFill>
              <a:schemeClr val="accent5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264591604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3200" b="1" i="1" u="sng" dirty="0"/>
              <a:t>Pseudo-aléatoire</a:t>
            </a:r>
            <a:r>
              <a:rPr lang="fr-CA" sz="3200" dirty="0"/>
              <a:t> veut dire qui est statistiquement aléatoire mais qui provient d’un algorithme mathématique.  Le processus peut être répété et répété. </a:t>
            </a:r>
          </a:p>
        </p:txBody>
      </p: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784AF613-DBAD-68CF-1C37-DDB50425D6EB}"/>
              </a:ext>
            </a:extLst>
          </p:cNvPr>
          <p:cNvCxnSpPr>
            <a:cxnSpLocks/>
          </p:cNvCxnSpPr>
          <p:nvPr/>
        </p:nvCxnSpPr>
        <p:spPr>
          <a:xfrm rot="5400000">
            <a:off x="5431156" y="3122294"/>
            <a:ext cx="691513" cy="63817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834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15B7E-82B9-D564-C299-839744FA3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A980E-B848-9D11-81FA-4E3D6A97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14626"/>
            <a:ext cx="5684520" cy="1305562"/>
          </a:xfrm>
        </p:spPr>
        <p:txBody>
          <a:bodyPr/>
          <a:lstStyle/>
          <a:p>
            <a:r>
              <a:rPr lang="fr-CA" dirty="0"/>
              <a:t>Fonction « </a:t>
            </a:r>
            <a:r>
              <a:rPr lang="fr-CA" dirty="0" err="1"/>
              <a:t>random</a:t>
            </a:r>
            <a:r>
              <a:rPr lang="fr-CA" dirty="0"/>
              <a:t> »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A36EC8-7D7C-6848-3371-F6412E66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24</a:t>
            </a:fld>
            <a:endParaRPr lang="fr-CA" noProof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0D7101A-9585-76DC-A956-C9E3B851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51" y="1699209"/>
            <a:ext cx="6963747" cy="49441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2B45BC5D-6F32-25F4-58AD-0B4F8AD7FD71}"/>
                  </a:ext>
                </a:extLst>
              </p14:cNvPr>
              <p14:cNvContentPartPr/>
              <p14:nvPr/>
            </p14:nvContentPartPr>
            <p14:xfrm>
              <a:off x="7267620" y="4761345"/>
              <a:ext cx="1018440" cy="5832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2B45BC5D-6F32-25F4-58AD-0B4F8AD7FD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3620" y="4653345"/>
                <a:ext cx="11260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E346C883-A683-310D-3196-5B5BBD38E47A}"/>
                  </a:ext>
                </a:extLst>
              </p14:cNvPr>
              <p14:cNvContentPartPr/>
              <p14:nvPr/>
            </p14:nvContentPartPr>
            <p14:xfrm>
              <a:off x="7086540" y="6199905"/>
              <a:ext cx="627480" cy="48240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E346C883-A683-310D-3196-5B5BBD38E4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32900" y="6092265"/>
                <a:ext cx="735120" cy="2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479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ABFC-0F6E-0D75-7585-B9798987B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95D18-7B0B-1EFB-C45F-84E797CD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99535"/>
            <a:ext cx="7934325" cy="963030"/>
          </a:xfrm>
        </p:spPr>
        <p:txBody>
          <a:bodyPr>
            <a:normAutofit/>
          </a:bodyPr>
          <a:lstStyle/>
          <a:p>
            <a:r>
              <a:rPr lang="fr-CA" dirty="0"/>
              <a:t>Défi « effet feu »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ED5B3AD-9724-697D-2E07-51AD4B29436C}"/>
              </a:ext>
            </a:extLst>
          </p:cNvPr>
          <p:cNvSpPr txBox="1"/>
          <p:nvPr/>
        </p:nvSpPr>
        <p:spPr>
          <a:xfrm>
            <a:off x="219075" y="1548315"/>
            <a:ext cx="668654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300" dirty="0"/>
              <a:t>3 </a:t>
            </a:r>
            <a:r>
              <a:rPr lang="fr-CA" sz="2300" dirty="0" err="1"/>
              <a:t>DELs</a:t>
            </a:r>
            <a:r>
              <a:rPr lang="fr-CA" sz="2300" dirty="0"/>
              <a:t> (1 rouge, 2 jaunes)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300" dirty="0"/>
              <a:t>Les </a:t>
            </a:r>
            <a:r>
              <a:rPr lang="fr-CA" sz="2300" dirty="0" err="1"/>
              <a:t>DELs</a:t>
            </a:r>
            <a:r>
              <a:rPr lang="fr-CA" sz="2300" dirty="0"/>
              <a:t> devraient très proches ensembles sur la platine.  Tu veux être capable d’entourer tes mains.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300" dirty="0"/>
              <a:t>Créer un code qui donne un voltage aléatoire à chaque ampoule. Pour qu’ils soient assez brillant utilises des valeurs &gt;130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300" dirty="0"/>
              <a:t>Les 3 </a:t>
            </a:r>
            <a:r>
              <a:rPr lang="fr-CA" sz="2300" dirty="0" err="1"/>
              <a:t>DELs</a:t>
            </a:r>
            <a:r>
              <a:rPr lang="fr-CA" sz="2300" dirty="0"/>
              <a:t> devraient être allumés en même temps.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300" dirty="0"/>
              <a:t>Laisse-les allumées pour un délai aléatoire (max 100 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300" dirty="0"/>
              <a:t>Ensuite la boucle devrait se répéter.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300" dirty="0"/>
              <a:t>Place tes mains autour des </a:t>
            </a:r>
            <a:r>
              <a:rPr lang="fr-CA" sz="2300" dirty="0" err="1"/>
              <a:t>DELs</a:t>
            </a:r>
            <a:r>
              <a:rPr lang="fr-CA" sz="2300" dirty="0"/>
              <a:t> pour que tu ne vois pas directement les </a:t>
            </a:r>
            <a:r>
              <a:rPr lang="fr-CA" sz="2300" dirty="0" err="1"/>
              <a:t>DELs</a:t>
            </a:r>
            <a:r>
              <a:rPr lang="fr-CA" sz="2300" dirty="0"/>
              <a:t>… ça devrait avoir l’aire comme si tu tiens du feu dans tes mains!!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F1FAD3-E4D0-A2F5-BC93-C96BAD593787}"/>
              </a:ext>
            </a:extLst>
          </p:cNvPr>
          <p:cNvSpPr txBox="1"/>
          <p:nvPr/>
        </p:nvSpPr>
        <p:spPr>
          <a:xfrm>
            <a:off x="8867775" y="5852041"/>
            <a:ext cx="268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hlinkClick r:id="rId2"/>
              </a:rPr>
              <a:t>Vidéo YouTube</a:t>
            </a:r>
            <a:r>
              <a:rPr lang="fr-CA" dirty="0"/>
              <a:t>   mais pour plus d’effet mettre tes mains autour des </a:t>
            </a:r>
            <a:r>
              <a:rPr lang="fr-CA" dirty="0" err="1"/>
              <a:t>DELs</a:t>
            </a:r>
            <a:endParaRPr lang="fr-CA" dirty="0"/>
          </a:p>
        </p:txBody>
      </p:sp>
      <p:pic>
        <p:nvPicPr>
          <p:cNvPr id="1026" name="Picture 2" descr="Bitmoji Image">
            <a:extLst>
              <a:ext uri="{FF2B5EF4-FFF2-40B4-BE49-F238E27FC236}">
                <a16:creationId xmlns:a16="http://schemas.microsoft.com/office/drawing/2014/main" id="{792E4722-B2CD-472F-68F1-922F4023A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657225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9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B5BE0-AB6E-7B09-452D-543A23881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7DCD92-231D-6212-E08B-FE2409E4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3</a:t>
            </a:fld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A3EEEC-BD2F-7B3C-CA55-E0FE06D9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45012"/>
            <a:ext cx="8895735" cy="940642"/>
          </a:xfrm>
        </p:spPr>
        <p:txBody>
          <a:bodyPr>
            <a:normAutofit/>
          </a:bodyPr>
          <a:lstStyle/>
          <a:p>
            <a:pPr algn="l"/>
            <a:r>
              <a:rPr lang="fr-CA" dirty="0">
                <a:solidFill>
                  <a:srgbClr val="002060"/>
                </a:solidFill>
              </a:rPr>
              <a:t>Types de Constantes    </a:t>
            </a:r>
          </a:p>
        </p:txBody>
      </p:sp>
      <p:pic>
        <p:nvPicPr>
          <p:cNvPr id="1028" name="Picture 4" descr="keyboard smash">
            <a:extLst>
              <a:ext uri="{FF2B5EF4-FFF2-40B4-BE49-F238E27FC236}">
                <a16:creationId xmlns:a16="http://schemas.microsoft.com/office/drawing/2014/main" id="{CDAC446E-5EA1-7255-8E3B-62270A33C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1972717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76056F5-4E18-5C5B-5109-42405B9CCC6A}"/>
              </a:ext>
            </a:extLst>
          </p:cNvPr>
          <p:cNvSpPr txBox="1"/>
          <p:nvPr/>
        </p:nvSpPr>
        <p:spPr>
          <a:xfrm>
            <a:off x="552450" y="1790700"/>
            <a:ext cx="6762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Integer Constants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 err="1"/>
              <a:t>Floating</a:t>
            </a:r>
            <a:r>
              <a:rPr lang="fr-CA" sz="4400" dirty="0"/>
              <a:t> Point Constants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HIGH|LOW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INPUT|OUTPUT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 err="1"/>
              <a:t>true|false</a:t>
            </a:r>
            <a:endParaRPr lang="fr-CA" sz="4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LED_BUILTIN</a:t>
            </a:r>
          </a:p>
        </p:txBody>
      </p:sp>
    </p:spTree>
    <p:extLst>
      <p:ext uri="{BB962C8B-B14F-4D97-AF65-F5344CB8AC3E}">
        <p14:creationId xmlns:p14="http://schemas.microsoft.com/office/powerpoint/2010/main" val="84661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94A82-3857-FBA1-29A1-D0EBC40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40" y="390524"/>
            <a:ext cx="5684520" cy="786763"/>
          </a:xfrm>
        </p:spPr>
        <p:txBody>
          <a:bodyPr>
            <a:normAutofit/>
          </a:bodyPr>
          <a:lstStyle/>
          <a:p>
            <a:r>
              <a:rPr lang="fr-CA" dirty="0"/>
              <a:t>Constantes Integer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5294B5-307D-6C38-0B03-62D7F460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4</a:t>
            </a:fld>
            <a:endParaRPr lang="fr-CA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41FEEBC-CFDB-9881-9D37-D4B2ED1A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926" y="2638104"/>
            <a:ext cx="3953299" cy="382937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2A86F64-5BD1-5F30-ED53-A13F4CDAAF06}"/>
              </a:ext>
            </a:extLst>
          </p:cNvPr>
          <p:cNvSpPr txBox="1"/>
          <p:nvPr/>
        </p:nvSpPr>
        <p:spPr>
          <a:xfrm>
            <a:off x="2409825" y="1485900"/>
            <a:ext cx="7048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N’importe quel nombre entier que tu utilises dans ton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B5CECDF6-1C24-4249-476D-606FFAA121B1}"/>
                  </a:ext>
                </a:extLst>
              </p14:cNvPr>
              <p14:cNvContentPartPr/>
              <p14:nvPr/>
            </p14:nvContentPartPr>
            <p14:xfrm>
              <a:off x="4857195" y="5447865"/>
              <a:ext cx="32328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B5CECDF6-1C24-4249-476D-606FFAA121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1555" y="5375865"/>
                <a:ext cx="394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1B98A39B-5C1C-FF7B-AE3E-80FF7EAD32CE}"/>
                  </a:ext>
                </a:extLst>
              </p14:cNvPr>
              <p14:cNvContentPartPr/>
              <p14:nvPr/>
            </p14:nvContentPartPr>
            <p14:xfrm>
              <a:off x="4857195" y="5971665"/>
              <a:ext cx="323280" cy="1872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1B98A39B-5C1C-FF7B-AE3E-80FF7EAD32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1555" y="5899665"/>
                <a:ext cx="3949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CEEA6412-4F39-9FDA-3EA8-DC92DF8ACF4A}"/>
                  </a:ext>
                </a:extLst>
              </p14:cNvPr>
              <p14:cNvContentPartPr/>
              <p14:nvPr/>
            </p14:nvContentPartPr>
            <p14:xfrm>
              <a:off x="5362275" y="2990145"/>
              <a:ext cx="266400" cy="36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CEEA6412-4F39-9FDA-3EA8-DC92DF8ACF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8275" y="2882145"/>
                <a:ext cx="3740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77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92337-4F27-6A17-323D-DA7E76DE5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E8B052-D99D-F619-7C64-3BE4B945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5</a:t>
            </a:fld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A87640-6F61-F21C-1879-2DCFDF9E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45012"/>
            <a:ext cx="8895735" cy="940642"/>
          </a:xfrm>
        </p:spPr>
        <p:txBody>
          <a:bodyPr>
            <a:normAutofit/>
          </a:bodyPr>
          <a:lstStyle/>
          <a:p>
            <a:pPr algn="l"/>
            <a:r>
              <a:rPr lang="fr-CA" dirty="0">
                <a:solidFill>
                  <a:srgbClr val="002060"/>
                </a:solidFill>
              </a:rPr>
              <a:t>Types de Constantes    </a:t>
            </a:r>
          </a:p>
        </p:txBody>
      </p:sp>
      <p:pic>
        <p:nvPicPr>
          <p:cNvPr id="1028" name="Picture 4" descr="keyboard smash">
            <a:extLst>
              <a:ext uri="{FF2B5EF4-FFF2-40B4-BE49-F238E27FC236}">
                <a16:creationId xmlns:a16="http://schemas.microsoft.com/office/drawing/2014/main" id="{41EEA7CF-E343-9183-0085-DC64E2910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1972717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C4AF69C-3EAC-8416-DE6C-58545C5AA699}"/>
              </a:ext>
            </a:extLst>
          </p:cNvPr>
          <p:cNvSpPr txBox="1"/>
          <p:nvPr/>
        </p:nvSpPr>
        <p:spPr>
          <a:xfrm>
            <a:off x="552450" y="1790700"/>
            <a:ext cx="6762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Integer Constants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 err="1"/>
              <a:t>Floating</a:t>
            </a:r>
            <a:r>
              <a:rPr lang="fr-CA" sz="4400" dirty="0"/>
              <a:t> Point Constants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HIGH|LOW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INPUT|OUTPUT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 err="1"/>
              <a:t>true|false</a:t>
            </a:r>
            <a:endParaRPr lang="fr-CA" sz="4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LED_BUILTIN</a:t>
            </a:r>
          </a:p>
        </p:txBody>
      </p:sp>
      <p:pic>
        <p:nvPicPr>
          <p:cNvPr id="10" name="Image 9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BB5B7454-5B9E-FBD7-5EAF-9665C2A2E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665487"/>
            <a:ext cx="815429" cy="8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0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12DF6-C542-9B0D-B49B-E497FDBD4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7C088-2E92-4F20-B2C1-39798B22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40" y="390524"/>
            <a:ext cx="5684520" cy="786763"/>
          </a:xfrm>
        </p:spPr>
        <p:txBody>
          <a:bodyPr>
            <a:normAutofit fontScale="90000"/>
          </a:bodyPr>
          <a:lstStyle/>
          <a:p>
            <a:r>
              <a:rPr lang="fr-CA" dirty="0"/>
              <a:t>Constantes          </a:t>
            </a:r>
            <a:r>
              <a:rPr lang="fr-CA" dirty="0" err="1"/>
              <a:t>Floating</a:t>
            </a:r>
            <a:r>
              <a:rPr lang="fr-CA" dirty="0"/>
              <a:t> point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4FAADE-BC6F-2FA7-1146-C578B7C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6</a:t>
            </a:fld>
            <a:endParaRPr lang="fr-CA" noProof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F1D6DE-A339-0B6D-15BB-B07FD78D8E26}"/>
              </a:ext>
            </a:extLst>
          </p:cNvPr>
          <p:cNvSpPr txBox="1"/>
          <p:nvPr/>
        </p:nvSpPr>
        <p:spPr>
          <a:xfrm>
            <a:off x="2409825" y="1485900"/>
            <a:ext cx="7048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N’importe quel nombre réel (avec décimale) que tu utilises dans ton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Souvent les valeurs provenant de sondes (« </a:t>
            </a:r>
            <a:r>
              <a:rPr lang="fr-CA" sz="2800" dirty="0" err="1"/>
              <a:t>sensors</a:t>
            </a:r>
            <a:r>
              <a:rPr lang="fr-CA" sz="2800" dirty="0"/>
              <a:t> ») seront des valeurs avec décimales.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C’est très commun d’avoir entre 1 et 9 </a:t>
            </a:r>
            <a:br>
              <a:rPr lang="fr-CA" sz="2800" dirty="0"/>
            </a:br>
            <a:r>
              <a:rPr lang="fr-CA" sz="2800" dirty="0"/>
              <a:t>place décimale.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500A18-244C-2CD3-EA87-2717A8C8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957" y="3001111"/>
            <a:ext cx="3428563" cy="355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0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0441C-66EA-B3E8-3EFC-1CFB25009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86F3E9-1586-3D51-230F-0F09C071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7</a:t>
            </a:fld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508471-E288-0D31-B689-AA948487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45012"/>
            <a:ext cx="8895735" cy="940642"/>
          </a:xfrm>
        </p:spPr>
        <p:txBody>
          <a:bodyPr>
            <a:normAutofit/>
          </a:bodyPr>
          <a:lstStyle/>
          <a:p>
            <a:pPr algn="l"/>
            <a:r>
              <a:rPr lang="fr-CA" dirty="0">
                <a:solidFill>
                  <a:srgbClr val="002060"/>
                </a:solidFill>
              </a:rPr>
              <a:t>Types de Constantes    </a:t>
            </a:r>
          </a:p>
        </p:txBody>
      </p:sp>
      <p:pic>
        <p:nvPicPr>
          <p:cNvPr id="1028" name="Picture 4" descr="keyboard smash">
            <a:extLst>
              <a:ext uri="{FF2B5EF4-FFF2-40B4-BE49-F238E27FC236}">
                <a16:creationId xmlns:a16="http://schemas.microsoft.com/office/drawing/2014/main" id="{EB8206AE-1EF5-BACE-8EAE-50086195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1972717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26429EC-ED8F-6873-2DB6-9A91C4EEB28E}"/>
              </a:ext>
            </a:extLst>
          </p:cNvPr>
          <p:cNvSpPr txBox="1"/>
          <p:nvPr/>
        </p:nvSpPr>
        <p:spPr>
          <a:xfrm>
            <a:off x="552450" y="1790700"/>
            <a:ext cx="6762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Integer Constants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 err="1"/>
              <a:t>Floating</a:t>
            </a:r>
            <a:r>
              <a:rPr lang="fr-CA" sz="4400" dirty="0"/>
              <a:t> Point Constants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HIGH|LOW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INPUT|OUTPUT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 err="1"/>
              <a:t>true|false</a:t>
            </a:r>
            <a:endParaRPr lang="fr-CA" sz="4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LED_BUILTIN</a:t>
            </a:r>
          </a:p>
        </p:txBody>
      </p:sp>
      <p:pic>
        <p:nvPicPr>
          <p:cNvPr id="10" name="Image 9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7ECD7ECD-729D-295D-8CBD-CF33B890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665487"/>
            <a:ext cx="815429" cy="815429"/>
          </a:xfrm>
          <a:prstGeom prst="rect">
            <a:avLst/>
          </a:prstGeom>
        </p:spPr>
      </p:pic>
      <p:pic>
        <p:nvPicPr>
          <p:cNvPr id="4" name="Image 3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0B6A66DE-A523-FBB7-9585-37A6CBE84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9" y="2310323"/>
            <a:ext cx="815429" cy="8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8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D9B0B-338D-4C37-C220-970BCC94D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AB562-A3B5-473D-4F3D-FADBD561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40" y="390524"/>
            <a:ext cx="5684520" cy="786763"/>
          </a:xfrm>
        </p:spPr>
        <p:txBody>
          <a:bodyPr>
            <a:normAutofit/>
          </a:bodyPr>
          <a:lstStyle/>
          <a:p>
            <a:r>
              <a:rPr lang="fr-CA" dirty="0" err="1"/>
              <a:t>Contantes</a:t>
            </a:r>
            <a:r>
              <a:rPr lang="fr-CA" dirty="0"/>
              <a:t> HIGH|LOW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1B974A-6A23-D275-B239-47BE42E0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8</a:t>
            </a:fld>
            <a:endParaRPr lang="fr-CA" noProof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C06FCC-49F9-B39D-53DE-320E830E7469}"/>
              </a:ext>
            </a:extLst>
          </p:cNvPr>
          <p:cNvSpPr txBox="1"/>
          <p:nvPr/>
        </p:nvSpPr>
        <p:spPr>
          <a:xfrm>
            <a:off x="2040857" y="1397696"/>
            <a:ext cx="70485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Quand on transmet ou quand on reçoit d’un pin digital il y a seulement 2 valeurs possibles pour le pin:  HIGH ou LOW</a:t>
            </a:r>
            <a:br>
              <a:rPr lang="fr-CA" sz="2800" dirty="0"/>
            </a:br>
            <a:endParaRPr lang="fr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On utilise ces valeurs surtout avec la commande Write</a:t>
            </a:r>
            <a:br>
              <a:rPr lang="fr-CA" sz="2800" dirty="0"/>
            </a:br>
            <a:endParaRPr lang="fr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HIGH indique que le pin sera fixé à +5V ou 3,3V</a:t>
            </a:r>
            <a:br>
              <a:rPr lang="fr-CA" sz="2800" dirty="0"/>
            </a:br>
            <a:endParaRPr lang="fr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800" dirty="0"/>
              <a:t>LOW indique que le pin sera fixé à 0V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13A2E90-769C-345A-47E1-47E4906F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060" y="4062066"/>
            <a:ext cx="313416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7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E8893-EBC7-FB71-D5C1-C2967BDC0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EC8BA9-E154-CFAA-EF59-BD232687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CA" noProof="0" smtClean="0"/>
              <a:pPr rtl="0"/>
              <a:t>9</a:t>
            </a:fld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DD3AF7-5620-1A96-98B6-7636C6AA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45012"/>
            <a:ext cx="8895735" cy="940642"/>
          </a:xfrm>
        </p:spPr>
        <p:txBody>
          <a:bodyPr>
            <a:normAutofit/>
          </a:bodyPr>
          <a:lstStyle/>
          <a:p>
            <a:pPr algn="l"/>
            <a:r>
              <a:rPr lang="fr-CA" dirty="0">
                <a:solidFill>
                  <a:srgbClr val="002060"/>
                </a:solidFill>
              </a:rPr>
              <a:t>Types de Constantes    </a:t>
            </a:r>
          </a:p>
        </p:txBody>
      </p:sp>
      <p:pic>
        <p:nvPicPr>
          <p:cNvPr id="1028" name="Picture 4" descr="keyboard smash">
            <a:extLst>
              <a:ext uri="{FF2B5EF4-FFF2-40B4-BE49-F238E27FC236}">
                <a16:creationId xmlns:a16="http://schemas.microsoft.com/office/drawing/2014/main" id="{AC19F233-CE01-B7FE-E190-F9C8895E4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1972717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AF2CBCA-34DE-B600-D93B-A95CEEB3BB51}"/>
              </a:ext>
            </a:extLst>
          </p:cNvPr>
          <p:cNvSpPr txBox="1"/>
          <p:nvPr/>
        </p:nvSpPr>
        <p:spPr>
          <a:xfrm>
            <a:off x="552450" y="1790700"/>
            <a:ext cx="6762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Integer Constants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 err="1"/>
              <a:t>Floating</a:t>
            </a:r>
            <a:r>
              <a:rPr lang="fr-CA" sz="4400" dirty="0"/>
              <a:t> Point Constants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HIGH|LOW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INPUT|OUTPUT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 err="1"/>
              <a:t>true|false</a:t>
            </a:r>
            <a:endParaRPr lang="fr-CA" sz="4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A" sz="4400" dirty="0"/>
              <a:t>LED_BUILTIN</a:t>
            </a:r>
          </a:p>
        </p:txBody>
      </p:sp>
      <p:pic>
        <p:nvPicPr>
          <p:cNvPr id="10" name="Image 9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A748B34F-F0C1-4D4A-B99D-B40F0B7BA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665487"/>
            <a:ext cx="815429" cy="815429"/>
          </a:xfrm>
          <a:prstGeom prst="rect">
            <a:avLst/>
          </a:prstGeom>
        </p:spPr>
      </p:pic>
      <p:pic>
        <p:nvPicPr>
          <p:cNvPr id="4" name="Image 3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6C561C25-C563-A8F4-45E8-9FCB86773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9" y="2310323"/>
            <a:ext cx="815429" cy="815429"/>
          </a:xfrm>
          <a:prstGeom prst="rect">
            <a:avLst/>
          </a:prstGeom>
        </p:spPr>
      </p:pic>
      <p:pic>
        <p:nvPicPr>
          <p:cNvPr id="6" name="Image 5" descr="Une image contenant dessin, art&#10;&#10;Description générée automatiquement">
            <a:extLst>
              <a:ext uri="{FF2B5EF4-FFF2-40B4-BE49-F238E27FC236}">
                <a16:creationId xmlns:a16="http://schemas.microsoft.com/office/drawing/2014/main" id="{1064DD45-FDF8-6D8A-055B-FAAA9E0AC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08" y="2990156"/>
            <a:ext cx="815429" cy="8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3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84_TF03460514_Win32" id="{1FCA4791-C135-4455-9665-B1CD34C84075}" vid="{4560C0E5-C2D8-406A-B18A-8FFEAA66D65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{F3481DCD-AFC6-477C-994E-CBC4F5F0524E}tf03460514_win32</Template>
  <TotalTime>1351</TotalTime>
  <Words>1027</Words>
  <Application>Microsoft Office PowerPoint</Application>
  <PresentationFormat>Grand écran</PresentationFormat>
  <Paragraphs>162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Skeena</vt:lpstr>
      <vt:lpstr>Times New Roman</vt:lpstr>
      <vt:lpstr>Wingdings</vt:lpstr>
      <vt:lpstr>Thème Office</vt:lpstr>
      <vt:lpstr>Constantes, variables et random (3 blinker DEL) leçon 5</vt:lpstr>
      <vt:lpstr>Les constantes    </vt:lpstr>
      <vt:lpstr>Types de Constantes    </vt:lpstr>
      <vt:lpstr>Constantes Integer</vt:lpstr>
      <vt:lpstr>Types de Constantes    </vt:lpstr>
      <vt:lpstr>Constantes          Floating point</vt:lpstr>
      <vt:lpstr>Types de Constantes    </vt:lpstr>
      <vt:lpstr>Contantes HIGH|LOW </vt:lpstr>
      <vt:lpstr>Types de Constantes    </vt:lpstr>
      <vt:lpstr>Contantes INPUT|OUTPUT </vt:lpstr>
      <vt:lpstr>Types de Constantes    </vt:lpstr>
      <vt:lpstr>Constantes true|false</vt:lpstr>
      <vt:lpstr>Types de Constantes    </vt:lpstr>
      <vt:lpstr>Constante LED_BUILTIN</vt:lpstr>
      <vt:lpstr>Constante LED_BUILTIN</vt:lpstr>
      <vt:lpstr>Types de Constantes    </vt:lpstr>
      <vt:lpstr>Les variables</vt:lpstr>
      <vt:lpstr>Les variables</vt:lpstr>
      <vt:lpstr>Déclarer et Nommer les variables</vt:lpstr>
      <vt:lpstr>Présentation PowerPoint</vt:lpstr>
      <vt:lpstr>Défi 3 LEDs</vt:lpstr>
      <vt:lpstr>Défi feux de circulation</vt:lpstr>
      <vt:lpstr>Fonction « random »</vt:lpstr>
      <vt:lpstr>Fonction « random »</vt:lpstr>
      <vt:lpstr>Défi « effet feu 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bases des circuits leçon 1</dc:title>
  <dc:creator>Dubytz, Monique</dc:creator>
  <cp:lastModifiedBy>Dubytz, Monique</cp:lastModifiedBy>
  <cp:revision>13</cp:revision>
  <dcterms:created xsi:type="dcterms:W3CDTF">2024-03-06T01:05:03Z</dcterms:created>
  <dcterms:modified xsi:type="dcterms:W3CDTF">2024-03-14T04:59:30Z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