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2024-04-09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2024-04-09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0OqGkeixd0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Z_MvWpcwWao?si=ybZdXIFUh1ok9KYu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9896475" cy="2387600"/>
          </a:xfrm>
        </p:spPr>
        <p:txBody>
          <a:bodyPr rtlCol="0">
            <a:normAutofit/>
          </a:bodyPr>
          <a:lstStyle/>
          <a:p>
            <a:pPr rtl="0"/>
            <a:r>
              <a:rPr lang="fr-CA" dirty="0" err="1"/>
              <a:t>Arrays</a:t>
            </a:r>
            <a:r>
              <a:rPr lang="fr-CA" dirty="0"/>
              <a:t> et Boucles </a:t>
            </a:r>
            <a:r>
              <a:rPr lang="fr-CA" sz="3200" dirty="0"/>
              <a:t>(for et </a:t>
            </a:r>
            <a:r>
              <a:rPr lang="fr-CA" sz="3200" dirty="0" err="1"/>
              <a:t>while</a:t>
            </a:r>
            <a:r>
              <a:rPr lang="fr-CA" sz="3200" dirty="0"/>
              <a:t>)</a:t>
            </a:r>
            <a:br>
              <a:rPr lang="fr-CA" sz="2800" dirty="0"/>
            </a:br>
            <a:r>
              <a:rPr lang="fr-CA" sz="3600" dirty="0"/>
              <a:t>(Chase, Knight Rider, et </a:t>
            </a:r>
            <a:r>
              <a:rPr lang="fr-CA" sz="3600" dirty="0" err="1"/>
              <a:t>complex</a:t>
            </a:r>
            <a:r>
              <a:rPr lang="fr-CA" sz="3600" dirty="0"/>
              <a:t> blinker)</a:t>
            </a:r>
            <a:br>
              <a:rPr lang="fr-CA" dirty="0"/>
            </a:br>
            <a:r>
              <a:rPr lang="fr-CA" sz="3200" dirty="0"/>
              <a:t>leçon 6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2C80B-F107-88AD-1400-023128D4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68" y="302908"/>
            <a:ext cx="6005031" cy="1325563"/>
          </a:xfrm>
        </p:spPr>
        <p:txBody>
          <a:bodyPr/>
          <a:lstStyle/>
          <a:p>
            <a:r>
              <a:rPr lang="fr-CA" dirty="0"/>
              <a:t>Défi – « Effet Chase » 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90C55-19AD-5AE8-B2A9-53D54AEE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69" y="2205872"/>
            <a:ext cx="6248871" cy="39053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Créer un circuit et un code avec 10 </a:t>
            </a:r>
            <a:r>
              <a:rPr lang="fr-CA" sz="2400" dirty="0" err="1"/>
              <a:t>DELs</a:t>
            </a:r>
            <a:r>
              <a:rPr lang="fr-CA" sz="2400" dirty="0"/>
              <a:t> et 10 résistances de 220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Faire circuler la lumière d’un bout de la suite de DEL à l’autre et revenir.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Assures-toi que le délai est assez lent pour voir la distinction d’ampoule mais assez vite pour voir l’effet.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Seulement 1 LED devrait être allumé à la fois.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Vidéo YouTube</a:t>
            </a:r>
            <a:endParaRPr lang="fr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88D8E4-187C-756E-4C71-684E108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10</a:t>
            </a:fld>
            <a:endParaRPr lang="fr-CA" noProof="0"/>
          </a:p>
        </p:txBody>
      </p:sp>
      <p:pic>
        <p:nvPicPr>
          <p:cNvPr id="4098" name="Picture 2" descr="outta here">
            <a:extLst>
              <a:ext uri="{FF2B5EF4-FFF2-40B4-BE49-F238E27FC236}">
                <a16:creationId xmlns:a16="http://schemas.microsoft.com/office/drawing/2014/main" id="{B6613BA5-F7A0-5BFD-3DDC-1BCC9611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565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2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6F3C-1C57-5590-A8F1-2D909678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F2986-07D4-42CA-72E5-D5B6485A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69" y="302908"/>
            <a:ext cx="5013960" cy="1325563"/>
          </a:xfrm>
        </p:spPr>
        <p:txBody>
          <a:bodyPr/>
          <a:lstStyle/>
          <a:p>
            <a:r>
              <a:rPr lang="fr-CA" dirty="0"/>
              <a:t>Défi – Knight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68A5C-33BF-890B-CA64-9ECBCD9A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69" y="2205872"/>
            <a:ext cx="6248871" cy="43492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Créer un circuit et un code avec 10 </a:t>
            </a:r>
            <a:r>
              <a:rPr lang="fr-CA" sz="2400" dirty="0" err="1"/>
              <a:t>DELs</a:t>
            </a:r>
            <a:r>
              <a:rPr lang="fr-CA" sz="2400" dirty="0"/>
              <a:t> et 10 résistances de 220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Faire circuler la lumière de 3 DEL d’un bout de la suite de DEL à l’autre et revenir.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Assures-toi que le délai est assez lent pour voir la distinction d’ampoule mais assez vite pour voir l’effet.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fr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DELs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 devrait être allumées à la fois.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Tu peux « organiser » les bouts comme tu veux… réduire à 0 ou arrêter avec 3 </a:t>
            </a:r>
            <a:r>
              <a:rPr lang="fr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DELs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Vidéo </a:t>
            </a:r>
            <a:r>
              <a:rPr lang="fr-CA" sz="2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Youtube</a:t>
            </a:r>
            <a:endParaRPr lang="fr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2AD54F-CA50-77DE-EBC2-47CACB46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11</a:t>
            </a:fld>
            <a:endParaRPr lang="fr-CA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DE55AD-A329-99F3-BDC4-68F6A48C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0" y="1742839"/>
            <a:ext cx="276263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84484-B9E8-4809-9B41-27143E1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5" y="238539"/>
            <a:ext cx="10515600" cy="3080657"/>
          </a:xfrm>
        </p:spPr>
        <p:txBody>
          <a:bodyPr/>
          <a:lstStyle/>
          <a:p>
            <a:r>
              <a:rPr lang="fr-CA" dirty="0"/>
              <a:t>Un </a:t>
            </a:r>
            <a:r>
              <a:rPr lang="fr-CA" dirty="0" err="1"/>
              <a:t>array</a:t>
            </a:r>
            <a:endParaRPr lang="fr-CA" dirty="0"/>
          </a:p>
        </p:txBody>
      </p:sp>
      <p:pic>
        <p:nvPicPr>
          <p:cNvPr id="1026" name="Picture 2" descr="bird friends">
            <a:extLst>
              <a:ext uri="{FF2B5EF4-FFF2-40B4-BE49-F238E27FC236}">
                <a16:creationId xmlns:a16="http://schemas.microsoft.com/office/drawing/2014/main" id="{1E2AC9B4-AA64-71D3-73C4-98675C08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10" y="324405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1EEC7CD-BB85-3B94-9C77-393FD6A48B75}"/>
              </a:ext>
            </a:extLst>
          </p:cNvPr>
          <p:cNvSpPr txBox="1"/>
          <p:nvPr/>
        </p:nvSpPr>
        <p:spPr>
          <a:xfrm>
            <a:off x="145358" y="3867310"/>
            <a:ext cx="11562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C’est un ensemble ordonné de données.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Il faut déclarer le data type (</a:t>
            </a:r>
            <a:r>
              <a:rPr lang="fr-CA" sz="2400" dirty="0" err="1"/>
              <a:t>int</a:t>
            </a:r>
            <a:r>
              <a:rPr lang="fr-CA" sz="2400" dirty="0"/>
              <a:t>, </a:t>
            </a:r>
            <a:r>
              <a:rPr lang="fr-CA" sz="2400" dirty="0" err="1"/>
              <a:t>float</a:t>
            </a:r>
            <a:r>
              <a:rPr lang="fr-CA" sz="2400" dirty="0"/>
              <a:t>, byte </a:t>
            </a:r>
            <a:r>
              <a:rPr lang="fr-CA" sz="2400" dirty="0" err="1"/>
              <a:t>etc</a:t>
            </a:r>
            <a:r>
              <a:rPr lang="fr-CA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On utilise les parenthèses { } pour délimiter les éléments.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On utilise des parenthèses [ ] pour identifier 1 élément en spécifique.  Le premier élément dans l’</a:t>
            </a:r>
            <a:r>
              <a:rPr lang="fr-CA" sz="2400" dirty="0" err="1"/>
              <a:t>array</a:t>
            </a:r>
            <a:r>
              <a:rPr lang="fr-CA" sz="2400" dirty="0"/>
              <a:t> est l’élément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Tu peux laisser les parenthèses vide [ ] quand tu déclares l’</a:t>
            </a:r>
            <a:r>
              <a:rPr lang="fr-CA" sz="2400" dirty="0" err="1"/>
              <a:t>array</a:t>
            </a:r>
            <a:r>
              <a:rPr lang="fr-CA" sz="2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445B9-8F96-C323-EA7B-8D1E8D514693}"/>
              </a:ext>
            </a:extLst>
          </p:cNvPr>
          <p:cNvSpPr/>
          <p:nvPr/>
        </p:nvSpPr>
        <p:spPr>
          <a:xfrm>
            <a:off x="6947573" y="2659559"/>
            <a:ext cx="4868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6661F-2039-207F-E43F-21927E9B9D93}"/>
              </a:ext>
            </a:extLst>
          </p:cNvPr>
          <p:cNvSpPr/>
          <p:nvPr/>
        </p:nvSpPr>
        <p:spPr>
          <a:xfrm>
            <a:off x="7434470" y="2873013"/>
            <a:ext cx="4868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913A7-9A12-EDA0-6A5F-0FE91B40B827}"/>
              </a:ext>
            </a:extLst>
          </p:cNvPr>
          <p:cNvSpPr/>
          <p:nvPr/>
        </p:nvSpPr>
        <p:spPr>
          <a:xfrm>
            <a:off x="7755361" y="2960290"/>
            <a:ext cx="4868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FFD0A-83FC-9B4A-68D3-1FD943A01E88}"/>
              </a:ext>
            </a:extLst>
          </p:cNvPr>
          <p:cNvSpPr/>
          <p:nvPr/>
        </p:nvSpPr>
        <p:spPr>
          <a:xfrm>
            <a:off x="9154264" y="3071039"/>
            <a:ext cx="4868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24E884-55B4-16A7-145A-80FCD9FBCE4A}"/>
              </a:ext>
            </a:extLst>
          </p:cNvPr>
          <p:cNvSpPr/>
          <p:nvPr/>
        </p:nvSpPr>
        <p:spPr>
          <a:xfrm>
            <a:off x="9581938" y="3035741"/>
            <a:ext cx="4868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A82DA-F8F6-69F8-5DD6-9217F5B2C0B5}"/>
              </a:ext>
            </a:extLst>
          </p:cNvPr>
          <p:cNvSpPr/>
          <p:nvPr/>
        </p:nvSpPr>
        <p:spPr>
          <a:xfrm>
            <a:off x="10009612" y="2960289"/>
            <a:ext cx="4868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B5EDCD-A3A6-759A-8825-E7C77A0BF3E6}"/>
              </a:ext>
            </a:extLst>
          </p:cNvPr>
          <p:cNvSpPr/>
          <p:nvPr/>
        </p:nvSpPr>
        <p:spPr>
          <a:xfrm>
            <a:off x="9876325" y="3642454"/>
            <a:ext cx="8378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1923E-69D4-18D2-F110-603D6F102DE1}"/>
              </a:ext>
            </a:extLst>
          </p:cNvPr>
          <p:cNvSpPr/>
          <p:nvPr/>
        </p:nvSpPr>
        <p:spPr>
          <a:xfrm>
            <a:off x="9397712" y="3875502"/>
            <a:ext cx="8378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FF5CF-2BEC-27A0-4701-14B069305FEF}"/>
              </a:ext>
            </a:extLst>
          </p:cNvPr>
          <p:cNvSpPr/>
          <p:nvPr/>
        </p:nvSpPr>
        <p:spPr>
          <a:xfrm>
            <a:off x="8864968" y="3962477"/>
            <a:ext cx="8378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8CF1D-215C-B5D8-0625-666418E7177E}"/>
              </a:ext>
            </a:extLst>
          </p:cNvPr>
          <p:cNvSpPr/>
          <p:nvPr/>
        </p:nvSpPr>
        <p:spPr>
          <a:xfrm>
            <a:off x="7588520" y="3840480"/>
            <a:ext cx="8378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-4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BC328-809A-8218-A7D4-40EDF21D5FCC}"/>
              </a:ext>
            </a:extLst>
          </p:cNvPr>
          <p:cNvSpPr/>
          <p:nvPr/>
        </p:nvSpPr>
        <p:spPr>
          <a:xfrm>
            <a:off x="7153637" y="3497553"/>
            <a:ext cx="8378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F7D6A-236C-9421-90BC-BFD76E452602}"/>
              </a:ext>
            </a:extLst>
          </p:cNvPr>
          <p:cNvSpPr/>
          <p:nvPr/>
        </p:nvSpPr>
        <p:spPr>
          <a:xfrm>
            <a:off x="6633115" y="3222636"/>
            <a:ext cx="8378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-6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2C27E-B10A-D3CE-DF34-1C46566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</a:t>
            </a:r>
            <a:r>
              <a:rPr lang="fr-CA" dirty="0" err="1"/>
              <a:t>arrays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4CB94-476B-C895-A61E-5B83EA5E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3408"/>
            <a:ext cx="5819775" cy="633706"/>
          </a:xfrm>
        </p:spPr>
        <p:txBody>
          <a:bodyPr>
            <a:normAutofit/>
          </a:bodyPr>
          <a:lstStyle/>
          <a:p>
            <a:r>
              <a:rPr lang="fr-CA" sz="2800" dirty="0" err="1">
                <a:solidFill>
                  <a:srgbClr val="002060"/>
                </a:solidFill>
              </a:rPr>
              <a:t>int</a:t>
            </a:r>
            <a:r>
              <a:rPr lang="fr-CA" sz="2800" dirty="0">
                <a:solidFill>
                  <a:srgbClr val="002060"/>
                </a:solidFill>
              </a:rPr>
              <a:t> </a:t>
            </a:r>
            <a:r>
              <a:rPr lang="fr-CA" sz="2800" dirty="0" err="1">
                <a:solidFill>
                  <a:srgbClr val="002060"/>
                </a:solidFill>
              </a:rPr>
              <a:t>monarray</a:t>
            </a:r>
            <a:r>
              <a:rPr lang="fr-CA" sz="2800" dirty="0">
                <a:solidFill>
                  <a:srgbClr val="002060"/>
                </a:solidFill>
              </a:rPr>
              <a:t>[ ]= {0,13,6,25,9 }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0B52C34-AFD4-A233-907B-562803AC8DF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3267075" cy="1106942"/>
          </a:xfrm>
        </p:spPr>
        <p:txBody>
          <a:bodyPr>
            <a:normAutofit/>
          </a:bodyPr>
          <a:lstStyle/>
          <a:p>
            <a:r>
              <a:rPr lang="fr-CA" sz="2000" dirty="0" err="1"/>
              <a:t>monarray</a:t>
            </a:r>
            <a:r>
              <a:rPr lang="fr-CA" sz="2000" dirty="0"/>
              <a:t> [3]  = </a:t>
            </a:r>
          </a:p>
          <a:p>
            <a:r>
              <a:rPr lang="fr-CA" sz="2000" dirty="0" err="1"/>
              <a:t>monarray</a:t>
            </a:r>
            <a:r>
              <a:rPr lang="fr-CA" sz="2000" dirty="0"/>
              <a:t>[ -4] =</a:t>
            </a:r>
          </a:p>
          <a:p>
            <a:pPr marL="0" indent="0">
              <a:buNone/>
            </a:pPr>
            <a:endParaRPr lang="fr-CA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B8CB94-4D1C-A0B0-D4DE-A304194D8F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3</a:t>
            </a:fld>
            <a:endParaRPr lang="fr-CA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DA79F-7E69-7EBB-7BEF-56CB56AF0EAC}"/>
              </a:ext>
            </a:extLst>
          </p:cNvPr>
          <p:cNvSpPr/>
          <p:nvPr/>
        </p:nvSpPr>
        <p:spPr>
          <a:xfrm>
            <a:off x="2865920" y="2911661"/>
            <a:ext cx="6880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25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8764E-6FD5-7060-7541-7E966343D884}"/>
              </a:ext>
            </a:extLst>
          </p:cNvPr>
          <p:cNvSpPr/>
          <p:nvPr/>
        </p:nvSpPr>
        <p:spPr>
          <a:xfrm>
            <a:off x="2865919" y="3362587"/>
            <a:ext cx="6880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C1EDE89-AA08-9B26-B50B-9D4637D48885}"/>
              </a:ext>
            </a:extLst>
          </p:cNvPr>
          <p:cNvSpPr txBox="1">
            <a:spLocks/>
          </p:cNvSpPr>
          <p:nvPr/>
        </p:nvSpPr>
        <p:spPr>
          <a:xfrm>
            <a:off x="770571" y="4356782"/>
            <a:ext cx="7201853" cy="63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>
                <a:solidFill>
                  <a:srgbClr val="002060"/>
                </a:solidFill>
              </a:rPr>
              <a:t> </a:t>
            </a:r>
            <a:r>
              <a:rPr lang="fr-CA" sz="2800" dirty="0" err="1">
                <a:solidFill>
                  <a:srgbClr val="002060"/>
                </a:solidFill>
              </a:rPr>
              <a:t>float</a:t>
            </a:r>
            <a:r>
              <a:rPr lang="fr-CA" sz="2800" dirty="0">
                <a:solidFill>
                  <a:srgbClr val="002060"/>
                </a:solidFill>
              </a:rPr>
              <a:t> monarray2[ ]= {2.3,2.5,2.7,2.9,3.1,3.3} 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331E8363-70E9-BEC1-8F55-8BAFE374BAF9}"/>
              </a:ext>
            </a:extLst>
          </p:cNvPr>
          <p:cNvSpPr txBox="1">
            <a:spLocks/>
          </p:cNvSpPr>
          <p:nvPr/>
        </p:nvSpPr>
        <p:spPr>
          <a:xfrm>
            <a:off x="838199" y="4877660"/>
            <a:ext cx="5684520" cy="110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monarray2 [2]  = </a:t>
            </a:r>
          </a:p>
          <a:p>
            <a:r>
              <a:rPr lang="fr-CA" sz="2000" dirty="0"/>
              <a:t>monarray2[ -6] =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86521B41-12DD-67F3-0551-11A7AC5C1141}"/>
              </a:ext>
            </a:extLst>
          </p:cNvPr>
          <p:cNvSpPr txBox="1">
            <a:spLocks/>
          </p:cNvSpPr>
          <p:nvPr/>
        </p:nvSpPr>
        <p:spPr>
          <a:xfrm>
            <a:off x="4267200" y="3031373"/>
            <a:ext cx="3267075" cy="110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Il y a _________ éléments dans </a:t>
            </a:r>
            <a:r>
              <a:rPr lang="fr-CA" sz="2000" dirty="0" err="1"/>
              <a:t>monarray</a:t>
            </a:r>
            <a:r>
              <a:rPr lang="fr-CA" sz="2000" dirty="0">
                <a:solidFill>
                  <a:srgbClr val="002060"/>
                </a:solidFill>
              </a:rPr>
              <a:t> </a:t>
            </a:r>
            <a:r>
              <a:rPr lang="fr-CA" sz="2000" dirty="0"/>
              <a:t>[ 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29F586-D23E-44B3-16BB-B5C8E3D2B84B}"/>
              </a:ext>
            </a:extLst>
          </p:cNvPr>
          <p:cNvSpPr/>
          <p:nvPr/>
        </p:nvSpPr>
        <p:spPr>
          <a:xfrm>
            <a:off x="5239655" y="2821225"/>
            <a:ext cx="436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E60881-AC17-1000-AD0D-EEFCE7765C4B}"/>
              </a:ext>
            </a:extLst>
          </p:cNvPr>
          <p:cNvSpPr/>
          <p:nvPr/>
        </p:nvSpPr>
        <p:spPr>
          <a:xfrm>
            <a:off x="5228548" y="4766280"/>
            <a:ext cx="436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521C14-AB03-011B-4E99-D59A0D08D916}"/>
              </a:ext>
            </a:extLst>
          </p:cNvPr>
          <p:cNvSpPr/>
          <p:nvPr/>
        </p:nvSpPr>
        <p:spPr>
          <a:xfrm>
            <a:off x="3006782" y="5244866"/>
            <a:ext cx="805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5505-10F0-C93F-FBDA-DF4879CED056}"/>
              </a:ext>
            </a:extLst>
          </p:cNvPr>
          <p:cNvSpPr/>
          <p:nvPr/>
        </p:nvSpPr>
        <p:spPr>
          <a:xfrm>
            <a:off x="3018320" y="4784800"/>
            <a:ext cx="805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2.7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0C1C13BF-1C58-CD49-8592-09A90BB6181E}"/>
              </a:ext>
            </a:extLst>
          </p:cNvPr>
          <p:cNvSpPr txBox="1">
            <a:spLocks/>
          </p:cNvSpPr>
          <p:nvPr/>
        </p:nvSpPr>
        <p:spPr>
          <a:xfrm>
            <a:off x="4157185" y="5023304"/>
            <a:ext cx="3267075" cy="110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Il y a _________ éléments dans monarray2</a:t>
            </a:r>
            <a:r>
              <a:rPr lang="fr-CA" sz="2000" dirty="0">
                <a:solidFill>
                  <a:srgbClr val="002060"/>
                </a:solidFill>
              </a:rPr>
              <a:t> </a:t>
            </a:r>
            <a:r>
              <a:rPr lang="fr-CA" sz="2000" dirty="0"/>
              <a:t>[ 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3134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01ABC-DDE8-A316-6918-5178EEBF3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99A2E2-92B0-D4CD-4C93-B123CD27E0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4</a:t>
            </a:fld>
            <a:endParaRPr lang="fr-CA" noProof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5A86771-376A-0B4C-D1B1-B228D211AD17}"/>
              </a:ext>
            </a:extLst>
          </p:cNvPr>
          <p:cNvSpPr txBox="1"/>
          <p:nvPr/>
        </p:nvSpPr>
        <p:spPr>
          <a:xfrm>
            <a:off x="4905375" y="1914525"/>
            <a:ext cx="581977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4 </a:t>
            </a:r>
            <a:r>
              <a:rPr lang="fr-CA" sz="2800" dirty="0" err="1"/>
              <a:t>DELs</a:t>
            </a:r>
            <a:r>
              <a:rPr lang="fr-CA" sz="2800" dirty="0"/>
              <a:t>, en parallèles, chacune avec 220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fr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DELs</a:t>
            </a:r>
            <a:r>
              <a:rPr lang="fr-CA" sz="2800" dirty="0">
                <a:latin typeface="Calibri" panose="020F0502020204030204" pitchFamily="34" charset="0"/>
                <a:cs typeface="Calibri" panose="020F0502020204030204" pitchFamily="34" charset="0"/>
              </a:rPr>
              <a:t> doivent être connectées à 1 GND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DELs</a:t>
            </a:r>
            <a:r>
              <a:rPr lang="fr-CA" sz="2800" dirty="0">
                <a:latin typeface="Calibri" panose="020F0502020204030204" pitchFamily="34" charset="0"/>
                <a:cs typeface="Calibri" panose="020F0502020204030204" pitchFamily="34" charset="0"/>
              </a:rPr>
              <a:t> doivent être connectées, en ordres, aux pins 8,9,10 et 11.</a:t>
            </a:r>
            <a:endParaRPr lang="fr-CA" sz="280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C03942AC-1110-43E1-5858-4E702B2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5" y="306952"/>
            <a:ext cx="5684520" cy="1325563"/>
          </a:xfrm>
        </p:spPr>
        <p:txBody>
          <a:bodyPr/>
          <a:lstStyle/>
          <a:p>
            <a:r>
              <a:rPr lang="fr-CA" dirty="0"/>
              <a:t>Pratique: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158C588-F6F2-F302-48C4-4B4D01A953B8}"/>
              </a:ext>
            </a:extLst>
          </p:cNvPr>
          <p:cNvSpPr txBox="1"/>
          <p:nvPr/>
        </p:nvSpPr>
        <p:spPr>
          <a:xfrm>
            <a:off x="4495799" y="4826893"/>
            <a:ext cx="5972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>
                <a:solidFill>
                  <a:schemeClr val="bg1"/>
                </a:solidFill>
              </a:rPr>
              <a:t>En analysant le code, qu’est ce qui va arriver?  Vérifie ton hypothèse.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D95A4B-5EC7-1EEF-6749-FF5CB793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0" y="637785"/>
            <a:ext cx="3943900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3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950B5-2E71-5F2A-0118-7D38C34C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949776"/>
            <a:ext cx="5684520" cy="737734"/>
          </a:xfrm>
        </p:spPr>
        <p:txBody>
          <a:bodyPr/>
          <a:lstStyle/>
          <a:p>
            <a:r>
              <a:rPr lang="fr-CA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70A30-99BE-F54A-C188-45C07318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05" y="4101416"/>
            <a:ext cx="6779895" cy="2254934"/>
          </a:xfrm>
        </p:spPr>
        <p:txBody>
          <a:bodyPr>
            <a:normAutofit/>
          </a:bodyPr>
          <a:lstStyle/>
          <a:p>
            <a:r>
              <a:rPr lang="fr-CA" sz="2800" dirty="0"/>
              <a:t>Une boucle est une énoncée d’itération.  C’est une façon de dire à l’ordinateur de répéter une séquence d’instruction jusqu’à ce qu’une condition (critère) soit rencontrée.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DEE302-2FC5-FFB0-2E31-9423E82D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5</a:t>
            </a:fld>
            <a:endParaRPr lang="fr-CA" noProof="0"/>
          </a:p>
        </p:txBody>
      </p:sp>
      <p:pic>
        <p:nvPicPr>
          <p:cNvPr id="6" name="Picture 2" descr="roller coaster">
            <a:extLst>
              <a:ext uri="{FF2B5EF4-FFF2-40B4-BE49-F238E27FC236}">
                <a16:creationId xmlns:a16="http://schemas.microsoft.com/office/drawing/2014/main" id="{AC3AEBD8-9BA7-1E62-BF10-CE67465D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36525"/>
            <a:ext cx="3066054" cy="30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9036F3-4757-9585-533A-AC18E583BDBC}"/>
              </a:ext>
            </a:extLst>
          </p:cNvPr>
          <p:cNvSpPr txBox="1"/>
          <p:nvPr/>
        </p:nvSpPr>
        <p:spPr>
          <a:xfrm>
            <a:off x="8248650" y="4101416"/>
            <a:ext cx="384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En C++  les boucles débutent et terminent avec les parenthèses { } 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L’indentation n’affecte pas la structure de la boucle.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2457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459AA-7B1A-8806-A4E7-92F01F75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322846"/>
            <a:ext cx="4419600" cy="1659716"/>
          </a:xfrm>
        </p:spPr>
        <p:txBody>
          <a:bodyPr/>
          <a:lstStyle/>
          <a:p>
            <a:r>
              <a:rPr lang="fr-CA" dirty="0"/>
              <a:t>Les boucles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892A5-F1B7-DA8C-007A-30A21156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6</a:t>
            </a:fld>
            <a:endParaRPr lang="fr-CA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9DC74-5B79-CC1D-F04D-A6BF251B8195}"/>
              </a:ext>
            </a:extLst>
          </p:cNvPr>
          <p:cNvSpPr/>
          <p:nvPr/>
        </p:nvSpPr>
        <p:spPr>
          <a:xfrm>
            <a:off x="2118749" y="1059232"/>
            <a:ext cx="1448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C1E83-75DF-8FCA-969F-6C63330855FA}"/>
              </a:ext>
            </a:extLst>
          </p:cNvPr>
          <p:cNvSpPr/>
          <p:nvPr/>
        </p:nvSpPr>
        <p:spPr>
          <a:xfrm>
            <a:off x="8509488" y="993429"/>
            <a:ext cx="2164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WHILE</a:t>
            </a:r>
          </a:p>
        </p:txBody>
      </p:sp>
      <p:pic>
        <p:nvPicPr>
          <p:cNvPr id="2052" name="Picture 4" descr="question mark">
            <a:extLst>
              <a:ext uri="{FF2B5EF4-FFF2-40B4-BE49-F238E27FC236}">
                <a16:creationId xmlns:a16="http://schemas.microsoft.com/office/drawing/2014/main" id="{BD14C411-50CD-0E5A-EF92-EF64B29A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7" y="4248150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79BBAB-2950-C72A-6D62-6BF470986097}"/>
              </a:ext>
            </a:extLst>
          </p:cNvPr>
          <p:cNvSpPr txBox="1"/>
          <p:nvPr/>
        </p:nvSpPr>
        <p:spPr>
          <a:xfrm>
            <a:off x="352422" y="1916759"/>
            <a:ext cx="4981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Condition prédéterminée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Comporte une initialisation de variable, une condition et une augmentation | diminution de la variable </a:t>
            </a:r>
            <a:r>
              <a:rPr lang="fr-CA" b="1" u="sng" dirty="0"/>
              <a:t>TOUTE SUR UNE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L’initialisation arrive au début et seulement une fois.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fois dans la boucle, la condition est testée.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Si vrai; tâches sont exécuté, </a:t>
            </a:r>
            <a:r>
              <a:rPr lang="fr-CA" dirty="0" err="1"/>
              <a:t>aug|dim</a:t>
            </a:r>
            <a:r>
              <a:rPr lang="fr-CA" dirty="0"/>
              <a:t> de la variable et la condition est testée encore.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Si faux; la boucle termine.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40AD46-24BB-E021-4E65-089F03542045}"/>
              </a:ext>
            </a:extLst>
          </p:cNvPr>
          <p:cNvSpPr txBox="1"/>
          <p:nvPr/>
        </p:nvSpPr>
        <p:spPr>
          <a:xfrm>
            <a:off x="6568282" y="1807236"/>
            <a:ext cx="4981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Condition ouverte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Comporte une initialisation de variable, une condition et une augmentation/diminution de la variable </a:t>
            </a:r>
            <a:r>
              <a:rPr lang="fr-CA" b="1" u="sng" dirty="0"/>
              <a:t>SUR TROIS LIGNES SÉPARÉES!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Cette boucle va cycler continuellement jusqu’à temps qu’une énoncée (critère) est fausse.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doit avoir qqc qui change la variable testée sinon la boucle n’existerait pas.  Ceci peut être une </a:t>
            </a:r>
            <a:r>
              <a:rPr lang="fr-CA" dirty="0" err="1"/>
              <a:t>aug|dim</a:t>
            </a:r>
            <a:r>
              <a:rPr lang="fr-CA" dirty="0"/>
              <a:t> de variable dans ton code OU pourrait être une condition externe comme une donnée d’une sonde.</a:t>
            </a:r>
          </a:p>
          <a:p>
            <a:endParaRPr lang="fr-CA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EFA3F88-14FD-8282-99B2-09F9DAE8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88" y="5071571"/>
            <a:ext cx="4243743" cy="164990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19A8A84-83D1-4FC8-C016-9DB6734CE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4127"/>
            <a:ext cx="3962016" cy="1398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5D4B36-4151-5C2B-6241-7295EA5B5E17}"/>
              </a:ext>
            </a:extLst>
          </p:cNvPr>
          <p:cNvSpPr txBox="1"/>
          <p:nvPr/>
        </p:nvSpPr>
        <p:spPr>
          <a:xfrm>
            <a:off x="7075104" y="511123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int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661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E9F2A-9550-5958-EE4C-882ACE59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12" y="-23731"/>
            <a:ext cx="9002598" cy="899162"/>
          </a:xfrm>
        </p:spPr>
        <p:txBody>
          <a:bodyPr>
            <a:normAutofit/>
          </a:bodyPr>
          <a:lstStyle/>
          <a:p>
            <a:r>
              <a:rPr lang="fr-CA" dirty="0"/>
              <a:t>Pratique 1: </a:t>
            </a:r>
            <a:r>
              <a:rPr lang="fr-CA" sz="3200" dirty="0" err="1"/>
              <a:t>array</a:t>
            </a:r>
            <a:r>
              <a:rPr lang="fr-CA" sz="3200" dirty="0"/>
              <a:t> et boucle ‘for’ - flicker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EF15F8-D335-9F93-558C-DA592BAA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7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50FE15-BFB6-6398-CA86-4A89D81E7A41}"/>
              </a:ext>
            </a:extLst>
          </p:cNvPr>
          <p:cNvSpPr txBox="1"/>
          <p:nvPr/>
        </p:nvSpPr>
        <p:spPr>
          <a:xfrm>
            <a:off x="428625" y="5373671"/>
            <a:ext cx="54768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Créer un circuit avec 1 DEL et 1 résistance de 220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fr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La DEL doit être connecté au pin 10</a:t>
            </a:r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A42447-CB6A-A6CE-4D3A-BEAA5B6C5309}"/>
              </a:ext>
            </a:extLst>
          </p:cNvPr>
          <p:cNvSpPr txBox="1"/>
          <p:nvPr/>
        </p:nvSpPr>
        <p:spPr>
          <a:xfrm>
            <a:off x="428625" y="1085014"/>
            <a:ext cx="5420138" cy="1200329"/>
          </a:xfrm>
          <a:custGeom>
            <a:avLst/>
            <a:gdLst>
              <a:gd name="connsiteX0" fmla="*/ 0 w 5420138"/>
              <a:gd name="connsiteY0" fmla="*/ 0 h 1200329"/>
              <a:gd name="connsiteX1" fmla="*/ 542014 w 5420138"/>
              <a:gd name="connsiteY1" fmla="*/ 0 h 1200329"/>
              <a:gd name="connsiteX2" fmla="*/ 1138229 w 5420138"/>
              <a:gd name="connsiteY2" fmla="*/ 0 h 1200329"/>
              <a:gd name="connsiteX3" fmla="*/ 1571840 w 5420138"/>
              <a:gd name="connsiteY3" fmla="*/ 0 h 1200329"/>
              <a:gd name="connsiteX4" fmla="*/ 2168055 w 5420138"/>
              <a:gd name="connsiteY4" fmla="*/ 0 h 1200329"/>
              <a:gd name="connsiteX5" fmla="*/ 2710069 w 5420138"/>
              <a:gd name="connsiteY5" fmla="*/ 0 h 1200329"/>
              <a:gd name="connsiteX6" fmla="*/ 3143680 w 5420138"/>
              <a:gd name="connsiteY6" fmla="*/ 0 h 1200329"/>
              <a:gd name="connsiteX7" fmla="*/ 3794097 w 5420138"/>
              <a:gd name="connsiteY7" fmla="*/ 0 h 1200329"/>
              <a:gd name="connsiteX8" fmla="*/ 4336110 w 5420138"/>
              <a:gd name="connsiteY8" fmla="*/ 0 h 1200329"/>
              <a:gd name="connsiteX9" fmla="*/ 4715520 w 5420138"/>
              <a:gd name="connsiteY9" fmla="*/ 0 h 1200329"/>
              <a:gd name="connsiteX10" fmla="*/ 5420138 w 5420138"/>
              <a:gd name="connsiteY10" fmla="*/ 0 h 1200329"/>
              <a:gd name="connsiteX11" fmla="*/ 5420138 w 5420138"/>
              <a:gd name="connsiteY11" fmla="*/ 412113 h 1200329"/>
              <a:gd name="connsiteX12" fmla="*/ 5420138 w 5420138"/>
              <a:gd name="connsiteY12" fmla="*/ 836229 h 1200329"/>
              <a:gd name="connsiteX13" fmla="*/ 5420138 w 5420138"/>
              <a:gd name="connsiteY13" fmla="*/ 1200329 h 1200329"/>
              <a:gd name="connsiteX14" fmla="*/ 4878124 w 5420138"/>
              <a:gd name="connsiteY14" fmla="*/ 1200329 h 1200329"/>
              <a:gd name="connsiteX15" fmla="*/ 4390312 w 5420138"/>
              <a:gd name="connsiteY15" fmla="*/ 1200329 h 1200329"/>
              <a:gd name="connsiteX16" fmla="*/ 3794097 w 5420138"/>
              <a:gd name="connsiteY16" fmla="*/ 1200329 h 1200329"/>
              <a:gd name="connsiteX17" fmla="*/ 3143680 w 5420138"/>
              <a:gd name="connsiteY17" fmla="*/ 1200329 h 1200329"/>
              <a:gd name="connsiteX18" fmla="*/ 2764270 w 5420138"/>
              <a:gd name="connsiteY18" fmla="*/ 1200329 h 1200329"/>
              <a:gd name="connsiteX19" fmla="*/ 2384861 w 5420138"/>
              <a:gd name="connsiteY19" fmla="*/ 1200329 h 1200329"/>
              <a:gd name="connsiteX20" fmla="*/ 1842847 w 5420138"/>
              <a:gd name="connsiteY20" fmla="*/ 1200329 h 1200329"/>
              <a:gd name="connsiteX21" fmla="*/ 1300833 w 5420138"/>
              <a:gd name="connsiteY21" fmla="*/ 1200329 h 1200329"/>
              <a:gd name="connsiteX22" fmla="*/ 758819 w 5420138"/>
              <a:gd name="connsiteY22" fmla="*/ 1200329 h 1200329"/>
              <a:gd name="connsiteX23" fmla="*/ 0 w 5420138"/>
              <a:gd name="connsiteY23" fmla="*/ 1200329 h 1200329"/>
              <a:gd name="connsiteX24" fmla="*/ 0 w 5420138"/>
              <a:gd name="connsiteY24" fmla="*/ 836229 h 1200329"/>
              <a:gd name="connsiteX25" fmla="*/ 0 w 5420138"/>
              <a:gd name="connsiteY25" fmla="*/ 472129 h 1200329"/>
              <a:gd name="connsiteX26" fmla="*/ 0 w 5420138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0138" h="1200329" fill="none" extrusionOk="0">
                <a:moveTo>
                  <a:pt x="0" y="0"/>
                </a:moveTo>
                <a:cubicBezTo>
                  <a:pt x="174108" y="-23416"/>
                  <a:pt x="379035" y="537"/>
                  <a:pt x="542014" y="0"/>
                </a:cubicBezTo>
                <a:cubicBezTo>
                  <a:pt x="704993" y="-537"/>
                  <a:pt x="1011833" y="60048"/>
                  <a:pt x="1138229" y="0"/>
                </a:cubicBezTo>
                <a:cubicBezTo>
                  <a:pt x="1264625" y="-60048"/>
                  <a:pt x="1462650" y="38675"/>
                  <a:pt x="1571840" y="0"/>
                </a:cubicBezTo>
                <a:cubicBezTo>
                  <a:pt x="1681030" y="-38675"/>
                  <a:pt x="2027136" y="6049"/>
                  <a:pt x="2168055" y="0"/>
                </a:cubicBezTo>
                <a:cubicBezTo>
                  <a:pt x="2308975" y="-6049"/>
                  <a:pt x="2489675" y="28580"/>
                  <a:pt x="2710069" y="0"/>
                </a:cubicBezTo>
                <a:cubicBezTo>
                  <a:pt x="2930463" y="-28580"/>
                  <a:pt x="2930088" y="11433"/>
                  <a:pt x="3143680" y="0"/>
                </a:cubicBezTo>
                <a:cubicBezTo>
                  <a:pt x="3357272" y="-11433"/>
                  <a:pt x="3478612" y="33297"/>
                  <a:pt x="3794097" y="0"/>
                </a:cubicBezTo>
                <a:cubicBezTo>
                  <a:pt x="4109582" y="-33297"/>
                  <a:pt x="4120113" y="50878"/>
                  <a:pt x="4336110" y="0"/>
                </a:cubicBezTo>
                <a:cubicBezTo>
                  <a:pt x="4552107" y="-50878"/>
                  <a:pt x="4629354" y="38636"/>
                  <a:pt x="4715520" y="0"/>
                </a:cubicBezTo>
                <a:cubicBezTo>
                  <a:pt x="4801686" y="-38636"/>
                  <a:pt x="5255518" y="22400"/>
                  <a:pt x="5420138" y="0"/>
                </a:cubicBezTo>
                <a:cubicBezTo>
                  <a:pt x="5469565" y="94985"/>
                  <a:pt x="5404917" y="224917"/>
                  <a:pt x="5420138" y="412113"/>
                </a:cubicBezTo>
                <a:cubicBezTo>
                  <a:pt x="5435359" y="599309"/>
                  <a:pt x="5420016" y="671048"/>
                  <a:pt x="5420138" y="836229"/>
                </a:cubicBezTo>
                <a:cubicBezTo>
                  <a:pt x="5420260" y="1001410"/>
                  <a:pt x="5392943" y="1085195"/>
                  <a:pt x="5420138" y="1200329"/>
                </a:cubicBezTo>
                <a:cubicBezTo>
                  <a:pt x="5298383" y="1233986"/>
                  <a:pt x="5129558" y="1175762"/>
                  <a:pt x="4878124" y="1200329"/>
                </a:cubicBezTo>
                <a:cubicBezTo>
                  <a:pt x="4626690" y="1224896"/>
                  <a:pt x="4544218" y="1170765"/>
                  <a:pt x="4390312" y="1200329"/>
                </a:cubicBezTo>
                <a:cubicBezTo>
                  <a:pt x="4236406" y="1229893"/>
                  <a:pt x="3952660" y="1189075"/>
                  <a:pt x="3794097" y="1200329"/>
                </a:cubicBezTo>
                <a:cubicBezTo>
                  <a:pt x="3635535" y="1211583"/>
                  <a:pt x="3319410" y="1185226"/>
                  <a:pt x="3143680" y="1200329"/>
                </a:cubicBezTo>
                <a:cubicBezTo>
                  <a:pt x="2967950" y="1215432"/>
                  <a:pt x="2936687" y="1167663"/>
                  <a:pt x="2764270" y="1200329"/>
                </a:cubicBezTo>
                <a:cubicBezTo>
                  <a:pt x="2591853" y="1232995"/>
                  <a:pt x="2467489" y="1194465"/>
                  <a:pt x="2384861" y="1200329"/>
                </a:cubicBezTo>
                <a:cubicBezTo>
                  <a:pt x="2302233" y="1206193"/>
                  <a:pt x="2053285" y="1164144"/>
                  <a:pt x="1842847" y="1200329"/>
                </a:cubicBezTo>
                <a:cubicBezTo>
                  <a:pt x="1632409" y="1236514"/>
                  <a:pt x="1544085" y="1176308"/>
                  <a:pt x="1300833" y="1200329"/>
                </a:cubicBezTo>
                <a:cubicBezTo>
                  <a:pt x="1057581" y="1224350"/>
                  <a:pt x="887670" y="1178136"/>
                  <a:pt x="758819" y="1200329"/>
                </a:cubicBezTo>
                <a:cubicBezTo>
                  <a:pt x="629968" y="1222522"/>
                  <a:pt x="330652" y="1187840"/>
                  <a:pt x="0" y="1200329"/>
                </a:cubicBezTo>
                <a:cubicBezTo>
                  <a:pt x="-12694" y="1107469"/>
                  <a:pt x="19506" y="1011344"/>
                  <a:pt x="0" y="836229"/>
                </a:cubicBezTo>
                <a:cubicBezTo>
                  <a:pt x="-19506" y="661114"/>
                  <a:pt x="16004" y="578442"/>
                  <a:pt x="0" y="472129"/>
                </a:cubicBezTo>
                <a:cubicBezTo>
                  <a:pt x="-16004" y="365816"/>
                  <a:pt x="24015" y="209006"/>
                  <a:pt x="0" y="0"/>
                </a:cubicBezTo>
                <a:close/>
              </a:path>
              <a:path w="5420138" h="1200329" stroke="0" extrusionOk="0">
                <a:moveTo>
                  <a:pt x="0" y="0"/>
                </a:moveTo>
                <a:cubicBezTo>
                  <a:pt x="217080" y="-39198"/>
                  <a:pt x="365943" y="57103"/>
                  <a:pt x="596215" y="0"/>
                </a:cubicBezTo>
                <a:cubicBezTo>
                  <a:pt x="826488" y="-57103"/>
                  <a:pt x="1005685" y="19700"/>
                  <a:pt x="1246632" y="0"/>
                </a:cubicBezTo>
                <a:cubicBezTo>
                  <a:pt x="1487579" y="-19700"/>
                  <a:pt x="1593634" y="59580"/>
                  <a:pt x="1842847" y="0"/>
                </a:cubicBezTo>
                <a:cubicBezTo>
                  <a:pt x="2092060" y="-59580"/>
                  <a:pt x="2172111" y="54110"/>
                  <a:pt x="2330659" y="0"/>
                </a:cubicBezTo>
                <a:cubicBezTo>
                  <a:pt x="2489207" y="-54110"/>
                  <a:pt x="2618510" y="54913"/>
                  <a:pt x="2872673" y="0"/>
                </a:cubicBezTo>
                <a:cubicBezTo>
                  <a:pt x="3126836" y="-54913"/>
                  <a:pt x="3130018" y="4780"/>
                  <a:pt x="3252083" y="0"/>
                </a:cubicBezTo>
                <a:cubicBezTo>
                  <a:pt x="3374148" y="-4780"/>
                  <a:pt x="3631826" y="70762"/>
                  <a:pt x="3902499" y="0"/>
                </a:cubicBezTo>
                <a:cubicBezTo>
                  <a:pt x="4173172" y="-70762"/>
                  <a:pt x="4204863" y="29996"/>
                  <a:pt x="4281909" y="0"/>
                </a:cubicBezTo>
                <a:cubicBezTo>
                  <a:pt x="4358955" y="-29996"/>
                  <a:pt x="4662929" y="42259"/>
                  <a:pt x="4823923" y="0"/>
                </a:cubicBezTo>
                <a:cubicBezTo>
                  <a:pt x="4984917" y="-42259"/>
                  <a:pt x="5167254" y="20879"/>
                  <a:pt x="5420138" y="0"/>
                </a:cubicBezTo>
                <a:cubicBezTo>
                  <a:pt x="5427905" y="160634"/>
                  <a:pt x="5405175" y="227097"/>
                  <a:pt x="5420138" y="364100"/>
                </a:cubicBezTo>
                <a:cubicBezTo>
                  <a:pt x="5435101" y="501103"/>
                  <a:pt x="5397188" y="645924"/>
                  <a:pt x="5420138" y="728200"/>
                </a:cubicBezTo>
                <a:cubicBezTo>
                  <a:pt x="5443088" y="810476"/>
                  <a:pt x="5400813" y="1091710"/>
                  <a:pt x="5420138" y="1200329"/>
                </a:cubicBezTo>
                <a:cubicBezTo>
                  <a:pt x="5303358" y="1218390"/>
                  <a:pt x="5168301" y="1164904"/>
                  <a:pt x="5040728" y="1200329"/>
                </a:cubicBezTo>
                <a:cubicBezTo>
                  <a:pt x="4913155" y="1235754"/>
                  <a:pt x="4613465" y="1146637"/>
                  <a:pt x="4390312" y="1200329"/>
                </a:cubicBezTo>
                <a:cubicBezTo>
                  <a:pt x="4167159" y="1254021"/>
                  <a:pt x="4031893" y="1171268"/>
                  <a:pt x="3739895" y="1200329"/>
                </a:cubicBezTo>
                <a:cubicBezTo>
                  <a:pt x="3447897" y="1229390"/>
                  <a:pt x="3270196" y="1154646"/>
                  <a:pt x="3143680" y="1200329"/>
                </a:cubicBezTo>
                <a:cubicBezTo>
                  <a:pt x="3017165" y="1246012"/>
                  <a:pt x="2725408" y="1194725"/>
                  <a:pt x="2547465" y="1200329"/>
                </a:cubicBezTo>
                <a:cubicBezTo>
                  <a:pt x="2369522" y="1205933"/>
                  <a:pt x="2095989" y="1136811"/>
                  <a:pt x="1951250" y="1200329"/>
                </a:cubicBezTo>
                <a:cubicBezTo>
                  <a:pt x="1806512" y="1263847"/>
                  <a:pt x="1674043" y="1185661"/>
                  <a:pt x="1463437" y="1200329"/>
                </a:cubicBezTo>
                <a:cubicBezTo>
                  <a:pt x="1252831" y="1214997"/>
                  <a:pt x="1212655" y="1169406"/>
                  <a:pt x="975625" y="1200329"/>
                </a:cubicBezTo>
                <a:cubicBezTo>
                  <a:pt x="738595" y="1231252"/>
                  <a:pt x="745033" y="1172603"/>
                  <a:pt x="596215" y="1200329"/>
                </a:cubicBezTo>
                <a:cubicBezTo>
                  <a:pt x="447397" y="1228055"/>
                  <a:pt x="157045" y="1197632"/>
                  <a:pt x="0" y="1200329"/>
                </a:cubicBezTo>
                <a:cubicBezTo>
                  <a:pt x="-43231" y="1039166"/>
                  <a:pt x="17600" y="1011000"/>
                  <a:pt x="0" y="836229"/>
                </a:cubicBezTo>
                <a:cubicBezTo>
                  <a:pt x="-17600" y="661458"/>
                  <a:pt x="20302" y="627860"/>
                  <a:pt x="0" y="460126"/>
                </a:cubicBezTo>
                <a:cubicBezTo>
                  <a:pt x="-20302" y="292392"/>
                  <a:pt x="23255" y="17586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124910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CA" sz="2400" dirty="0"/>
              <a:t>Data type </a:t>
            </a:r>
            <a:r>
              <a:rPr lang="fr-CA" sz="2400" b="1" u="sng" dirty="0"/>
              <a:t>byte</a:t>
            </a:r>
            <a:r>
              <a:rPr lang="fr-CA" sz="2400" dirty="0"/>
              <a:t>: un byte représente un nombre non-signé (</a:t>
            </a:r>
            <a:r>
              <a:rPr lang="fr-CA" sz="2400" dirty="0" err="1"/>
              <a:t>unsigned</a:t>
            </a:r>
            <a:r>
              <a:rPr lang="fr-CA" sz="2400" dirty="0"/>
              <a:t>) à 8 bits entre 0 et 255.</a:t>
            </a:r>
            <a:endParaRPr lang="fr-CA" sz="2400" b="1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763BE9-F137-1893-3D8C-6B0C17686594}"/>
              </a:ext>
            </a:extLst>
          </p:cNvPr>
          <p:cNvSpPr txBox="1"/>
          <p:nvPr/>
        </p:nvSpPr>
        <p:spPr>
          <a:xfrm>
            <a:off x="418854" y="2442218"/>
            <a:ext cx="5420138" cy="1200329"/>
          </a:xfrm>
          <a:custGeom>
            <a:avLst/>
            <a:gdLst>
              <a:gd name="connsiteX0" fmla="*/ 0 w 5420138"/>
              <a:gd name="connsiteY0" fmla="*/ 0 h 1200329"/>
              <a:gd name="connsiteX1" fmla="*/ 542014 w 5420138"/>
              <a:gd name="connsiteY1" fmla="*/ 0 h 1200329"/>
              <a:gd name="connsiteX2" fmla="*/ 1138229 w 5420138"/>
              <a:gd name="connsiteY2" fmla="*/ 0 h 1200329"/>
              <a:gd name="connsiteX3" fmla="*/ 1571840 w 5420138"/>
              <a:gd name="connsiteY3" fmla="*/ 0 h 1200329"/>
              <a:gd name="connsiteX4" fmla="*/ 2168055 w 5420138"/>
              <a:gd name="connsiteY4" fmla="*/ 0 h 1200329"/>
              <a:gd name="connsiteX5" fmla="*/ 2710069 w 5420138"/>
              <a:gd name="connsiteY5" fmla="*/ 0 h 1200329"/>
              <a:gd name="connsiteX6" fmla="*/ 3143680 w 5420138"/>
              <a:gd name="connsiteY6" fmla="*/ 0 h 1200329"/>
              <a:gd name="connsiteX7" fmla="*/ 3794097 w 5420138"/>
              <a:gd name="connsiteY7" fmla="*/ 0 h 1200329"/>
              <a:gd name="connsiteX8" fmla="*/ 4336110 w 5420138"/>
              <a:gd name="connsiteY8" fmla="*/ 0 h 1200329"/>
              <a:gd name="connsiteX9" fmla="*/ 4715520 w 5420138"/>
              <a:gd name="connsiteY9" fmla="*/ 0 h 1200329"/>
              <a:gd name="connsiteX10" fmla="*/ 5420138 w 5420138"/>
              <a:gd name="connsiteY10" fmla="*/ 0 h 1200329"/>
              <a:gd name="connsiteX11" fmla="*/ 5420138 w 5420138"/>
              <a:gd name="connsiteY11" fmla="*/ 412113 h 1200329"/>
              <a:gd name="connsiteX12" fmla="*/ 5420138 w 5420138"/>
              <a:gd name="connsiteY12" fmla="*/ 836229 h 1200329"/>
              <a:gd name="connsiteX13" fmla="*/ 5420138 w 5420138"/>
              <a:gd name="connsiteY13" fmla="*/ 1200329 h 1200329"/>
              <a:gd name="connsiteX14" fmla="*/ 4878124 w 5420138"/>
              <a:gd name="connsiteY14" fmla="*/ 1200329 h 1200329"/>
              <a:gd name="connsiteX15" fmla="*/ 4390312 w 5420138"/>
              <a:gd name="connsiteY15" fmla="*/ 1200329 h 1200329"/>
              <a:gd name="connsiteX16" fmla="*/ 3794097 w 5420138"/>
              <a:gd name="connsiteY16" fmla="*/ 1200329 h 1200329"/>
              <a:gd name="connsiteX17" fmla="*/ 3143680 w 5420138"/>
              <a:gd name="connsiteY17" fmla="*/ 1200329 h 1200329"/>
              <a:gd name="connsiteX18" fmla="*/ 2764270 w 5420138"/>
              <a:gd name="connsiteY18" fmla="*/ 1200329 h 1200329"/>
              <a:gd name="connsiteX19" fmla="*/ 2384861 w 5420138"/>
              <a:gd name="connsiteY19" fmla="*/ 1200329 h 1200329"/>
              <a:gd name="connsiteX20" fmla="*/ 1842847 w 5420138"/>
              <a:gd name="connsiteY20" fmla="*/ 1200329 h 1200329"/>
              <a:gd name="connsiteX21" fmla="*/ 1300833 w 5420138"/>
              <a:gd name="connsiteY21" fmla="*/ 1200329 h 1200329"/>
              <a:gd name="connsiteX22" fmla="*/ 758819 w 5420138"/>
              <a:gd name="connsiteY22" fmla="*/ 1200329 h 1200329"/>
              <a:gd name="connsiteX23" fmla="*/ 0 w 5420138"/>
              <a:gd name="connsiteY23" fmla="*/ 1200329 h 1200329"/>
              <a:gd name="connsiteX24" fmla="*/ 0 w 5420138"/>
              <a:gd name="connsiteY24" fmla="*/ 836229 h 1200329"/>
              <a:gd name="connsiteX25" fmla="*/ 0 w 5420138"/>
              <a:gd name="connsiteY25" fmla="*/ 472129 h 1200329"/>
              <a:gd name="connsiteX26" fmla="*/ 0 w 5420138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0138" h="1200329" fill="none" extrusionOk="0">
                <a:moveTo>
                  <a:pt x="0" y="0"/>
                </a:moveTo>
                <a:cubicBezTo>
                  <a:pt x="174108" y="-23416"/>
                  <a:pt x="379035" y="537"/>
                  <a:pt x="542014" y="0"/>
                </a:cubicBezTo>
                <a:cubicBezTo>
                  <a:pt x="704993" y="-537"/>
                  <a:pt x="1011833" y="60048"/>
                  <a:pt x="1138229" y="0"/>
                </a:cubicBezTo>
                <a:cubicBezTo>
                  <a:pt x="1264625" y="-60048"/>
                  <a:pt x="1462650" y="38675"/>
                  <a:pt x="1571840" y="0"/>
                </a:cubicBezTo>
                <a:cubicBezTo>
                  <a:pt x="1681030" y="-38675"/>
                  <a:pt x="2027136" y="6049"/>
                  <a:pt x="2168055" y="0"/>
                </a:cubicBezTo>
                <a:cubicBezTo>
                  <a:pt x="2308975" y="-6049"/>
                  <a:pt x="2489675" y="28580"/>
                  <a:pt x="2710069" y="0"/>
                </a:cubicBezTo>
                <a:cubicBezTo>
                  <a:pt x="2930463" y="-28580"/>
                  <a:pt x="2930088" y="11433"/>
                  <a:pt x="3143680" y="0"/>
                </a:cubicBezTo>
                <a:cubicBezTo>
                  <a:pt x="3357272" y="-11433"/>
                  <a:pt x="3478612" y="33297"/>
                  <a:pt x="3794097" y="0"/>
                </a:cubicBezTo>
                <a:cubicBezTo>
                  <a:pt x="4109582" y="-33297"/>
                  <a:pt x="4120113" y="50878"/>
                  <a:pt x="4336110" y="0"/>
                </a:cubicBezTo>
                <a:cubicBezTo>
                  <a:pt x="4552107" y="-50878"/>
                  <a:pt x="4629354" y="38636"/>
                  <a:pt x="4715520" y="0"/>
                </a:cubicBezTo>
                <a:cubicBezTo>
                  <a:pt x="4801686" y="-38636"/>
                  <a:pt x="5255518" y="22400"/>
                  <a:pt x="5420138" y="0"/>
                </a:cubicBezTo>
                <a:cubicBezTo>
                  <a:pt x="5469565" y="94985"/>
                  <a:pt x="5404917" y="224917"/>
                  <a:pt x="5420138" y="412113"/>
                </a:cubicBezTo>
                <a:cubicBezTo>
                  <a:pt x="5435359" y="599309"/>
                  <a:pt x="5420016" y="671048"/>
                  <a:pt x="5420138" y="836229"/>
                </a:cubicBezTo>
                <a:cubicBezTo>
                  <a:pt x="5420260" y="1001410"/>
                  <a:pt x="5392943" y="1085195"/>
                  <a:pt x="5420138" y="1200329"/>
                </a:cubicBezTo>
                <a:cubicBezTo>
                  <a:pt x="5298383" y="1233986"/>
                  <a:pt x="5129558" y="1175762"/>
                  <a:pt x="4878124" y="1200329"/>
                </a:cubicBezTo>
                <a:cubicBezTo>
                  <a:pt x="4626690" y="1224896"/>
                  <a:pt x="4544218" y="1170765"/>
                  <a:pt x="4390312" y="1200329"/>
                </a:cubicBezTo>
                <a:cubicBezTo>
                  <a:pt x="4236406" y="1229893"/>
                  <a:pt x="3952660" y="1189075"/>
                  <a:pt x="3794097" y="1200329"/>
                </a:cubicBezTo>
                <a:cubicBezTo>
                  <a:pt x="3635535" y="1211583"/>
                  <a:pt x="3319410" y="1185226"/>
                  <a:pt x="3143680" y="1200329"/>
                </a:cubicBezTo>
                <a:cubicBezTo>
                  <a:pt x="2967950" y="1215432"/>
                  <a:pt x="2936687" y="1167663"/>
                  <a:pt x="2764270" y="1200329"/>
                </a:cubicBezTo>
                <a:cubicBezTo>
                  <a:pt x="2591853" y="1232995"/>
                  <a:pt x="2467489" y="1194465"/>
                  <a:pt x="2384861" y="1200329"/>
                </a:cubicBezTo>
                <a:cubicBezTo>
                  <a:pt x="2302233" y="1206193"/>
                  <a:pt x="2053285" y="1164144"/>
                  <a:pt x="1842847" y="1200329"/>
                </a:cubicBezTo>
                <a:cubicBezTo>
                  <a:pt x="1632409" y="1236514"/>
                  <a:pt x="1544085" y="1176308"/>
                  <a:pt x="1300833" y="1200329"/>
                </a:cubicBezTo>
                <a:cubicBezTo>
                  <a:pt x="1057581" y="1224350"/>
                  <a:pt x="887670" y="1178136"/>
                  <a:pt x="758819" y="1200329"/>
                </a:cubicBezTo>
                <a:cubicBezTo>
                  <a:pt x="629968" y="1222522"/>
                  <a:pt x="330652" y="1187840"/>
                  <a:pt x="0" y="1200329"/>
                </a:cubicBezTo>
                <a:cubicBezTo>
                  <a:pt x="-12694" y="1107469"/>
                  <a:pt x="19506" y="1011344"/>
                  <a:pt x="0" y="836229"/>
                </a:cubicBezTo>
                <a:cubicBezTo>
                  <a:pt x="-19506" y="661114"/>
                  <a:pt x="16004" y="578442"/>
                  <a:pt x="0" y="472129"/>
                </a:cubicBezTo>
                <a:cubicBezTo>
                  <a:pt x="-16004" y="365816"/>
                  <a:pt x="24015" y="209006"/>
                  <a:pt x="0" y="0"/>
                </a:cubicBezTo>
                <a:close/>
              </a:path>
              <a:path w="5420138" h="1200329" stroke="0" extrusionOk="0">
                <a:moveTo>
                  <a:pt x="0" y="0"/>
                </a:moveTo>
                <a:cubicBezTo>
                  <a:pt x="217080" y="-39198"/>
                  <a:pt x="365943" y="57103"/>
                  <a:pt x="596215" y="0"/>
                </a:cubicBezTo>
                <a:cubicBezTo>
                  <a:pt x="826488" y="-57103"/>
                  <a:pt x="1005685" y="19700"/>
                  <a:pt x="1246632" y="0"/>
                </a:cubicBezTo>
                <a:cubicBezTo>
                  <a:pt x="1487579" y="-19700"/>
                  <a:pt x="1593634" y="59580"/>
                  <a:pt x="1842847" y="0"/>
                </a:cubicBezTo>
                <a:cubicBezTo>
                  <a:pt x="2092060" y="-59580"/>
                  <a:pt x="2172111" y="54110"/>
                  <a:pt x="2330659" y="0"/>
                </a:cubicBezTo>
                <a:cubicBezTo>
                  <a:pt x="2489207" y="-54110"/>
                  <a:pt x="2618510" y="54913"/>
                  <a:pt x="2872673" y="0"/>
                </a:cubicBezTo>
                <a:cubicBezTo>
                  <a:pt x="3126836" y="-54913"/>
                  <a:pt x="3130018" y="4780"/>
                  <a:pt x="3252083" y="0"/>
                </a:cubicBezTo>
                <a:cubicBezTo>
                  <a:pt x="3374148" y="-4780"/>
                  <a:pt x="3631826" y="70762"/>
                  <a:pt x="3902499" y="0"/>
                </a:cubicBezTo>
                <a:cubicBezTo>
                  <a:pt x="4173172" y="-70762"/>
                  <a:pt x="4204863" y="29996"/>
                  <a:pt x="4281909" y="0"/>
                </a:cubicBezTo>
                <a:cubicBezTo>
                  <a:pt x="4358955" y="-29996"/>
                  <a:pt x="4662929" y="42259"/>
                  <a:pt x="4823923" y="0"/>
                </a:cubicBezTo>
                <a:cubicBezTo>
                  <a:pt x="4984917" y="-42259"/>
                  <a:pt x="5167254" y="20879"/>
                  <a:pt x="5420138" y="0"/>
                </a:cubicBezTo>
                <a:cubicBezTo>
                  <a:pt x="5427905" y="160634"/>
                  <a:pt x="5405175" y="227097"/>
                  <a:pt x="5420138" y="364100"/>
                </a:cubicBezTo>
                <a:cubicBezTo>
                  <a:pt x="5435101" y="501103"/>
                  <a:pt x="5397188" y="645924"/>
                  <a:pt x="5420138" y="728200"/>
                </a:cubicBezTo>
                <a:cubicBezTo>
                  <a:pt x="5443088" y="810476"/>
                  <a:pt x="5400813" y="1091710"/>
                  <a:pt x="5420138" y="1200329"/>
                </a:cubicBezTo>
                <a:cubicBezTo>
                  <a:pt x="5303358" y="1218390"/>
                  <a:pt x="5168301" y="1164904"/>
                  <a:pt x="5040728" y="1200329"/>
                </a:cubicBezTo>
                <a:cubicBezTo>
                  <a:pt x="4913155" y="1235754"/>
                  <a:pt x="4613465" y="1146637"/>
                  <a:pt x="4390312" y="1200329"/>
                </a:cubicBezTo>
                <a:cubicBezTo>
                  <a:pt x="4167159" y="1254021"/>
                  <a:pt x="4031893" y="1171268"/>
                  <a:pt x="3739895" y="1200329"/>
                </a:cubicBezTo>
                <a:cubicBezTo>
                  <a:pt x="3447897" y="1229390"/>
                  <a:pt x="3270196" y="1154646"/>
                  <a:pt x="3143680" y="1200329"/>
                </a:cubicBezTo>
                <a:cubicBezTo>
                  <a:pt x="3017165" y="1246012"/>
                  <a:pt x="2725408" y="1194725"/>
                  <a:pt x="2547465" y="1200329"/>
                </a:cubicBezTo>
                <a:cubicBezTo>
                  <a:pt x="2369522" y="1205933"/>
                  <a:pt x="2095989" y="1136811"/>
                  <a:pt x="1951250" y="1200329"/>
                </a:cubicBezTo>
                <a:cubicBezTo>
                  <a:pt x="1806512" y="1263847"/>
                  <a:pt x="1674043" y="1185661"/>
                  <a:pt x="1463437" y="1200329"/>
                </a:cubicBezTo>
                <a:cubicBezTo>
                  <a:pt x="1252831" y="1214997"/>
                  <a:pt x="1212655" y="1169406"/>
                  <a:pt x="975625" y="1200329"/>
                </a:cubicBezTo>
                <a:cubicBezTo>
                  <a:pt x="738595" y="1231252"/>
                  <a:pt x="745033" y="1172603"/>
                  <a:pt x="596215" y="1200329"/>
                </a:cubicBezTo>
                <a:cubicBezTo>
                  <a:pt x="447397" y="1228055"/>
                  <a:pt x="157045" y="1197632"/>
                  <a:pt x="0" y="1200329"/>
                </a:cubicBezTo>
                <a:cubicBezTo>
                  <a:pt x="-43231" y="1039166"/>
                  <a:pt x="17600" y="1011000"/>
                  <a:pt x="0" y="836229"/>
                </a:cubicBezTo>
                <a:cubicBezTo>
                  <a:pt x="-17600" y="661458"/>
                  <a:pt x="20302" y="627860"/>
                  <a:pt x="0" y="460126"/>
                </a:cubicBezTo>
                <a:cubicBezTo>
                  <a:pt x="-20302" y="292392"/>
                  <a:pt x="23255" y="17586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124910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CA" sz="2400" b="1" u="sng" dirty="0" err="1"/>
              <a:t>analogWrite</a:t>
            </a:r>
            <a:r>
              <a:rPr lang="fr-CA" sz="2400" dirty="0"/>
              <a:t> est utiliser pour envoyer plusieurs différentes valeurs de voltage.  (0 = 0V, 255 = max V (3,3 ou 5V)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4EDFD7-898B-1476-8A73-9571929EB7BC}"/>
              </a:ext>
            </a:extLst>
          </p:cNvPr>
          <p:cNvSpPr txBox="1"/>
          <p:nvPr/>
        </p:nvSpPr>
        <p:spPr>
          <a:xfrm>
            <a:off x="418854" y="3852130"/>
            <a:ext cx="5420138" cy="1200329"/>
          </a:xfrm>
          <a:custGeom>
            <a:avLst/>
            <a:gdLst>
              <a:gd name="connsiteX0" fmla="*/ 0 w 5420138"/>
              <a:gd name="connsiteY0" fmla="*/ 0 h 1200329"/>
              <a:gd name="connsiteX1" fmla="*/ 542014 w 5420138"/>
              <a:gd name="connsiteY1" fmla="*/ 0 h 1200329"/>
              <a:gd name="connsiteX2" fmla="*/ 1138229 w 5420138"/>
              <a:gd name="connsiteY2" fmla="*/ 0 h 1200329"/>
              <a:gd name="connsiteX3" fmla="*/ 1571840 w 5420138"/>
              <a:gd name="connsiteY3" fmla="*/ 0 h 1200329"/>
              <a:gd name="connsiteX4" fmla="*/ 2168055 w 5420138"/>
              <a:gd name="connsiteY4" fmla="*/ 0 h 1200329"/>
              <a:gd name="connsiteX5" fmla="*/ 2710069 w 5420138"/>
              <a:gd name="connsiteY5" fmla="*/ 0 h 1200329"/>
              <a:gd name="connsiteX6" fmla="*/ 3143680 w 5420138"/>
              <a:gd name="connsiteY6" fmla="*/ 0 h 1200329"/>
              <a:gd name="connsiteX7" fmla="*/ 3794097 w 5420138"/>
              <a:gd name="connsiteY7" fmla="*/ 0 h 1200329"/>
              <a:gd name="connsiteX8" fmla="*/ 4336110 w 5420138"/>
              <a:gd name="connsiteY8" fmla="*/ 0 h 1200329"/>
              <a:gd name="connsiteX9" fmla="*/ 4715520 w 5420138"/>
              <a:gd name="connsiteY9" fmla="*/ 0 h 1200329"/>
              <a:gd name="connsiteX10" fmla="*/ 5420138 w 5420138"/>
              <a:gd name="connsiteY10" fmla="*/ 0 h 1200329"/>
              <a:gd name="connsiteX11" fmla="*/ 5420138 w 5420138"/>
              <a:gd name="connsiteY11" fmla="*/ 412113 h 1200329"/>
              <a:gd name="connsiteX12" fmla="*/ 5420138 w 5420138"/>
              <a:gd name="connsiteY12" fmla="*/ 836229 h 1200329"/>
              <a:gd name="connsiteX13" fmla="*/ 5420138 w 5420138"/>
              <a:gd name="connsiteY13" fmla="*/ 1200329 h 1200329"/>
              <a:gd name="connsiteX14" fmla="*/ 4878124 w 5420138"/>
              <a:gd name="connsiteY14" fmla="*/ 1200329 h 1200329"/>
              <a:gd name="connsiteX15" fmla="*/ 4390312 w 5420138"/>
              <a:gd name="connsiteY15" fmla="*/ 1200329 h 1200329"/>
              <a:gd name="connsiteX16" fmla="*/ 3794097 w 5420138"/>
              <a:gd name="connsiteY16" fmla="*/ 1200329 h 1200329"/>
              <a:gd name="connsiteX17" fmla="*/ 3143680 w 5420138"/>
              <a:gd name="connsiteY17" fmla="*/ 1200329 h 1200329"/>
              <a:gd name="connsiteX18" fmla="*/ 2764270 w 5420138"/>
              <a:gd name="connsiteY18" fmla="*/ 1200329 h 1200329"/>
              <a:gd name="connsiteX19" fmla="*/ 2384861 w 5420138"/>
              <a:gd name="connsiteY19" fmla="*/ 1200329 h 1200329"/>
              <a:gd name="connsiteX20" fmla="*/ 1842847 w 5420138"/>
              <a:gd name="connsiteY20" fmla="*/ 1200329 h 1200329"/>
              <a:gd name="connsiteX21" fmla="*/ 1300833 w 5420138"/>
              <a:gd name="connsiteY21" fmla="*/ 1200329 h 1200329"/>
              <a:gd name="connsiteX22" fmla="*/ 758819 w 5420138"/>
              <a:gd name="connsiteY22" fmla="*/ 1200329 h 1200329"/>
              <a:gd name="connsiteX23" fmla="*/ 0 w 5420138"/>
              <a:gd name="connsiteY23" fmla="*/ 1200329 h 1200329"/>
              <a:gd name="connsiteX24" fmla="*/ 0 w 5420138"/>
              <a:gd name="connsiteY24" fmla="*/ 836229 h 1200329"/>
              <a:gd name="connsiteX25" fmla="*/ 0 w 5420138"/>
              <a:gd name="connsiteY25" fmla="*/ 472129 h 1200329"/>
              <a:gd name="connsiteX26" fmla="*/ 0 w 5420138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0138" h="1200329" fill="none" extrusionOk="0">
                <a:moveTo>
                  <a:pt x="0" y="0"/>
                </a:moveTo>
                <a:cubicBezTo>
                  <a:pt x="174108" y="-23416"/>
                  <a:pt x="379035" y="537"/>
                  <a:pt x="542014" y="0"/>
                </a:cubicBezTo>
                <a:cubicBezTo>
                  <a:pt x="704993" y="-537"/>
                  <a:pt x="1011833" y="60048"/>
                  <a:pt x="1138229" y="0"/>
                </a:cubicBezTo>
                <a:cubicBezTo>
                  <a:pt x="1264625" y="-60048"/>
                  <a:pt x="1462650" y="38675"/>
                  <a:pt x="1571840" y="0"/>
                </a:cubicBezTo>
                <a:cubicBezTo>
                  <a:pt x="1681030" y="-38675"/>
                  <a:pt x="2027136" y="6049"/>
                  <a:pt x="2168055" y="0"/>
                </a:cubicBezTo>
                <a:cubicBezTo>
                  <a:pt x="2308975" y="-6049"/>
                  <a:pt x="2489675" y="28580"/>
                  <a:pt x="2710069" y="0"/>
                </a:cubicBezTo>
                <a:cubicBezTo>
                  <a:pt x="2930463" y="-28580"/>
                  <a:pt x="2930088" y="11433"/>
                  <a:pt x="3143680" y="0"/>
                </a:cubicBezTo>
                <a:cubicBezTo>
                  <a:pt x="3357272" y="-11433"/>
                  <a:pt x="3478612" y="33297"/>
                  <a:pt x="3794097" y="0"/>
                </a:cubicBezTo>
                <a:cubicBezTo>
                  <a:pt x="4109582" y="-33297"/>
                  <a:pt x="4120113" y="50878"/>
                  <a:pt x="4336110" y="0"/>
                </a:cubicBezTo>
                <a:cubicBezTo>
                  <a:pt x="4552107" y="-50878"/>
                  <a:pt x="4629354" y="38636"/>
                  <a:pt x="4715520" y="0"/>
                </a:cubicBezTo>
                <a:cubicBezTo>
                  <a:pt x="4801686" y="-38636"/>
                  <a:pt x="5255518" y="22400"/>
                  <a:pt x="5420138" y="0"/>
                </a:cubicBezTo>
                <a:cubicBezTo>
                  <a:pt x="5469565" y="94985"/>
                  <a:pt x="5404917" y="224917"/>
                  <a:pt x="5420138" y="412113"/>
                </a:cubicBezTo>
                <a:cubicBezTo>
                  <a:pt x="5435359" y="599309"/>
                  <a:pt x="5420016" y="671048"/>
                  <a:pt x="5420138" y="836229"/>
                </a:cubicBezTo>
                <a:cubicBezTo>
                  <a:pt x="5420260" y="1001410"/>
                  <a:pt x="5392943" y="1085195"/>
                  <a:pt x="5420138" y="1200329"/>
                </a:cubicBezTo>
                <a:cubicBezTo>
                  <a:pt x="5298383" y="1233986"/>
                  <a:pt x="5129558" y="1175762"/>
                  <a:pt x="4878124" y="1200329"/>
                </a:cubicBezTo>
                <a:cubicBezTo>
                  <a:pt x="4626690" y="1224896"/>
                  <a:pt x="4544218" y="1170765"/>
                  <a:pt x="4390312" y="1200329"/>
                </a:cubicBezTo>
                <a:cubicBezTo>
                  <a:pt x="4236406" y="1229893"/>
                  <a:pt x="3952660" y="1189075"/>
                  <a:pt x="3794097" y="1200329"/>
                </a:cubicBezTo>
                <a:cubicBezTo>
                  <a:pt x="3635535" y="1211583"/>
                  <a:pt x="3319410" y="1185226"/>
                  <a:pt x="3143680" y="1200329"/>
                </a:cubicBezTo>
                <a:cubicBezTo>
                  <a:pt x="2967950" y="1215432"/>
                  <a:pt x="2936687" y="1167663"/>
                  <a:pt x="2764270" y="1200329"/>
                </a:cubicBezTo>
                <a:cubicBezTo>
                  <a:pt x="2591853" y="1232995"/>
                  <a:pt x="2467489" y="1194465"/>
                  <a:pt x="2384861" y="1200329"/>
                </a:cubicBezTo>
                <a:cubicBezTo>
                  <a:pt x="2302233" y="1206193"/>
                  <a:pt x="2053285" y="1164144"/>
                  <a:pt x="1842847" y="1200329"/>
                </a:cubicBezTo>
                <a:cubicBezTo>
                  <a:pt x="1632409" y="1236514"/>
                  <a:pt x="1544085" y="1176308"/>
                  <a:pt x="1300833" y="1200329"/>
                </a:cubicBezTo>
                <a:cubicBezTo>
                  <a:pt x="1057581" y="1224350"/>
                  <a:pt x="887670" y="1178136"/>
                  <a:pt x="758819" y="1200329"/>
                </a:cubicBezTo>
                <a:cubicBezTo>
                  <a:pt x="629968" y="1222522"/>
                  <a:pt x="330652" y="1187840"/>
                  <a:pt x="0" y="1200329"/>
                </a:cubicBezTo>
                <a:cubicBezTo>
                  <a:pt x="-12694" y="1107469"/>
                  <a:pt x="19506" y="1011344"/>
                  <a:pt x="0" y="836229"/>
                </a:cubicBezTo>
                <a:cubicBezTo>
                  <a:pt x="-19506" y="661114"/>
                  <a:pt x="16004" y="578442"/>
                  <a:pt x="0" y="472129"/>
                </a:cubicBezTo>
                <a:cubicBezTo>
                  <a:pt x="-16004" y="365816"/>
                  <a:pt x="24015" y="209006"/>
                  <a:pt x="0" y="0"/>
                </a:cubicBezTo>
                <a:close/>
              </a:path>
              <a:path w="5420138" h="1200329" stroke="0" extrusionOk="0">
                <a:moveTo>
                  <a:pt x="0" y="0"/>
                </a:moveTo>
                <a:cubicBezTo>
                  <a:pt x="217080" y="-39198"/>
                  <a:pt x="365943" y="57103"/>
                  <a:pt x="596215" y="0"/>
                </a:cubicBezTo>
                <a:cubicBezTo>
                  <a:pt x="826488" y="-57103"/>
                  <a:pt x="1005685" y="19700"/>
                  <a:pt x="1246632" y="0"/>
                </a:cubicBezTo>
                <a:cubicBezTo>
                  <a:pt x="1487579" y="-19700"/>
                  <a:pt x="1593634" y="59580"/>
                  <a:pt x="1842847" y="0"/>
                </a:cubicBezTo>
                <a:cubicBezTo>
                  <a:pt x="2092060" y="-59580"/>
                  <a:pt x="2172111" y="54110"/>
                  <a:pt x="2330659" y="0"/>
                </a:cubicBezTo>
                <a:cubicBezTo>
                  <a:pt x="2489207" y="-54110"/>
                  <a:pt x="2618510" y="54913"/>
                  <a:pt x="2872673" y="0"/>
                </a:cubicBezTo>
                <a:cubicBezTo>
                  <a:pt x="3126836" y="-54913"/>
                  <a:pt x="3130018" y="4780"/>
                  <a:pt x="3252083" y="0"/>
                </a:cubicBezTo>
                <a:cubicBezTo>
                  <a:pt x="3374148" y="-4780"/>
                  <a:pt x="3631826" y="70762"/>
                  <a:pt x="3902499" y="0"/>
                </a:cubicBezTo>
                <a:cubicBezTo>
                  <a:pt x="4173172" y="-70762"/>
                  <a:pt x="4204863" y="29996"/>
                  <a:pt x="4281909" y="0"/>
                </a:cubicBezTo>
                <a:cubicBezTo>
                  <a:pt x="4358955" y="-29996"/>
                  <a:pt x="4662929" y="42259"/>
                  <a:pt x="4823923" y="0"/>
                </a:cubicBezTo>
                <a:cubicBezTo>
                  <a:pt x="4984917" y="-42259"/>
                  <a:pt x="5167254" y="20879"/>
                  <a:pt x="5420138" y="0"/>
                </a:cubicBezTo>
                <a:cubicBezTo>
                  <a:pt x="5427905" y="160634"/>
                  <a:pt x="5405175" y="227097"/>
                  <a:pt x="5420138" y="364100"/>
                </a:cubicBezTo>
                <a:cubicBezTo>
                  <a:pt x="5435101" y="501103"/>
                  <a:pt x="5397188" y="645924"/>
                  <a:pt x="5420138" y="728200"/>
                </a:cubicBezTo>
                <a:cubicBezTo>
                  <a:pt x="5443088" y="810476"/>
                  <a:pt x="5400813" y="1091710"/>
                  <a:pt x="5420138" y="1200329"/>
                </a:cubicBezTo>
                <a:cubicBezTo>
                  <a:pt x="5303358" y="1218390"/>
                  <a:pt x="5168301" y="1164904"/>
                  <a:pt x="5040728" y="1200329"/>
                </a:cubicBezTo>
                <a:cubicBezTo>
                  <a:pt x="4913155" y="1235754"/>
                  <a:pt x="4613465" y="1146637"/>
                  <a:pt x="4390312" y="1200329"/>
                </a:cubicBezTo>
                <a:cubicBezTo>
                  <a:pt x="4167159" y="1254021"/>
                  <a:pt x="4031893" y="1171268"/>
                  <a:pt x="3739895" y="1200329"/>
                </a:cubicBezTo>
                <a:cubicBezTo>
                  <a:pt x="3447897" y="1229390"/>
                  <a:pt x="3270196" y="1154646"/>
                  <a:pt x="3143680" y="1200329"/>
                </a:cubicBezTo>
                <a:cubicBezTo>
                  <a:pt x="3017165" y="1246012"/>
                  <a:pt x="2725408" y="1194725"/>
                  <a:pt x="2547465" y="1200329"/>
                </a:cubicBezTo>
                <a:cubicBezTo>
                  <a:pt x="2369522" y="1205933"/>
                  <a:pt x="2095989" y="1136811"/>
                  <a:pt x="1951250" y="1200329"/>
                </a:cubicBezTo>
                <a:cubicBezTo>
                  <a:pt x="1806512" y="1263847"/>
                  <a:pt x="1674043" y="1185661"/>
                  <a:pt x="1463437" y="1200329"/>
                </a:cubicBezTo>
                <a:cubicBezTo>
                  <a:pt x="1252831" y="1214997"/>
                  <a:pt x="1212655" y="1169406"/>
                  <a:pt x="975625" y="1200329"/>
                </a:cubicBezTo>
                <a:cubicBezTo>
                  <a:pt x="738595" y="1231252"/>
                  <a:pt x="745033" y="1172603"/>
                  <a:pt x="596215" y="1200329"/>
                </a:cubicBezTo>
                <a:cubicBezTo>
                  <a:pt x="447397" y="1228055"/>
                  <a:pt x="157045" y="1197632"/>
                  <a:pt x="0" y="1200329"/>
                </a:cubicBezTo>
                <a:cubicBezTo>
                  <a:pt x="-43231" y="1039166"/>
                  <a:pt x="17600" y="1011000"/>
                  <a:pt x="0" y="836229"/>
                </a:cubicBezTo>
                <a:cubicBezTo>
                  <a:pt x="-17600" y="661458"/>
                  <a:pt x="20302" y="627860"/>
                  <a:pt x="0" y="460126"/>
                </a:cubicBezTo>
                <a:cubicBezTo>
                  <a:pt x="-20302" y="292392"/>
                  <a:pt x="23255" y="17586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124910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CA" sz="2400" dirty="0"/>
              <a:t>On utilise ++ pour augmenter la variable par 1.  Si on utilise - - on diminuerait la variable par 1.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1EDA81-6FE6-1AEA-4A91-368CAC83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88" y="1450139"/>
            <a:ext cx="5513987" cy="42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5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DF731-8B6F-09B8-0A70-73236BBDD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B1703-F534-82EF-ED3C-B6490EB0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57"/>
            <a:ext cx="7388140" cy="899162"/>
          </a:xfrm>
        </p:spPr>
        <p:txBody>
          <a:bodyPr>
            <a:normAutofit/>
          </a:bodyPr>
          <a:lstStyle/>
          <a:p>
            <a:r>
              <a:rPr lang="fr-CA" dirty="0"/>
              <a:t>Pratique 2: </a:t>
            </a:r>
            <a:r>
              <a:rPr lang="fr-CA" sz="3200" dirty="0"/>
              <a:t>boucle ‘for’ - fading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04DAE-7A03-BE9E-6DF6-BA50ED9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8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A1C256-2022-3ABC-B817-8492C74EFEAC}"/>
              </a:ext>
            </a:extLst>
          </p:cNvPr>
          <p:cNvSpPr txBox="1"/>
          <p:nvPr/>
        </p:nvSpPr>
        <p:spPr>
          <a:xfrm>
            <a:off x="428625" y="5373671"/>
            <a:ext cx="54768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Créer un circuit avec 1 DEL et 1 résistance de 220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fr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La DEL doit être connecté au pin 9</a:t>
            </a:r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89C73-74EA-640D-DE97-83325B7E5737}"/>
              </a:ext>
            </a:extLst>
          </p:cNvPr>
          <p:cNvSpPr txBox="1"/>
          <p:nvPr/>
        </p:nvSpPr>
        <p:spPr>
          <a:xfrm>
            <a:off x="485362" y="1873342"/>
            <a:ext cx="5420138" cy="830997"/>
          </a:xfrm>
          <a:custGeom>
            <a:avLst/>
            <a:gdLst>
              <a:gd name="connsiteX0" fmla="*/ 0 w 5420138"/>
              <a:gd name="connsiteY0" fmla="*/ 0 h 830997"/>
              <a:gd name="connsiteX1" fmla="*/ 433611 w 5420138"/>
              <a:gd name="connsiteY1" fmla="*/ 0 h 830997"/>
              <a:gd name="connsiteX2" fmla="*/ 1084028 w 5420138"/>
              <a:gd name="connsiteY2" fmla="*/ 0 h 830997"/>
              <a:gd name="connsiteX3" fmla="*/ 1463437 w 5420138"/>
              <a:gd name="connsiteY3" fmla="*/ 0 h 830997"/>
              <a:gd name="connsiteX4" fmla="*/ 2059652 w 5420138"/>
              <a:gd name="connsiteY4" fmla="*/ 0 h 830997"/>
              <a:gd name="connsiteX5" fmla="*/ 2493263 w 5420138"/>
              <a:gd name="connsiteY5" fmla="*/ 0 h 830997"/>
              <a:gd name="connsiteX6" fmla="*/ 3089479 w 5420138"/>
              <a:gd name="connsiteY6" fmla="*/ 0 h 830997"/>
              <a:gd name="connsiteX7" fmla="*/ 3631492 w 5420138"/>
              <a:gd name="connsiteY7" fmla="*/ 0 h 830997"/>
              <a:gd name="connsiteX8" fmla="*/ 4065104 w 5420138"/>
              <a:gd name="connsiteY8" fmla="*/ 0 h 830997"/>
              <a:gd name="connsiteX9" fmla="*/ 4715520 w 5420138"/>
              <a:gd name="connsiteY9" fmla="*/ 0 h 830997"/>
              <a:gd name="connsiteX10" fmla="*/ 5420138 w 5420138"/>
              <a:gd name="connsiteY10" fmla="*/ 0 h 830997"/>
              <a:gd name="connsiteX11" fmla="*/ 5420138 w 5420138"/>
              <a:gd name="connsiteY11" fmla="*/ 390569 h 830997"/>
              <a:gd name="connsiteX12" fmla="*/ 5420138 w 5420138"/>
              <a:gd name="connsiteY12" fmla="*/ 830997 h 830997"/>
              <a:gd name="connsiteX13" fmla="*/ 4769721 w 5420138"/>
              <a:gd name="connsiteY13" fmla="*/ 830997 h 830997"/>
              <a:gd name="connsiteX14" fmla="*/ 4173506 w 5420138"/>
              <a:gd name="connsiteY14" fmla="*/ 830997 h 830997"/>
              <a:gd name="connsiteX15" fmla="*/ 3631492 w 5420138"/>
              <a:gd name="connsiteY15" fmla="*/ 830997 h 830997"/>
              <a:gd name="connsiteX16" fmla="*/ 3089479 w 5420138"/>
              <a:gd name="connsiteY16" fmla="*/ 830997 h 830997"/>
              <a:gd name="connsiteX17" fmla="*/ 2601666 w 5420138"/>
              <a:gd name="connsiteY17" fmla="*/ 830997 h 830997"/>
              <a:gd name="connsiteX18" fmla="*/ 2005451 w 5420138"/>
              <a:gd name="connsiteY18" fmla="*/ 830997 h 830997"/>
              <a:gd name="connsiteX19" fmla="*/ 1355035 w 5420138"/>
              <a:gd name="connsiteY19" fmla="*/ 830997 h 830997"/>
              <a:gd name="connsiteX20" fmla="*/ 975625 w 5420138"/>
              <a:gd name="connsiteY20" fmla="*/ 830997 h 830997"/>
              <a:gd name="connsiteX21" fmla="*/ 596215 w 5420138"/>
              <a:gd name="connsiteY21" fmla="*/ 830997 h 830997"/>
              <a:gd name="connsiteX22" fmla="*/ 0 w 5420138"/>
              <a:gd name="connsiteY22" fmla="*/ 830997 h 830997"/>
              <a:gd name="connsiteX23" fmla="*/ 0 w 5420138"/>
              <a:gd name="connsiteY23" fmla="*/ 415499 h 830997"/>
              <a:gd name="connsiteX24" fmla="*/ 0 w 5420138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20138" h="830997" fill="none" extrusionOk="0">
                <a:moveTo>
                  <a:pt x="0" y="0"/>
                </a:moveTo>
                <a:cubicBezTo>
                  <a:pt x="104396" y="-11001"/>
                  <a:pt x="246073" y="5924"/>
                  <a:pt x="433611" y="0"/>
                </a:cubicBezTo>
                <a:cubicBezTo>
                  <a:pt x="621149" y="-5924"/>
                  <a:pt x="936570" y="53675"/>
                  <a:pt x="1084028" y="0"/>
                </a:cubicBezTo>
                <a:cubicBezTo>
                  <a:pt x="1231486" y="-53675"/>
                  <a:pt x="1315348" y="26568"/>
                  <a:pt x="1463437" y="0"/>
                </a:cubicBezTo>
                <a:cubicBezTo>
                  <a:pt x="1611526" y="-26568"/>
                  <a:pt x="1933256" y="60048"/>
                  <a:pt x="2059652" y="0"/>
                </a:cubicBezTo>
                <a:cubicBezTo>
                  <a:pt x="2186048" y="-60048"/>
                  <a:pt x="2384073" y="38675"/>
                  <a:pt x="2493263" y="0"/>
                </a:cubicBezTo>
                <a:cubicBezTo>
                  <a:pt x="2602453" y="-38675"/>
                  <a:pt x="2943220" y="3037"/>
                  <a:pt x="3089479" y="0"/>
                </a:cubicBezTo>
                <a:cubicBezTo>
                  <a:pt x="3235738" y="-3037"/>
                  <a:pt x="3414945" y="33835"/>
                  <a:pt x="3631492" y="0"/>
                </a:cubicBezTo>
                <a:cubicBezTo>
                  <a:pt x="3848039" y="-33835"/>
                  <a:pt x="3973763" y="11118"/>
                  <a:pt x="4065104" y="0"/>
                </a:cubicBezTo>
                <a:cubicBezTo>
                  <a:pt x="4156445" y="-11118"/>
                  <a:pt x="4402929" y="33711"/>
                  <a:pt x="4715520" y="0"/>
                </a:cubicBezTo>
                <a:cubicBezTo>
                  <a:pt x="5028111" y="-33711"/>
                  <a:pt x="5122458" y="13925"/>
                  <a:pt x="5420138" y="0"/>
                </a:cubicBezTo>
                <a:cubicBezTo>
                  <a:pt x="5434871" y="116421"/>
                  <a:pt x="5386621" y="307763"/>
                  <a:pt x="5420138" y="390569"/>
                </a:cubicBezTo>
                <a:cubicBezTo>
                  <a:pt x="5453655" y="473375"/>
                  <a:pt x="5417185" y="644032"/>
                  <a:pt x="5420138" y="830997"/>
                </a:cubicBezTo>
                <a:cubicBezTo>
                  <a:pt x="5134520" y="900222"/>
                  <a:pt x="4910665" y="766009"/>
                  <a:pt x="4769721" y="830997"/>
                </a:cubicBezTo>
                <a:cubicBezTo>
                  <a:pt x="4628777" y="895985"/>
                  <a:pt x="4293145" y="830696"/>
                  <a:pt x="4173506" y="830997"/>
                </a:cubicBezTo>
                <a:cubicBezTo>
                  <a:pt x="4053867" y="831298"/>
                  <a:pt x="3878272" y="816975"/>
                  <a:pt x="3631492" y="830997"/>
                </a:cubicBezTo>
                <a:cubicBezTo>
                  <a:pt x="3384712" y="845019"/>
                  <a:pt x="3334745" y="800708"/>
                  <a:pt x="3089479" y="830997"/>
                </a:cubicBezTo>
                <a:cubicBezTo>
                  <a:pt x="2844213" y="861286"/>
                  <a:pt x="2759608" y="806948"/>
                  <a:pt x="2601666" y="830997"/>
                </a:cubicBezTo>
                <a:cubicBezTo>
                  <a:pt x="2443724" y="855046"/>
                  <a:pt x="2164014" y="819743"/>
                  <a:pt x="2005451" y="830997"/>
                </a:cubicBezTo>
                <a:cubicBezTo>
                  <a:pt x="1846889" y="842251"/>
                  <a:pt x="1525012" y="809321"/>
                  <a:pt x="1355035" y="830997"/>
                </a:cubicBezTo>
                <a:cubicBezTo>
                  <a:pt x="1185058" y="852673"/>
                  <a:pt x="1148042" y="798331"/>
                  <a:pt x="975625" y="830997"/>
                </a:cubicBezTo>
                <a:cubicBezTo>
                  <a:pt x="803208" y="863663"/>
                  <a:pt x="686669" y="786747"/>
                  <a:pt x="596215" y="830997"/>
                </a:cubicBezTo>
                <a:cubicBezTo>
                  <a:pt x="505761" y="875247"/>
                  <a:pt x="253143" y="793852"/>
                  <a:pt x="0" y="830997"/>
                </a:cubicBezTo>
                <a:cubicBezTo>
                  <a:pt x="-6272" y="691929"/>
                  <a:pt x="23670" y="610769"/>
                  <a:pt x="0" y="415499"/>
                </a:cubicBezTo>
                <a:cubicBezTo>
                  <a:pt x="-23670" y="220229"/>
                  <a:pt x="46927" y="129445"/>
                  <a:pt x="0" y="0"/>
                </a:cubicBezTo>
                <a:close/>
              </a:path>
              <a:path w="5420138" h="830997" stroke="0" extrusionOk="0">
                <a:moveTo>
                  <a:pt x="0" y="0"/>
                </a:moveTo>
                <a:cubicBezTo>
                  <a:pt x="217080" y="-39198"/>
                  <a:pt x="365943" y="57103"/>
                  <a:pt x="596215" y="0"/>
                </a:cubicBezTo>
                <a:cubicBezTo>
                  <a:pt x="826488" y="-57103"/>
                  <a:pt x="1005685" y="19700"/>
                  <a:pt x="1246632" y="0"/>
                </a:cubicBezTo>
                <a:cubicBezTo>
                  <a:pt x="1487579" y="-19700"/>
                  <a:pt x="1593634" y="59580"/>
                  <a:pt x="1842847" y="0"/>
                </a:cubicBezTo>
                <a:cubicBezTo>
                  <a:pt x="2092060" y="-59580"/>
                  <a:pt x="2172111" y="54110"/>
                  <a:pt x="2330659" y="0"/>
                </a:cubicBezTo>
                <a:cubicBezTo>
                  <a:pt x="2489207" y="-54110"/>
                  <a:pt x="2618510" y="54913"/>
                  <a:pt x="2872673" y="0"/>
                </a:cubicBezTo>
                <a:cubicBezTo>
                  <a:pt x="3126836" y="-54913"/>
                  <a:pt x="3130018" y="4780"/>
                  <a:pt x="3252083" y="0"/>
                </a:cubicBezTo>
                <a:cubicBezTo>
                  <a:pt x="3374148" y="-4780"/>
                  <a:pt x="3631826" y="70762"/>
                  <a:pt x="3902499" y="0"/>
                </a:cubicBezTo>
                <a:cubicBezTo>
                  <a:pt x="4173172" y="-70762"/>
                  <a:pt x="4204863" y="29996"/>
                  <a:pt x="4281909" y="0"/>
                </a:cubicBezTo>
                <a:cubicBezTo>
                  <a:pt x="4358955" y="-29996"/>
                  <a:pt x="4662929" y="42259"/>
                  <a:pt x="4823923" y="0"/>
                </a:cubicBezTo>
                <a:cubicBezTo>
                  <a:pt x="4984917" y="-42259"/>
                  <a:pt x="5167254" y="20879"/>
                  <a:pt x="5420138" y="0"/>
                </a:cubicBezTo>
                <a:cubicBezTo>
                  <a:pt x="5442462" y="134135"/>
                  <a:pt x="5391771" y="201656"/>
                  <a:pt x="5420138" y="390569"/>
                </a:cubicBezTo>
                <a:cubicBezTo>
                  <a:pt x="5448505" y="579482"/>
                  <a:pt x="5392442" y="648263"/>
                  <a:pt x="5420138" y="830997"/>
                </a:cubicBezTo>
                <a:cubicBezTo>
                  <a:pt x="5339444" y="849664"/>
                  <a:pt x="5215137" y="830932"/>
                  <a:pt x="5040728" y="830997"/>
                </a:cubicBezTo>
                <a:cubicBezTo>
                  <a:pt x="4866319" y="831062"/>
                  <a:pt x="4788009" y="789073"/>
                  <a:pt x="4661319" y="830997"/>
                </a:cubicBezTo>
                <a:cubicBezTo>
                  <a:pt x="4534629" y="872921"/>
                  <a:pt x="4237387" y="781196"/>
                  <a:pt x="4010902" y="830997"/>
                </a:cubicBezTo>
                <a:cubicBezTo>
                  <a:pt x="3784417" y="880798"/>
                  <a:pt x="3649824" y="795593"/>
                  <a:pt x="3360486" y="830997"/>
                </a:cubicBezTo>
                <a:cubicBezTo>
                  <a:pt x="3071148" y="866401"/>
                  <a:pt x="2893437" y="786230"/>
                  <a:pt x="2764270" y="830997"/>
                </a:cubicBezTo>
                <a:cubicBezTo>
                  <a:pt x="2635103" y="875764"/>
                  <a:pt x="2345998" y="825393"/>
                  <a:pt x="2168055" y="830997"/>
                </a:cubicBezTo>
                <a:cubicBezTo>
                  <a:pt x="1990112" y="836601"/>
                  <a:pt x="1716579" y="767479"/>
                  <a:pt x="1571840" y="830997"/>
                </a:cubicBezTo>
                <a:cubicBezTo>
                  <a:pt x="1427102" y="894515"/>
                  <a:pt x="1291113" y="812869"/>
                  <a:pt x="1084028" y="830997"/>
                </a:cubicBezTo>
                <a:cubicBezTo>
                  <a:pt x="876943" y="849125"/>
                  <a:pt x="833536" y="808480"/>
                  <a:pt x="596215" y="830997"/>
                </a:cubicBezTo>
                <a:cubicBezTo>
                  <a:pt x="358894" y="853514"/>
                  <a:pt x="267930" y="818912"/>
                  <a:pt x="0" y="830997"/>
                </a:cubicBezTo>
                <a:cubicBezTo>
                  <a:pt x="-44047" y="631989"/>
                  <a:pt x="21933" y="604755"/>
                  <a:pt x="0" y="423808"/>
                </a:cubicBezTo>
                <a:cubicBezTo>
                  <a:pt x="-21933" y="242861"/>
                  <a:pt x="23450" y="130799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124910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CA" sz="2400" dirty="0"/>
              <a:t>Ici += ajoute 5 à la variable chaque fois et -= diminue par 5 la variable chaque fois.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E7807B-E26E-3EF1-FAA3-F31F08E1D1E9}"/>
              </a:ext>
            </a:extLst>
          </p:cNvPr>
          <p:cNvSpPr txBox="1"/>
          <p:nvPr/>
        </p:nvSpPr>
        <p:spPr>
          <a:xfrm>
            <a:off x="428625" y="3384126"/>
            <a:ext cx="5420138" cy="1200329"/>
          </a:xfrm>
          <a:custGeom>
            <a:avLst/>
            <a:gdLst>
              <a:gd name="connsiteX0" fmla="*/ 0 w 5420138"/>
              <a:gd name="connsiteY0" fmla="*/ 0 h 1200329"/>
              <a:gd name="connsiteX1" fmla="*/ 542014 w 5420138"/>
              <a:gd name="connsiteY1" fmla="*/ 0 h 1200329"/>
              <a:gd name="connsiteX2" fmla="*/ 1138229 w 5420138"/>
              <a:gd name="connsiteY2" fmla="*/ 0 h 1200329"/>
              <a:gd name="connsiteX3" fmla="*/ 1571840 w 5420138"/>
              <a:gd name="connsiteY3" fmla="*/ 0 h 1200329"/>
              <a:gd name="connsiteX4" fmla="*/ 2168055 w 5420138"/>
              <a:gd name="connsiteY4" fmla="*/ 0 h 1200329"/>
              <a:gd name="connsiteX5" fmla="*/ 2710069 w 5420138"/>
              <a:gd name="connsiteY5" fmla="*/ 0 h 1200329"/>
              <a:gd name="connsiteX6" fmla="*/ 3143680 w 5420138"/>
              <a:gd name="connsiteY6" fmla="*/ 0 h 1200329"/>
              <a:gd name="connsiteX7" fmla="*/ 3794097 w 5420138"/>
              <a:gd name="connsiteY7" fmla="*/ 0 h 1200329"/>
              <a:gd name="connsiteX8" fmla="*/ 4336110 w 5420138"/>
              <a:gd name="connsiteY8" fmla="*/ 0 h 1200329"/>
              <a:gd name="connsiteX9" fmla="*/ 4715520 w 5420138"/>
              <a:gd name="connsiteY9" fmla="*/ 0 h 1200329"/>
              <a:gd name="connsiteX10" fmla="*/ 5420138 w 5420138"/>
              <a:gd name="connsiteY10" fmla="*/ 0 h 1200329"/>
              <a:gd name="connsiteX11" fmla="*/ 5420138 w 5420138"/>
              <a:gd name="connsiteY11" fmla="*/ 412113 h 1200329"/>
              <a:gd name="connsiteX12" fmla="*/ 5420138 w 5420138"/>
              <a:gd name="connsiteY12" fmla="*/ 836229 h 1200329"/>
              <a:gd name="connsiteX13" fmla="*/ 5420138 w 5420138"/>
              <a:gd name="connsiteY13" fmla="*/ 1200329 h 1200329"/>
              <a:gd name="connsiteX14" fmla="*/ 4878124 w 5420138"/>
              <a:gd name="connsiteY14" fmla="*/ 1200329 h 1200329"/>
              <a:gd name="connsiteX15" fmla="*/ 4390312 w 5420138"/>
              <a:gd name="connsiteY15" fmla="*/ 1200329 h 1200329"/>
              <a:gd name="connsiteX16" fmla="*/ 3794097 w 5420138"/>
              <a:gd name="connsiteY16" fmla="*/ 1200329 h 1200329"/>
              <a:gd name="connsiteX17" fmla="*/ 3143680 w 5420138"/>
              <a:gd name="connsiteY17" fmla="*/ 1200329 h 1200329"/>
              <a:gd name="connsiteX18" fmla="*/ 2764270 w 5420138"/>
              <a:gd name="connsiteY18" fmla="*/ 1200329 h 1200329"/>
              <a:gd name="connsiteX19" fmla="*/ 2384861 w 5420138"/>
              <a:gd name="connsiteY19" fmla="*/ 1200329 h 1200329"/>
              <a:gd name="connsiteX20" fmla="*/ 1842847 w 5420138"/>
              <a:gd name="connsiteY20" fmla="*/ 1200329 h 1200329"/>
              <a:gd name="connsiteX21" fmla="*/ 1300833 w 5420138"/>
              <a:gd name="connsiteY21" fmla="*/ 1200329 h 1200329"/>
              <a:gd name="connsiteX22" fmla="*/ 758819 w 5420138"/>
              <a:gd name="connsiteY22" fmla="*/ 1200329 h 1200329"/>
              <a:gd name="connsiteX23" fmla="*/ 0 w 5420138"/>
              <a:gd name="connsiteY23" fmla="*/ 1200329 h 1200329"/>
              <a:gd name="connsiteX24" fmla="*/ 0 w 5420138"/>
              <a:gd name="connsiteY24" fmla="*/ 836229 h 1200329"/>
              <a:gd name="connsiteX25" fmla="*/ 0 w 5420138"/>
              <a:gd name="connsiteY25" fmla="*/ 472129 h 1200329"/>
              <a:gd name="connsiteX26" fmla="*/ 0 w 5420138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0138" h="1200329" fill="none" extrusionOk="0">
                <a:moveTo>
                  <a:pt x="0" y="0"/>
                </a:moveTo>
                <a:cubicBezTo>
                  <a:pt x="174108" y="-23416"/>
                  <a:pt x="379035" y="537"/>
                  <a:pt x="542014" y="0"/>
                </a:cubicBezTo>
                <a:cubicBezTo>
                  <a:pt x="704993" y="-537"/>
                  <a:pt x="1011833" y="60048"/>
                  <a:pt x="1138229" y="0"/>
                </a:cubicBezTo>
                <a:cubicBezTo>
                  <a:pt x="1264625" y="-60048"/>
                  <a:pt x="1462650" y="38675"/>
                  <a:pt x="1571840" y="0"/>
                </a:cubicBezTo>
                <a:cubicBezTo>
                  <a:pt x="1681030" y="-38675"/>
                  <a:pt x="2027136" y="6049"/>
                  <a:pt x="2168055" y="0"/>
                </a:cubicBezTo>
                <a:cubicBezTo>
                  <a:pt x="2308975" y="-6049"/>
                  <a:pt x="2489675" y="28580"/>
                  <a:pt x="2710069" y="0"/>
                </a:cubicBezTo>
                <a:cubicBezTo>
                  <a:pt x="2930463" y="-28580"/>
                  <a:pt x="2930088" y="11433"/>
                  <a:pt x="3143680" y="0"/>
                </a:cubicBezTo>
                <a:cubicBezTo>
                  <a:pt x="3357272" y="-11433"/>
                  <a:pt x="3478612" y="33297"/>
                  <a:pt x="3794097" y="0"/>
                </a:cubicBezTo>
                <a:cubicBezTo>
                  <a:pt x="4109582" y="-33297"/>
                  <a:pt x="4120113" y="50878"/>
                  <a:pt x="4336110" y="0"/>
                </a:cubicBezTo>
                <a:cubicBezTo>
                  <a:pt x="4552107" y="-50878"/>
                  <a:pt x="4629354" y="38636"/>
                  <a:pt x="4715520" y="0"/>
                </a:cubicBezTo>
                <a:cubicBezTo>
                  <a:pt x="4801686" y="-38636"/>
                  <a:pt x="5255518" y="22400"/>
                  <a:pt x="5420138" y="0"/>
                </a:cubicBezTo>
                <a:cubicBezTo>
                  <a:pt x="5469565" y="94985"/>
                  <a:pt x="5404917" y="224917"/>
                  <a:pt x="5420138" y="412113"/>
                </a:cubicBezTo>
                <a:cubicBezTo>
                  <a:pt x="5435359" y="599309"/>
                  <a:pt x="5420016" y="671048"/>
                  <a:pt x="5420138" y="836229"/>
                </a:cubicBezTo>
                <a:cubicBezTo>
                  <a:pt x="5420260" y="1001410"/>
                  <a:pt x="5392943" y="1085195"/>
                  <a:pt x="5420138" y="1200329"/>
                </a:cubicBezTo>
                <a:cubicBezTo>
                  <a:pt x="5298383" y="1233986"/>
                  <a:pt x="5129558" y="1175762"/>
                  <a:pt x="4878124" y="1200329"/>
                </a:cubicBezTo>
                <a:cubicBezTo>
                  <a:pt x="4626690" y="1224896"/>
                  <a:pt x="4544218" y="1170765"/>
                  <a:pt x="4390312" y="1200329"/>
                </a:cubicBezTo>
                <a:cubicBezTo>
                  <a:pt x="4236406" y="1229893"/>
                  <a:pt x="3952660" y="1189075"/>
                  <a:pt x="3794097" y="1200329"/>
                </a:cubicBezTo>
                <a:cubicBezTo>
                  <a:pt x="3635535" y="1211583"/>
                  <a:pt x="3319410" y="1185226"/>
                  <a:pt x="3143680" y="1200329"/>
                </a:cubicBezTo>
                <a:cubicBezTo>
                  <a:pt x="2967950" y="1215432"/>
                  <a:pt x="2936687" y="1167663"/>
                  <a:pt x="2764270" y="1200329"/>
                </a:cubicBezTo>
                <a:cubicBezTo>
                  <a:pt x="2591853" y="1232995"/>
                  <a:pt x="2467489" y="1194465"/>
                  <a:pt x="2384861" y="1200329"/>
                </a:cubicBezTo>
                <a:cubicBezTo>
                  <a:pt x="2302233" y="1206193"/>
                  <a:pt x="2053285" y="1164144"/>
                  <a:pt x="1842847" y="1200329"/>
                </a:cubicBezTo>
                <a:cubicBezTo>
                  <a:pt x="1632409" y="1236514"/>
                  <a:pt x="1544085" y="1176308"/>
                  <a:pt x="1300833" y="1200329"/>
                </a:cubicBezTo>
                <a:cubicBezTo>
                  <a:pt x="1057581" y="1224350"/>
                  <a:pt x="887670" y="1178136"/>
                  <a:pt x="758819" y="1200329"/>
                </a:cubicBezTo>
                <a:cubicBezTo>
                  <a:pt x="629968" y="1222522"/>
                  <a:pt x="330652" y="1187840"/>
                  <a:pt x="0" y="1200329"/>
                </a:cubicBezTo>
                <a:cubicBezTo>
                  <a:pt x="-12694" y="1107469"/>
                  <a:pt x="19506" y="1011344"/>
                  <a:pt x="0" y="836229"/>
                </a:cubicBezTo>
                <a:cubicBezTo>
                  <a:pt x="-19506" y="661114"/>
                  <a:pt x="16004" y="578442"/>
                  <a:pt x="0" y="472129"/>
                </a:cubicBezTo>
                <a:cubicBezTo>
                  <a:pt x="-16004" y="365816"/>
                  <a:pt x="24015" y="209006"/>
                  <a:pt x="0" y="0"/>
                </a:cubicBezTo>
                <a:close/>
              </a:path>
              <a:path w="5420138" h="1200329" stroke="0" extrusionOk="0">
                <a:moveTo>
                  <a:pt x="0" y="0"/>
                </a:moveTo>
                <a:cubicBezTo>
                  <a:pt x="217080" y="-39198"/>
                  <a:pt x="365943" y="57103"/>
                  <a:pt x="596215" y="0"/>
                </a:cubicBezTo>
                <a:cubicBezTo>
                  <a:pt x="826488" y="-57103"/>
                  <a:pt x="1005685" y="19700"/>
                  <a:pt x="1246632" y="0"/>
                </a:cubicBezTo>
                <a:cubicBezTo>
                  <a:pt x="1487579" y="-19700"/>
                  <a:pt x="1593634" y="59580"/>
                  <a:pt x="1842847" y="0"/>
                </a:cubicBezTo>
                <a:cubicBezTo>
                  <a:pt x="2092060" y="-59580"/>
                  <a:pt x="2172111" y="54110"/>
                  <a:pt x="2330659" y="0"/>
                </a:cubicBezTo>
                <a:cubicBezTo>
                  <a:pt x="2489207" y="-54110"/>
                  <a:pt x="2618510" y="54913"/>
                  <a:pt x="2872673" y="0"/>
                </a:cubicBezTo>
                <a:cubicBezTo>
                  <a:pt x="3126836" y="-54913"/>
                  <a:pt x="3130018" y="4780"/>
                  <a:pt x="3252083" y="0"/>
                </a:cubicBezTo>
                <a:cubicBezTo>
                  <a:pt x="3374148" y="-4780"/>
                  <a:pt x="3631826" y="70762"/>
                  <a:pt x="3902499" y="0"/>
                </a:cubicBezTo>
                <a:cubicBezTo>
                  <a:pt x="4173172" y="-70762"/>
                  <a:pt x="4204863" y="29996"/>
                  <a:pt x="4281909" y="0"/>
                </a:cubicBezTo>
                <a:cubicBezTo>
                  <a:pt x="4358955" y="-29996"/>
                  <a:pt x="4662929" y="42259"/>
                  <a:pt x="4823923" y="0"/>
                </a:cubicBezTo>
                <a:cubicBezTo>
                  <a:pt x="4984917" y="-42259"/>
                  <a:pt x="5167254" y="20879"/>
                  <a:pt x="5420138" y="0"/>
                </a:cubicBezTo>
                <a:cubicBezTo>
                  <a:pt x="5427905" y="160634"/>
                  <a:pt x="5405175" y="227097"/>
                  <a:pt x="5420138" y="364100"/>
                </a:cubicBezTo>
                <a:cubicBezTo>
                  <a:pt x="5435101" y="501103"/>
                  <a:pt x="5397188" y="645924"/>
                  <a:pt x="5420138" y="728200"/>
                </a:cubicBezTo>
                <a:cubicBezTo>
                  <a:pt x="5443088" y="810476"/>
                  <a:pt x="5400813" y="1091710"/>
                  <a:pt x="5420138" y="1200329"/>
                </a:cubicBezTo>
                <a:cubicBezTo>
                  <a:pt x="5303358" y="1218390"/>
                  <a:pt x="5168301" y="1164904"/>
                  <a:pt x="5040728" y="1200329"/>
                </a:cubicBezTo>
                <a:cubicBezTo>
                  <a:pt x="4913155" y="1235754"/>
                  <a:pt x="4613465" y="1146637"/>
                  <a:pt x="4390312" y="1200329"/>
                </a:cubicBezTo>
                <a:cubicBezTo>
                  <a:pt x="4167159" y="1254021"/>
                  <a:pt x="4031893" y="1171268"/>
                  <a:pt x="3739895" y="1200329"/>
                </a:cubicBezTo>
                <a:cubicBezTo>
                  <a:pt x="3447897" y="1229390"/>
                  <a:pt x="3270196" y="1154646"/>
                  <a:pt x="3143680" y="1200329"/>
                </a:cubicBezTo>
                <a:cubicBezTo>
                  <a:pt x="3017165" y="1246012"/>
                  <a:pt x="2725408" y="1194725"/>
                  <a:pt x="2547465" y="1200329"/>
                </a:cubicBezTo>
                <a:cubicBezTo>
                  <a:pt x="2369522" y="1205933"/>
                  <a:pt x="2095989" y="1136811"/>
                  <a:pt x="1951250" y="1200329"/>
                </a:cubicBezTo>
                <a:cubicBezTo>
                  <a:pt x="1806512" y="1263847"/>
                  <a:pt x="1674043" y="1185661"/>
                  <a:pt x="1463437" y="1200329"/>
                </a:cubicBezTo>
                <a:cubicBezTo>
                  <a:pt x="1252831" y="1214997"/>
                  <a:pt x="1212655" y="1169406"/>
                  <a:pt x="975625" y="1200329"/>
                </a:cubicBezTo>
                <a:cubicBezTo>
                  <a:pt x="738595" y="1231252"/>
                  <a:pt x="745033" y="1172603"/>
                  <a:pt x="596215" y="1200329"/>
                </a:cubicBezTo>
                <a:cubicBezTo>
                  <a:pt x="447397" y="1228055"/>
                  <a:pt x="157045" y="1197632"/>
                  <a:pt x="0" y="1200329"/>
                </a:cubicBezTo>
                <a:cubicBezTo>
                  <a:pt x="-43231" y="1039166"/>
                  <a:pt x="17600" y="1011000"/>
                  <a:pt x="0" y="836229"/>
                </a:cubicBezTo>
                <a:cubicBezTo>
                  <a:pt x="-17600" y="661458"/>
                  <a:pt x="20302" y="627860"/>
                  <a:pt x="0" y="460126"/>
                </a:cubicBezTo>
                <a:cubicBezTo>
                  <a:pt x="-20302" y="292392"/>
                  <a:pt x="23255" y="17586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124910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fr-CA" sz="2400" b="1" u="sng" dirty="0" err="1"/>
              <a:t>analogWrite</a:t>
            </a:r>
            <a:r>
              <a:rPr lang="fr-CA" sz="2400" dirty="0"/>
              <a:t> est utiliser pour envoyer plusieurs différentes valeurs de voltage.  (0 = 0V, 255 = max V (3,3 ou 5V)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D9EFBC-8F82-CDDE-47D2-9CAE0DDB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754" y="416424"/>
            <a:ext cx="3288074" cy="6083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8F24AB3-0CE6-FF54-4933-CB9E1D0E1E6C}"/>
              </a:ext>
            </a:extLst>
          </p:cNvPr>
          <p:cNvSpPr txBox="1"/>
          <p:nvPr/>
        </p:nvSpPr>
        <p:spPr>
          <a:xfrm>
            <a:off x="8391525" y="1057275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pinMode</a:t>
            </a:r>
            <a:r>
              <a:rPr lang="fr-CA" sz="1600" dirty="0"/>
              <a:t>(</a:t>
            </a:r>
            <a:r>
              <a:rPr lang="fr-CA" sz="1600" dirty="0" err="1"/>
              <a:t>ledPin,OUTPUT</a:t>
            </a:r>
            <a:r>
              <a:rPr lang="fr-CA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616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AE1F6-2B74-E6A0-4833-436E7BB1E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C8F89-8BF7-2AE5-B047-84A9A806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68" y="302908"/>
            <a:ext cx="5966931" cy="1325563"/>
          </a:xfrm>
        </p:spPr>
        <p:txBody>
          <a:bodyPr/>
          <a:lstStyle/>
          <a:p>
            <a:r>
              <a:rPr lang="fr-CA" dirty="0"/>
              <a:t>Défi – Blinker </a:t>
            </a:r>
            <a:r>
              <a:rPr lang="fr-CA" dirty="0" err="1"/>
              <a:t>Complex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1C3F5-7C7B-5905-C281-BC00A8C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69" y="2205872"/>
            <a:ext cx="6248871" cy="434922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Créer un circuit et un code avec 3 </a:t>
            </a:r>
            <a:r>
              <a:rPr lang="fr-CA" sz="2400" dirty="0" err="1"/>
              <a:t>DELs</a:t>
            </a:r>
            <a:r>
              <a:rPr lang="fr-CA" sz="2400" dirty="0"/>
              <a:t> et 3 résistances de 220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. (Utilises 3 différentes couleurs)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Pour chaque combinaison de couleur suivante, faire clignoter les </a:t>
            </a:r>
            <a:r>
              <a:rPr lang="fr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DELs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 10 fois:</a:t>
            </a:r>
            <a:b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Couleur 1 et couleur 2</a:t>
            </a:r>
            <a:b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Couleur 2 et couleur 3</a:t>
            </a:r>
            <a:b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couleur 1 et couleur 3</a:t>
            </a:r>
            <a:b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couleur 1 , couleur 2 et couleur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Assures-toi que le délai est assez lent pour voir la distinction d’ampoule mais assez vite pour voir l’effet.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Le clignotement dans les </a:t>
            </a:r>
            <a:r>
              <a:rPr lang="fr-C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DELs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 devrait être simultané.</a:t>
            </a:r>
          </a:p>
          <a:p>
            <a:endParaRPr lang="fr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E5330-50B7-69C2-3326-FF7D3F37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9</a:t>
            </a:fld>
            <a:endParaRPr lang="fr-CA" noProof="0"/>
          </a:p>
        </p:txBody>
      </p:sp>
      <p:pic>
        <p:nvPicPr>
          <p:cNvPr id="1026" name="Picture 2" descr="Bitmoji Image">
            <a:extLst>
              <a:ext uri="{FF2B5EF4-FFF2-40B4-BE49-F238E27FC236}">
                <a16:creationId xmlns:a16="http://schemas.microsoft.com/office/drawing/2014/main" id="{0EBDA882-A862-5D36-0947-A2EED61B3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325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63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1721</TotalTime>
  <Words>869</Words>
  <Application>Microsoft Office PowerPoint</Application>
  <PresentationFormat>Grand écran</PresentationFormat>
  <Paragraphs>98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Skeena</vt:lpstr>
      <vt:lpstr>Times New Roman</vt:lpstr>
      <vt:lpstr>Thème Office</vt:lpstr>
      <vt:lpstr>Arrays et Boucles (for et while) (Chase, Knight Rider, et complex blinker) leçon 6</vt:lpstr>
      <vt:lpstr>Un array</vt:lpstr>
      <vt:lpstr>Exemples d’arrays</vt:lpstr>
      <vt:lpstr>Pratique:</vt:lpstr>
      <vt:lpstr>Les Boucles</vt:lpstr>
      <vt:lpstr>Les boucles</vt:lpstr>
      <vt:lpstr>Pratique 1: array et boucle ‘for’ - flicker</vt:lpstr>
      <vt:lpstr>Pratique 2: boucle ‘for’ - fading</vt:lpstr>
      <vt:lpstr>Défi – Blinker Complex</vt:lpstr>
      <vt:lpstr>Défi – « Effet Chase »  </vt:lpstr>
      <vt:lpstr>Défi – Knight Rider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25</cp:revision>
  <dcterms:created xsi:type="dcterms:W3CDTF">2024-03-06T01:05:03Z</dcterms:created>
  <dcterms:modified xsi:type="dcterms:W3CDTF">2024-04-10T02:35:13Z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