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7" r:id="rId6"/>
    <p:sldId id="268" r:id="rId7"/>
    <p:sldId id="266" r:id="rId8"/>
    <p:sldId id="269" r:id="rId9"/>
    <p:sldId id="270" r:id="rId10"/>
    <p:sldId id="271" r:id="rId11"/>
    <p:sldId id="272" r:id="rId12"/>
    <p:sldId id="265" r:id="rId13"/>
    <p:sldId id="273" r:id="rId14"/>
  </p:sldIdLst>
  <p:sldSz cx="12192000" cy="6858000"/>
  <p:notesSz cx="6858000" cy="9144000"/>
  <p:defaultTextStyle>
    <a:defPPr rtl="0"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EC2"/>
    <a:srgbClr val="F5F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9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04867F2-3277-4F4E-A474-046E0415719E}" type="datetime1">
              <a:rPr lang="fr-CA" smtClean="0"/>
              <a:t>2024-03-14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6E71C8C-ACDB-4CE6-9068-778A75FD1563}" type="datetime1">
              <a:rPr lang="fr-CA" noProof="0" smtClean="0"/>
              <a:t>2024-03-14</a:t>
            </a:fld>
            <a:endParaRPr lang="fr-CA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/>
          </a:p>
        </p:txBody>
      </p:sp>
      <p:sp>
        <p:nvSpPr>
          <p:cNvPr id="5" name="Espace réservé des rétroactio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gramm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4" name="Espace réservé du texte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6" name="Espace réservé au texte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7" name="Espace réservé au texte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0" name="Espace réservé au texte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5" name="Espace réservé au texte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6" name="Espace réservé au texte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7" name="Espace réservé au texte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8" name="Espace réservé au texte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9" name="Espace réservé au texte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Titre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ce réservé de la date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42" name="Espace réservé du pied de page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43" name="Espace réservé du numéro de diapositiv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 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 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approprié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7" name="Espace réservé de la date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0" name="Espace réservé du numéro de diapositiv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f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CA" noProof="0"/>
              <a:t>Cliquez pour modifier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CA" noProof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’é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CA" noProof="0"/>
              <a:t>Cliquez pour modifier le style du titre principal</a:t>
            </a:r>
          </a:p>
        </p:txBody>
      </p:sp>
      <p:sp>
        <p:nvSpPr>
          <p:cNvPr id="6" name="Espace réservé à l’image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7" name="Espace réservé à l’image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8" name="Espace réservé à l’image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9" name="Espace réservé à l’image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6" name="Espace réservé au texte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7" name="Espace réservé au texte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9" name="Espace réservé au texte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0" name="Espace réservé au texte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2" name="Espace réservé au texte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3" name="Espace réservé au texte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Titre</a:t>
            </a:r>
          </a:p>
        </p:txBody>
      </p:sp>
      <p:sp>
        <p:nvSpPr>
          <p:cNvPr id="24" name="Espace réservé de la date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5" name="Espace réservé du pied de page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6" name="Espace réservé du numéro de diapositiv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2" name="Espace réservé du pied de page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3" name="Espace réservé du numéro de diapositiv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CA" noProof="0"/>
              <a:t>Cliquez pour modifiez les styles du texte principal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4" name="Espace réservé de la date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6" name="Espace réservé du numéro de diapositiv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quatre conten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2" name="Espace réservé du pied de page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3" name="Espace réservé du numéro de diapositiv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de gauch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CA" noProof="0"/>
              <a:t>Cliquez pour modifier le titre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4" name="Espace réservé de la date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6" name="Espace réservé du numéro de diapositiv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central avec bordure supérie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centr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8" name="Espace réservé de la date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0" name="Espace réservé du numéro de diapositiv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e contenu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CA" noProof="0"/>
              <a:t>Cliquez pour modifier le style du titre.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1</a:t>
            </a:r>
          </a:p>
        </p:txBody>
      </p:sp>
      <p:sp>
        <p:nvSpPr>
          <p:cNvPr id="11" name="Espace réservé au texte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2</a:t>
            </a:r>
          </a:p>
        </p:txBody>
      </p:sp>
      <p:sp>
        <p:nvSpPr>
          <p:cNvPr id="13" name="Espace réservé au texte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3</a:t>
            </a:r>
          </a:p>
        </p:txBody>
      </p:sp>
      <p:sp>
        <p:nvSpPr>
          <p:cNvPr id="15" name="Espace réservé au texte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 4</a:t>
            </a:r>
          </a:p>
        </p:txBody>
      </p:sp>
      <p:sp>
        <p:nvSpPr>
          <p:cNvPr id="21" name="Espace réservé d’image en lig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2" name="Espace réservé d’image en lig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3" name="Espace réservé d’image en lig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4" name="Espace réservé d’image en lig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5" name="Espace réservé de la date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6" name="Espace réservé du pied de page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7" name="Espace réservé du numéro de diapositiv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quatre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CA" noProof="0"/>
              <a:t>Cliquez pour modifier le style du titre.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1</a:t>
            </a:r>
          </a:p>
        </p:txBody>
      </p:sp>
      <p:sp>
        <p:nvSpPr>
          <p:cNvPr id="11" name="Espace réservé au texte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2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3</a:t>
            </a:r>
          </a:p>
        </p:txBody>
      </p:sp>
      <p:sp>
        <p:nvSpPr>
          <p:cNvPr id="15" name="Espace réservé au texte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4</a:t>
            </a:r>
          </a:p>
        </p:txBody>
      </p:sp>
      <p:sp>
        <p:nvSpPr>
          <p:cNvPr id="21" name="Espace réservé d’image en lig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2" name="Espace réservé d’image en lig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3" name="Espace réservé d’image en lig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4" name="Espace réservé d’image en lig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1</a:t>
            </a:r>
          </a:p>
        </p:txBody>
      </p:sp>
      <p:sp>
        <p:nvSpPr>
          <p:cNvPr id="17" name="Espace réservé au texte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2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3</a:t>
            </a:r>
          </a:p>
        </p:txBody>
      </p:sp>
      <p:sp>
        <p:nvSpPr>
          <p:cNvPr id="19" name="Espace réservé au texte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 4</a:t>
            </a:r>
          </a:p>
        </p:txBody>
      </p:sp>
      <p:sp>
        <p:nvSpPr>
          <p:cNvPr id="28" name="Espace réservé du texte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30" name="Espace réservé de la date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31" name="Espace réservé du pied de page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32" name="Espace réservé du numéro de diapositiv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6" name="Espace réservé pour la diapositive 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rduino.cc/built-in-examples/digital/Butto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youtu.be/rPLpNZxik9A?si=8SsBzVvYcrwB60fJ" TargetMode="Externa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dornob.com/rgb-wall-art-murals-shift-scenes-as-lighting-color-changes/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465970"/>
            <a:ext cx="9896475" cy="2387600"/>
          </a:xfrm>
        </p:spPr>
        <p:txBody>
          <a:bodyPr rtlCol="0">
            <a:normAutofit/>
          </a:bodyPr>
          <a:lstStyle/>
          <a:p>
            <a:pPr rtl="0"/>
            <a:r>
              <a:rPr lang="fr-CA" dirty="0"/>
              <a:t>Boutons et RGB </a:t>
            </a:r>
            <a:r>
              <a:rPr lang="fr-CA" sz="3200" dirty="0"/>
              <a:t>(+serial </a:t>
            </a:r>
            <a:r>
              <a:rPr lang="fr-CA" sz="3200" dirty="0" err="1"/>
              <a:t>print</a:t>
            </a:r>
            <a:r>
              <a:rPr lang="fr-CA" sz="3200" dirty="0"/>
              <a:t> et READ)</a:t>
            </a:r>
            <a:br>
              <a:rPr lang="fr-CA" sz="2800" dirty="0"/>
            </a:br>
            <a:r>
              <a:rPr lang="fr-CA" sz="3600" dirty="0"/>
              <a:t>(Bouton RGB)</a:t>
            </a:r>
            <a:br>
              <a:rPr lang="fr-CA" dirty="0"/>
            </a:br>
            <a:r>
              <a:rPr lang="fr-CA" sz="3200" dirty="0"/>
              <a:t>leçon 7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F778C33-AC47-63A6-3101-D2C924742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53" y="175693"/>
            <a:ext cx="8880647" cy="6506613"/>
          </a:xfrm>
          <a:prstGeom prst="rect">
            <a:avLst/>
          </a:prstGeom>
        </p:spPr>
      </p:pic>
      <p:pic>
        <p:nvPicPr>
          <p:cNvPr id="5122" name="Picture 2" descr="Bitmoji Image">
            <a:extLst>
              <a:ext uri="{FF2B5EF4-FFF2-40B4-BE49-F238E27FC236}">
                <a16:creationId xmlns:a16="http://schemas.microsoft.com/office/drawing/2014/main" id="{AF042C94-8D96-39C4-7179-0ABEE27E6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350" y="457200"/>
            <a:ext cx="37719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2F7C4F-BF77-FAC2-81BF-D18E77DA2BB5}"/>
              </a:ext>
            </a:extLst>
          </p:cNvPr>
          <p:cNvSpPr txBox="1"/>
          <p:nvPr/>
        </p:nvSpPr>
        <p:spPr>
          <a:xfrm>
            <a:off x="9690652" y="4539596"/>
            <a:ext cx="22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/>
              <a:t>Bon succès!!</a:t>
            </a:r>
          </a:p>
        </p:txBody>
      </p:sp>
    </p:spTree>
    <p:extLst>
      <p:ext uri="{BB962C8B-B14F-4D97-AF65-F5344CB8AC3E}">
        <p14:creationId xmlns:p14="http://schemas.microsoft.com/office/powerpoint/2010/main" val="32396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1ACC4-4164-C1E8-9427-94F86943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705" y="285750"/>
            <a:ext cx="5684520" cy="740093"/>
          </a:xfrm>
        </p:spPr>
        <p:txBody>
          <a:bodyPr/>
          <a:lstStyle/>
          <a:p>
            <a:r>
              <a:rPr lang="fr-CA" dirty="0"/>
              <a:t>L’outil Serial Monitor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CA3E182-E44A-631E-E55E-39BF17189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73" y="1090753"/>
            <a:ext cx="3939827" cy="2202974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D6A9D5-E9C5-EECE-30AD-7DC8DB4A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2</a:t>
            </a:fld>
            <a:endParaRPr lang="fr-CA" noProof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EB3EC6B-3113-A1EF-298F-5F8322001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2" y="3564274"/>
            <a:ext cx="3897218" cy="234290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E36A585-E592-148D-E447-904CB6921555}"/>
              </a:ext>
            </a:extLst>
          </p:cNvPr>
          <p:cNvSpPr txBox="1"/>
          <p:nvPr/>
        </p:nvSpPr>
        <p:spPr>
          <a:xfrm>
            <a:off x="4391025" y="1400175"/>
            <a:ext cx="725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Utile pour le </a:t>
            </a:r>
            <a:r>
              <a:rPr lang="fr-CA" dirty="0" err="1"/>
              <a:t>débuggage</a:t>
            </a:r>
            <a:r>
              <a:rPr lang="fr-CA" dirty="0"/>
              <a:t>, pour tester des concepts ou des sondes ou pour la communication directe avec le micro-presseur y inclus la collecte de données.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6BDEC6-5E16-5DD8-7B6A-8DC37A3B358E}"/>
              </a:ext>
            </a:extLst>
          </p:cNvPr>
          <p:cNvSpPr txBox="1"/>
          <p:nvPr/>
        </p:nvSpPr>
        <p:spPr>
          <a:xfrm>
            <a:off x="4391025" y="3293727"/>
            <a:ext cx="7258050" cy="1754326"/>
          </a:xfrm>
          <a:custGeom>
            <a:avLst/>
            <a:gdLst>
              <a:gd name="connsiteX0" fmla="*/ 0 w 7258050"/>
              <a:gd name="connsiteY0" fmla="*/ 0 h 1754326"/>
              <a:gd name="connsiteX1" fmla="*/ 340570 w 7258050"/>
              <a:gd name="connsiteY1" fmla="*/ 0 h 1754326"/>
              <a:gd name="connsiteX2" fmla="*/ 1044043 w 7258050"/>
              <a:gd name="connsiteY2" fmla="*/ 0 h 1754326"/>
              <a:gd name="connsiteX3" fmla="*/ 1384613 w 7258050"/>
              <a:gd name="connsiteY3" fmla="*/ 0 h 1754326"/>
              <a:gd name="connsiteX4" fmla="*/ 2088085 w 7258050"/>
              <a:gd name="connsiteY4" fmla="*/ 0 h 1754326"/>
              <a:gd name="connsiteX5" fmla="*/ 2791558 w 7258050"/>
              <a:gd name="connsiteY5" fmla="*/ 0 h 1754326"/>
              <a:gd name="connsiteX6" fmla="*/ 3204708 w 7258050"/>
              <a:gd name="connsiteY6" fmla="*/ 0 h 1754326"/>
              <a:gd name="connsiteX7" fmla="*/ 3763020 w 7258050"/>
              <a:gd name="connsiteY7" fmla="*/ 0 h 1754326"/>
              <a:gd name="connsiteX8" fmla="*/ 4393912 w 7258050"/>
              <a:gd name="connsiteY8" fmla="*/ 0 h 1754326"/>
              <a:gd name="connsiteX9" fmla="*/ 4807062 w 7258050"/>
              <a:gd name="connsiteY9" fmla="*/ 0 h 1754326"/>
              <a:gd name="connsiteX10" fmla="*/ 5365374 w 7258050"/>
              <a:gd name="connsiteY10" fmla="*/ 0 h 1754326"/>
              <a:gd name="connsiteX11" fmla="*/ 5996266 w 7258050"/>
              <a:gd name="connsiteY11" fmla="*/ 0 h 1754326"/>
              <a:gd name="connsiteX12" fmla="*/ 6627158 w 7258050"/>
              <a:gd name="connsiteY12" fmla="*/ 0 h 1754326"/>
              <a:gd name="connsiteX13" fmla="*/ 7258050 w 7258050"/>
              <a:gd name="connsiteY13" fmla="*/ 0 h 1754326"/>
              <a:gd name="connsiteX14" fmla="*/ 7258050 w 7258050"/>
              <a:gd name="connsiteY14" fmla="*/ 567232 h 1754326"/>
              <a:gd name="connsiteX15" fmla="*/ 7258050 w 7258050"/>
              <a:gd name="connsiteY15" fmla="*/ 1152007 h 1754326"/>
              <a:gd name="connsiteX16" fmla="*/ 7258050 w 7258050"/>
              <a:gd name="connsiteY16" fmla="*/ 1754326 h 1754326"/>
              <a:gd name="connsiteX17" fmla="*/ 6699738 w 7258050"/>
              <a:gd name="connsiteY17" fmla="*/ 1754326 h 1754326"/>
              <a:gd name="connsiteX18" fmla="*/ 6141427 w 7258050"/>
              <a:gd name="connsiteY18" fmla="*/ 1754326 h 1754326"/>
              <a:gd name="connsiteX19" fmla="*/ 5655696 w 7258050"/>
              <a:gd name="connsiteY19" fmla="*/ 1754326 h 1754326"/>
              <a:gd name="connsiteX20" fmla="*/ 5024804 w 7258050"/>
              <a:gd name="connsiteY20" fmla="*/ 1754326 h 1754326"/>
              <a:gd name="connsiteX21" fmla="*/ 4321331 w 7258050"/>
              <a:gd name="connsiteY21" fmla="*/ 1754326 h 1754326"/>
              <a:gd name="connsiteX22" fmla="*/ 3980761 w 7258050"/>
              <a:gd name="connsiteY22" fmla="*/ 1754326 h 1754326"/>
              <a:gd name="connsiteX23" fmla="*/ 3422450 w 7258050"/>
              <a:gd name="connsiteY23" fmla="*/ 1754326 h 1754326"/>
              <a:gd name="connsiteX24" fmla="*/ 3009299 w 7258050"/>
              <a:gd name="connsiteY24" fmla="*/ 1754326 h 1754326"/>
              <a:gd name="connsiteX25" fmla="*/ 2450988 w 7258050"/>
              <a:gd name="connsiteY25" fmla="*/ 1754326 h 1754326"/>
              <a:gd name="connsiteX26" fmla="*/ 2110418 w 7258050"/>
              <a:gd name="connsiteY26" fmla="*/ 1754326 h 1754326"/>
              <a:gd name="connsiteX27" fmla="*/ 1479526 w 7258050"/>
              <a:gd name="connsiteY27" fmla="*/ 1754326 h 1754326"/>
              <a:gd name="connsiteX28" fmla="*/ 921214 w 7258050"/>
              <a:gd name="connsiteY28" fmla="*/ 1754326 h 1754326"/>
              <a:gd name="connsiteX29" fmla="*/ 0 w 7258050"/>
              <a:gd name="connsiteY29" fmla="*/ 1754326 h 1754326"/>
              <a:gd name="connsiteX30" fmla="*/ 0 w 7258050"/>
              <a:gd name="connsiteY30" fmla="*/ 1204637 h 1754326"/>
              <a:gd name="connsiteX31" fmla="*/ 0 w 7258050"/>
              <a:gd name="connsiteY31" fmla="*/ 637405 h 1754326"/>
              <a:gd name="connsiteX32" fmla="*/ 0 w 7258050"/>
              <a:gd name="connsiteY32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258050" h="1754326" fill="none" extrusionOk="0">
                <a:moveTo>
                  <a:pt x="0" y="0"/>
                </a:moveTo>
                <a:cubicBezTo>
                  <a:pt x="142758" y="-31537"/>
                  <a:pt x="198269" y="5724"/>
                  <a:pt x="340570" y="0"/>
                </a:cubicBezTo>
                <a:cubicBezTo>
                  <a:pt x="482871" y="-5724"/>
                  <a:pt x="879310" y="80514"/>
                  <a:pt x="1044043" y="0"/>
                </a:cubicBezTo>
                <a:cubicBezTo>
                  <a:pt x="1208776" y="-80514"/>
                  <a:pt x="1222185" y="29977"/>
                  <a:pt x="1384613" y="0"/>
                </a:cubicBezTo>
                <a:cubicBezTo>
                  <a:pt x="1547041" y="-29977"/>
                  <a:pt x="1782810" y="44810"/>
                  <a:pt x="2088085" y="0"/>
                </a:cubicBezTo>
                <a:cubicBezTo>
                  <a:pt x="2393360" y="-44810"/>
                  <a:pt x="2518255" y="80271"/>
                  <a:pt x="2791558" y="0"/>
                </a:cubicBezTo>
                <a:cubicBezTo>
                  <a:pt x="3064861" y="-80271"/>
                  <a:pt x="3115416" y="36907"/>
                  <a:pt x="3204708" y="0"/>
                </a:cubicBezTo>
                <a:cubicBezTo>
                  <a:pt x="3294000" y="-36907"/>
                  <a:pt x="3649798" y="46603"/>
                  <a:pt x="3763020" y="0"/>
                </a:cubicBezTo>
                <a:cubicBezTo>
                  <a:pt x="3876242" y="-46603"/>
                  <a:pt x="4129532" y="75012"/>
                  <a:pt x="4393912" y="0"/>
                </a:cubicBezTo>
                <a:cubicBezTo>
                  <a:pt x="4658292" y="-75012"/>
                  <a:pt x="4635145" y="20716"/>
                  <a:pt x="4807062" y="0"/>
                </a:cubicBezTo>
                <a:cubicBezTo>
                  <a:pt x="4978979" y="-20716"/>
                  <a:pt x="5157349" y="10939"/>
                  <a:pt x="5365374" y="0"/>
                </a:cubicBezTo>
                <a:cubicBezTo>
                  <a:pt x="5573399" y="-10939"/>
                  <a:pt x="5725425" y="58539"/>
                  <a:pt x="5996266" y="0"/>
                </a:cubicBezTo>
                <a:cubicBezTo>
                  <a:pt x="6267107" y="-58539"/>
                  <a:pt x="6380666" y="63022"/>
                  <a:pt x="6627158" y="0"/>
                </a:cubicBezTo>
                <a:cubicBezTo>
                  <a:pt x="6873650" y="-63022"/>
                  <a:pt x="7085737" y="15854"/>
                  <a:pt x="7258050" y="0"/>
                </a:cubicBezTo>
                <a:cubicBezTo>
                  <a:pt x="7266354" y="230542"/>
                  <a:pt x="7213167" y="308278"/>
                  <a:pt x="7258050" y="567232"/>
                </a:cubicBezTo>
                <a:cubicBezTo>
                  <a:pt x="7302933" y="826186"/>
                  <a:pt x="7251146" y="861826"/>
                  <a:pt x="7258050" y="1152007"/>
                </a:cubicBezTo>
                <a:cubicBezTo>
                  <a:pt x="7264954" y="1442188"/>
                  <a:pt x="7222735" y="1595885"/>
                  <a:pt x="7258050" y="1754326"/>
                </a:cubicBezTo>
                <a:cubicBezTo>
                  <a:pt x="7012321" y="1784220"/>
                  <a:pt x="6884937" y="1698278"/>
                  <a:pt x="6699738" y="1754326"/>
                </a:cubicBezTo>
                <a:cubicBezTo>
                  <a:pt x="6514539" y="1810374"/>
                  <a:pt x="6299224" y="1747982"/>
                  <a:pt x="6141427" y="1754326"/>
                </a:cubicBezTo>
                <a:cubicBezTo>
                  <a:pt x="5983630" y="1760670"/>
                  <a:pt x="5886309" y="1747558"/>
                  <a:pt x="5655696" y="1754326"/>
                </a:cubicBezTo>
                <a:cubicBezTo>
                  <a:pt x="5425083" y="1761094"/>
                  <a:pt x="5323868" y="1701415"/>
                  <a:pt x="5024804" y="1754326"/>
                </a:cubicBezTo>
                <a:cubicBezTo>
                  <a:pt x="4725740" y="1807237"/>
                  <a:pt x="4595939" y="1746828"/>
                  <a:pt x="4321331" y="1754326"/>
                </a:cubicBezTo>
                <a:cubicBezTo>
                  <a:pt x="4046723" y="1761824"/>
                  <a:pt x="4096038" y="1718086"/>
                  <a:pt x="3980761" y="1754326"/>
                </a:cubicBezTo>
                <a:cubicBezTo>
                  <a:pt x="3865484" y="1790566"/>
                  <a:pt x="3589008" y="1739422"/>
                  <a:pt x="3422450" y="1754326"/>
                </a:cubicBezTo>
                <a:cubicBezTo>
                  <a:pt x="3255892" y="1769230"/>
                  <a:pt x="3107566" y="1723707"/>
                  <a:pt x="3009299" y="1754326"/>
                </a:cubicBezTo>
                <a:cubicBezTo>
                  <a:pt x="2911032" y="1784945"/>
                  <a:pt x="2642526" y="1725266"/>
                  <a:pt x="2450988" y="1754326"/>
                </a:cubicBezTo>
                <a:cubicBezTo>
                  <a:pt x="2259450" y="1783386"/>
                  <a:pt x="2264651" y="1732920"/>
                  <a:pt x="2110418" y="1754326"/>
                </a:cubicBezTo>
                <a:cubicBezTo>
                  <a:pt x="1956185" y="1775732"/>
                  <a:pt x="1609950" y="1711379"/>
                  <a:pt x="1479526" y="1754326"/>
                </a:cubicBezTo>
                <a:cubicBezTo>
                  <a:pt x="1349102" y="1797273"/>
                  <a:pt x="1055214" y="1731138"/>
                  <a:pt x="921214" y="1754326"/>
                </a:cubicBezTo>
                <a:cubicBezTo>
                  <a:pt x="787214" y="1777514"/>
                  <a:pt x="360347" y="1686674"/>
                  <a:pt x="0" y="1754326"/>
                </a:cubicBezTo>
                <a:cubicBezTo>
                  <a:pt x="-56260" y="1585811"/>
                  <a:pt x="53885" y="1322443"/>
                  <a:pt x="0" y="1204637"/>
                </a:cubicBezTo>
                <a:cubicBezTo>
                  <a:pt x="-53885" y="1086831"/>
                  <a:pt x="30828" y="755861"/>
                  <a:pt x="0" y="637405"/>
                </a:cubicBezTo>
                <a:cubicBezTo>
                  <a:pt x="-30828" y="518949"/>
                  <a:pt x="26048" y="181137"/>
                  <a:pt x="0" y="0"/>
                </a:cubicBezTo>
                <a:close/>
              </a:path>
              <a:path w="7258050" h="1754326" stroke="0" extrusionOk="0">
                <a:moveTo>
                  <a:pt x="0" y="0"/>
                </a:moveTo>
                <a:cubicBezTo>
                  <a:pt x="302947" y="-41693"/>
                  <a:pt x="350889" y="34173"/>
                  <a:pt x="630892" y="0"/>
                </a:cubicBezTo>
                <a:cubicBezTo>
                  <a:pt x="910895" y="-34173"/>
                  <a:pt x="1038442" y="39285"/>
                  <a:pt x="1261784" y="0"/>
                </a:cubicBezTo>
                <a:cubicBezTo>
                  <a:pt x="1485126" y="-39285"/>
                  <a:pt x="1696583" y="80479"/>
                  <a:pt x="1965257" y="0"/>
                </a:cubicBezTo>
                <a:cubicBezTo>
                  <a:pt x="2233931" y="-80479"/>
                  <a:pt x="2397012" y="26540"/>
                  <a:pt x="2668729" y="0"/>
                </a:cubicBezTo>
                <a:cubicBezTo>
                  <a:pt x="2940446" y="-26540"/>
                  <a:pt x="2940041" y="24435"/>
                  <a:pt x="3154460" y="0"/>
                </a:cubicBezTo>
                <a:cubicBezTo>
                  <a:pt x="3368879" y="-24435"/>
                  <a:pt x="3434542" y="10326"/>
                  <a:pt x="3640191" y="0"/>
                </a:cubicBezTo>
                <a:cubicBezTo>
                  <a:pt x="3845840" y="-10326"/>
                  <a:pt x="4052492" y="50885"/>
                  <a:pt x="4198503" y="0"/>
                </a:cubicBezTo>
                <a:cubicBezTo>
                  <a:pt x="4344514" y="-50885"/>
                  <a:pt x="4373769" y="192"/>
                  <a:pt x="4539073" y="0"/>
                </a:cubicBezTo>
                <a:cubicBezTo>
                  <a:pt x="4704377" y="-192"/>
                  <a:pt x="4878209" y="38874"/>
                  <a:pt x="5169965" y="0"/>
                </a:cubicBezTo>
                <a:cubicBezTo>
                  <a:pt x="5461721" y="-38874"/>
                  <a:pt x="5505151" y="48120"/>
                  <a:pt x="5728276" y="0"/>
                </a:cubicBezTo>
                <a:cubicBezTo>
                  <a:pt x="5951401" y="-48120"/>
                  <a:pt x="5905375" y="26666"/>
                  <a:pt x="6068846" y="0"/>
                </a:cubicBezTo>
                <a:cubicBezTo>
                  <a:pt x="6232317" y="-26666"/>
                  <a:pt x="6625725" y="24288"/>
                  <a:pt x="6772319" y="0"/>
                </a:cubicBezTo>
                <a:cubicBezTo>
                  <a:pt x="6918913" y="-24288"/>
                  <a:pt x="7114299" y="54512"/>
                  <a:pt x="7258050" y="0"/>
                </a:cubicBezTo>
                <a:cubicBezTo>
                  <a:pt x="7321508" y="202787"/>
                  <a:pt x="7215659" y="373279"/>
                  <a:pt x="7258050" y="584775"/>
                </a:cubicBezTo>
                <a:cubicBezTo>
                  <a:pt x="7300441" y="796271"/>
                  <a:pt x="7237228" y="1020726"/>
                  <a:pt x="7258050" y="1204637"/>
                </a:cubicBezTo>
                <a:cubicBezTo>
                  <a:pt x="7278872" y="1388548"/>
                  <a:pt x="7248533" y="1567984"/>
                  <a:pt x="7258050" y="1754326"/>
                </a:cubicBezTo>
                <a:cubicBezTo>
                  <a:pt x="6997857" y="1805291"/>
                  <a:pt x="6885351" y="1738919"/>
                  <a:pt x="6699738" y="1754326"/>
                </a:cubicBezTo>
                <a:cubicBezTo>
                  <a:pt x="6514125" y="1769733"/>
                  <a:pt x="6390471" y="1697266"/>
                  <a:pt x="6141427" y="1754326"/>
                </a:cubicBezTo>
                <a:cubicBezTo>
                  <a:pt x="5892383" y="1811386"/>
                  <a:pt x="5819925" y="1716862"/>
                  <a:pt x="5728276" y="1754326"/>
                </a:cubicBezTo>
                <a:cubicBezTo>
                  <a:pt x="5636627" y="1791790"/>
                  <a:pt x="5540982" y="1735394"/>
                  <a:pt x="5387706" y="1754326"/>
                </a:cubicBezTo>
                <a:cubicBezTo>
                  <a:pt x="5234430" y="1773258"/>
                  <a:pt x="5137624" y="1738896"/>
                  <a:pt x="4901975" y="1754326"/>
                </a:cubicBezTo>
                <a:cubicBezTo>
                  <a:pt x="4666326" y="1769756"/>
                  <a:pt x="4532813" y="1716068"/>
                  <a:pt x="4416244" y="1754326"/>
                </a:cubicBezTo>
                <a:cubicBezTo>
                  <a:pt x="4299675" y="1792584"/>
                  <a:pt x="4163450" y="1752041"/>
                  <a:pt x="4003094" y="1754326"/>
                </a:cubicBezTo>
                <a:cubicBezTo>
                  <a:pt x="3842738" y="1756611"/>
                  <a:pt x="3567965" y="1751635"/>
                  <a:pt x="3444782" y="1754326"/>
                </a:cubicBezTo>
                <a:cubicBezTo>
                  <a:pt x="3321599" y="1757017"/>
                  <a:pt x="3149629" y="1743209"/>
                  <a:pt x="3031632" y="1754326"/>
                </a:cubicBezTo>
                <a:cubicBezTo>
                  <a:pt x="2913635" y="1765443"/>
                  <a:pt x="2636158" y="1706532"/>
                  <a:pt x="2400740" y="1754326"/>
                </a:cubicBezTo>
                <a:cubicBezTo>
                  <a:pt x="2165322" y="1802120"/>
                  <a:pt x="1855617" y="1706332"/>
                  <a:pt x="1697267" y="1754326"/>
                </a:cubicBezTo>
                <a:cubicBezTo>
                  <a:pt x="1538917" y="1802320"/>
                  <a:pt x="1200267" y="1684004"/>
                  <a:pt x="1066375" y="1754326"/>
                </a:cubicBezTo>
                <a:cubicBezTo>
                  <a:pt x="932483" y="1824648"/>
                  <a:pt x="757609" y="1748687"/>
                  <a:pt x="653225" y="1754326"/>
                </a:cubicBezTo>
                <a:cubicBezTo>
                  <a:pt x="548841" y="1759965"/>
                  <a:pt x="211798" y="1753127"/>
                  <a:pt x="0" y="1754326"/>
                </a:cubicBezTo>
                <a:cubicBezTo>
                  <a:pt x="-63179" y="1555577"/>
                  <a:pt x="31496" y="1346448"/>
                  <a:pt x="0" y="1187094"/>
                </a:cubicBezTo>
                <a:cubicBezTo>
                  <a:pt x="-31496" y="1027740"/>
                  <a:pt x="63095" y="867358"/>
                  <a:pt x="0" y="654948"/>
                </a:cubicBezTo>
                <a:cubicBezTo>
                  <a:pt x="-63095" y="442538"/>
                  <a:pt x="38778" y="173336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332100531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On doit initialiser le moniteur dans la boucle « </a:t>
            </a:r>
            <a:r>
              <a:rPr lang="fr-CA" dirty="0" err="1"/>
              <a:t>void</a:t>
            </a:r>
            <a:r>
              <a:rPr lang="fr-CA" dirty="0"/>
              <a:t> setup ».</a:t>
            </a:r>
            <a:br>
              <a:rPr lang="fr-CA" dirty="0"/>
            </a:br>
            <a:r>
              <a:rPr lang="fr-CA" dirty="0"/>
              <a:t>	</a:t>
            </a:r>
          </a:p>
          <a:p>
            <a:pPr algn="ctr"/>
            <a:r>
              <a:rPr lang="fr-CA" dirty="0"/>
              <a:t>	</a:t>
            </a:r>
            <a:r>
              <a:rPr lang="fr-CA" b="1" dirty="0" err="1"/>
              <a:t>Serial.begin</a:t>
            </a:r>
            <a:r>
              <a:rPr lang="fr-CA" b="1" dirty="0"/>
              <a:t>(9600);              </a:t>
            </a:r>
          </a:p>
          <a:p>
            <a:pPr algn="ctr"/>
            <a:endParaRPr lang="fr-CA" dirty="0"/>
          </a:p>
          <a:p>
            <a:pPr algn="ctr"/>
            <a:r>
              <a:rPr lang="fr-CA" dirty="0"/>
              <a:t>Le 9600  fixe le taux de </a:t>
            </a:r>
            <a:r>
              <a:rPr lang="fr-CA" b="1" dirty="0"/>
              <a:t>baud</a:t>
            </a:r>
            <a:r>
              <a:rPr lang="fr-CA" dirty="0"/>
              <a:t> à 9600.  Ceci est le maximum de bits par seconds qui peuvent être transférés.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1F4E5E2-E6B4-64E2-CEEF-E29DE33069B5}"/>
              </a:ext>
            </a:extLst>
          </p:cNvPr>
          <p:cNvSpPr txBox="1"/>
          <p:nvPr/>
        </p:nvSpPr>
        <p:spPr>
          <a:xfrm>
            <a:off x="4391025" y="5244147"/>
            <a:ext cx="7258050" cy="1477328"/>
          </a:xfrm>
          <a:custGeom>
            <a:avLst/>
            <a:gdLst>
              <a:gd name="connsiteX0" fmla="*/ 0 w 7258050"/>
              <a:gd name="connsiteY0" fmla="*/ 0 h 1477328"/>
              <a:gd name="connsiteX1" fmla="*/ 558312 w 7258050"/>
              <a:gd name="connsiteY1" fmla="*/ 0 h 1477328"/>
              <a:gd name="connsiteX2" fmla="*/ 1261784 w 7258050"/>
              <a:gd name="connsiteY2" fmla="*/ 0 h 1477328"/>
              <a:gd name="connsiteX3" fmla="*/ 1820096 w 7258050"/>
              <a:gd name="connsiteY3" fmla="*/ 0 h 1477328"/>
              <a:gd name="connsiteX4" fmla="*/ 2160666 w 7258050"/>
              <a:gd name="connsiteY4" fmla="*/ 0 h 1477328"/>
              <a:gd name="connsiteX5" fmla="*/ 2864138 w 7258050"/>
              <a:gd name="connsiteY5" fmla="*/ 0 h 1477328"/>
              <a:gd name="connsiteX6" fmla="*/ 3349869 w 7258050"/>
              <a:gd name="connsiteY6" fmla="*/ 0 h 1477328"/>
              <a:gd name="connsiteX7" fmla="*/ 3980761 w 7258050"/>
              <a:gd name="connsiteY7" fmla="*/ 0 h 1477328"/>
              <a:gd name="connsiteX8" fmla="*/ 4684234 w 7258050"/>
              <a:gd name="connsiteY8" fmla="*/ 0 h 1477328"/>
              <a:gd name="connsiteX9" fmla="*/ 5242545 w 7258050"/>
              <a:gd name="connsiteY9" fmla="*/ 0 h 1477328"/>
              <a:gd name="connsiteX10" fmla="*/ 5946018 w 7258050"/>
              <a:gd name="connsiteY10" fmla="*/ 0 h 1477328"/>
              <a:gd name="connsiteX11" fmla="*/ 6359168 w 7258050"/>
              <a:gd name="connsiteY11" fmla="*/ 0 h 1477328"/>
              <a:gd name="connsiteX12" fmla="*/ 6772319 w 7258050"/>
              <a:gd name="connsiteY12" fmla="*/ 0 h 1477328"/>
              <a:gd name="connsiteX13" fmla="*/ 7258050 w 7258050"/>
              <a:gd name="connsiteY13" fmla="*/ 0 h 1477328"/>
              <a:gd name="connsiteX14" fmla="*/ 7258050 w 7258050"/>
              <a:gd name="connsiteY14" fmla="*/ 492443 h 1477328"/>
              <a:gd name="connsiteX15" fmla="*/ 7258050 w 7258050"/>
              <a:gd name="connsiteY15" fmla="*/ 999659 h 1477328"/>
              <a:gd name="connsiteX16" fmla="*/ 7258050 w 7258050"/>
              <a:gd name="connsiteY16" fmla="*/ 1477328 h 1477328"/>
              <a:gd name="connsiteX17" fmla="*/ 6627158 w 7258050"/>
              <a:gd name="connsiteY17" fmla="*/ 1477328 h 1477328"/>
              <a:gd name="connsiteX18" fmla="*/ 5923685 w 7258050"/>
              <a:gd name="connsiteY18" fmla="*/ 1477328 h 1477328"/>
              <a:gd name="connsiteX19" fmla="*/ 5365374 w 7258050"/>
              <a:gd name="connsiteY19" fmla="*/ 1477328 h 1477328"/>
              <a:gd name="connsiteX20" fmla="*/ 4734482 w 7258050"/>
              <a:gd name="connsiteY20" fmla="*/ 1477328 h 1477328"/>
              <a:gd name="connsiteX21" fmla="*/ 4103590 w 7258050"/>
              <a:gd name="connsiteY21" fmla="*/ 1477328 h 1477328"/>
              <a:gd name="connsiteX22" fmla="*/ 3400117 w 7258050"/>
              <a:gd name="connsiteY22" fmla="*/ 1477328 h 1477328"/>
              <a:gd name="connsiteX23" fmla="*/ 2696645 w 7258050"/>
              <a:gd name="connsiteY23" fmla="*/ 1477328 h 1477328"/>
              <a:gd name="connsiteX24" fmla="*/ 1993172 w 7258050"/>
              <a:gd name="connsiteY24" fmla="*/ 1477328 h 1477328"/>
              <a:gd name="connsiteX25" fmla="*/ 1652602 w 7258050"/>
              <a:gd name="connsiteY25" fmla="*/ 1477328 h 1477328"/>
              <a:gd name="connsiteX26" fmla="*/ 1021710 w 7258050"/>
              <a:gd name="connsiteY26" fmla="*/ 1477328 h 1477328"/>
              <a:gd name="connsiteX27" fmla="*/ 681140 w 7258050"/>
              <a:gd name="connsiteY27" fmla="*/ 1477328 h 1477328"/>
              <a:gd name="connsiteX28" fmla="*/ 0 w 7258050"/>
              <a:gd name="connsiteY28" fmla="*/ 1477328 h 1477328"/>
              <a:gd name="connsiteX29" fmla="*/ 0 w 7258050"/>
              <a:gd name="connsiteY29" fmla="*/ 984885 h 1477328"/>
              <a:gd name="connsiteX30" fmla="*/ 0 w 7258050"/>
              <a:gd name="connsiteY30" fmla="*/ 536763 h 1477328"/>
              <a:gd name="connsiteX31" fmla="*/ 0 w 7258050"/>
              <a:gd name="connsiteY31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258050" h="1477328" fill="none" extrusionOk="0">
                <a:moveTo>
                  <a:pt x="0" y="0"/>
                </a:moveTo>
                <a:cubicBezTo>
                  <a:pt x="157580" y="-61079"/>
                  <a:pt x="322215" y="54115"/>
                  <a:pt x="558312" y="0"/>
                </a:cubicBezTo>
                <a:cubicBezTo>
                  <a:pt x="794409" y="-54115"/>
                  <a:pt x="965751" y="50851"/>
                  <a:pt x="1261784" y="0"/>
                </a:cubicBezTo>
                <a:cubicBezTo>
                  <a:pt x="1557817" y="-50851"/>
                  <a:pt x="1589573" y="26441"/>
                  <a:pt x="1820096" y="0"/>
                </a:cubicBezTo>
                <a:cubicBezTo>
                  <a:pt x="2050619" y="-26441"/>
                  <a:pt x="1993713" y="19202"/>
                  <a:pt x="2160666" y="0"/>
                </a:cubicBezTo>
                <a:cubicBezTo>
                  <a:pt x="2327619" y="-19202"/>
                  <a:pt x="2578550" y="31700"/>
                  <a:pt x="2864138" y="0"/>
                </a:cubicBezTo>
                <a:cubicBezTo>
                  <a:pt x="3149726" y="-31700"/>
                  <a:pt x="3172764" y="39004"/>
                  <a:pt x="3349869" y="0"/>
                </a:cubicBezTo>
                <a:cubicBezTo>
                  <a:pt x="3526974" y="-39004"/>
                  <a:pt x="3814964" y="638"/>
                  <a:pt x="3980761" y="0"/>
                </a:cubicBezTo>
                <a:cubicBezTo>
                  <a:pt x="4146558" y="-638"/>
                  <a:pt x="4522938" y="71649"/>
                  <a:pt x="4684234" y="0"/>
                </a:cubicBezTo>
                <a:cubicBezTo>
                  <a:pt x="4845530" y="-71649"/>
                  <a:pt x="5040504" y="47768"/>
                  <a:pt x="5242545" y="0"/>
                </a:cubicBezTo>
                <a:cubicBezTo>
                  <a:pt x="5444586" y="-47768"/>
                  <a:pt x="5748917" y="79452"/>
                  <a:pt x="5946018" y="0"/>
                </a:cubicBezTo>
                <a:cubicBezTo>
                  <a:pt x="6143119" y="-79452"/>
                  <a:pt x="6175901" y="13458"/>
                  <a:pt x="6359168" y="0"/>
                </a:cubicBezTo>
                <a:cubicBezTo>
                  <a:pt x="6542435" y="-13458"/>
                  <a:pt x="6687553" y="19664"/>
                  <a:pt x="6772319" y="0"/>
                </a:cubicBezTo>
                <a:cubicBezTo>
                  <a:pt x="6857085" y="-19664"/>
                  <a:pt x="7040829" y="4725"/>
                  <a:pt x="7258050" y="0"/>
                </a:cubicBezTo>
                <a:cubicBezTo>
                  <a:pt x="7264038" y="104582"/>
                  <a:pt x="7256527" y="378357"/>
                  <a:pt x="7258050" y="492443"/>
                </a:cubicBezTo>
                <a:cubicBezTo>
                  <a:pt x="7259573" y="606529"/>
                  <a:pt x="7233732" y="809424"/>
                  <a:pt x="7258050" y="999659"/>
                </a:cubicBezTo>
                <a:cubicBezTo>
                  <a:pt x="7282368" y="1189894"/>
                  <a:pt x="7232095" y="1274222"/>
                  <a:pt x="7258050" y="1477328"/>
                </a:cubicBezTo>
                <a:cubicBezTo>
                  <a:pt x="7100768" y="1526884"/>
                  <a:pt x="6927440" y="1444056"/>
                  <a:pt x="6627158" y="1477328"/>
                </a:cubicBezTo>
                <a:cubicBezTo>
                  <a:pt x="6326876" y="1510600"/>
                  <a:pt x="6111310" y="1398191"/>
                  <a:pt x="5923685" y="1477328"/>
                </a:cubicBezTo>
                <a:cubicBezTo>
                  <a:pt x="5736060" y="1556465"/>
                  <a:pt x="5492228" y="1462436"/>
                  <a:pt x="5365374" y="1477328"/>
                </a:cubicBezTo>
                <a:cubicBezTo>
                  <a:pt x="5238520" y="1492220"/>
                  <a:pt x="4890219" y="1425574"/>
                  <a:pt x="4734482" y="1477328"/>
                </a:cubicBezTo>
                <a:cubicBezTo>
                  <a:pt x="4578745" y="1529082"/>
                  <a:pt x="4305091" y="1465661"/>
                  <a:pt x="4103590" y="1477328"/>
                </a:cubicBezTo>
                <a:cubicBezTo>
                  <a:pt x="3902089" y="1488995"/>
                  <a:pt x="3718312" y="1411018"/>
                  <a:pt x="3400117" y="1477328"/>
                </a:cubicBezTo>
                <a:cubicBezTo>
                  <a:pt x="3081922" y="1543638"/>
                  <a:pt x="2858277" y="1431214"/>
                  <a:pt x="2696645" y="1477328"/>
                </a:cubicBezTo>
                <a:cubicBezTo>
                  <a:pt x="2535013" y="1523442"/>
                  <a:pt x="2280949" y="1471463"/>
                  <a:pt x="1993172" y="1477328"/>
                </a:cubicBezTo>
                <a:cubicBezTo>
                  <a:pt x="1705395" y="1483193"/>
                  <a:pt x="1819547" y="1463448"/>
                  <a:pt x="1652602" y="1477328"/>
                </a:cubicBezTo>
                <a:cubicBezTo>
                  <a:pt x="1485657" y="1491208"/>
                  <a:pt x="1159773" y="1431999"/>
                  <a:pt x="1021710" y="1477328"/>
                </a:cubicBezTo>
                <a:cubicBezTo>
                  <a:pt x="883647" y="1522657"/>
                  <a:pt x="814023" y="1446916"/>
                  <a:pt x="681140" y="1477328"/>
                </a:cubicBezTo>
                <a:cubicBezTo>
                  <a:pt x="548257" y="1507740"/>
                  <a:pt x="139325" y="1415072"/>
                  <a:pt x="0" y="1477328"/>
                </a:cubicBezTo>
                <a:cubicBezTo>
                  <a:pt x="-54547" y="1249162"/>
                  <a:pt x="5111" y="1216004"/>
                  <a:pt x="0" y="984885"/>
                </a:cubicBezTo>
                <a:cubicBezTo>
                  <a:pt x="-5111" y="753766"/>
                  <a:pt x="7830" y="633988"/>
                  <a:pt x="0" y="536763"/>
                </a:cubicBezTo>
                <a:cubicBezTo>
                  <a:pt x="-7830" y="439538"/>
                  <a:pt x="61732" y="224316"/>
                  <a:pt x="0" y="0"/>
                </a:cubicBezTo>
                <a:close/>
              </a:path>
              <a:path w="7258050" h="1477328" stroke="0" extrusionOk="0">
                <a:moveTo>
                  <a:pt x="0" y="0"/>
                </a:moveTo>
                <a:cubicBezTo>
                  <a:pt x="292029" y="-8443"/>
                  <a:pt x="483392" y="8152"/>
                  <a:pt x="703473" y="0"/>
                </a:cubicBezTo>
                <a:cubicBezTo>
                  <a:pt x="923554" y="-8152"/>
                  <a:pt x="1142618" y="24285"/>
                  <a:pt x="1334365" y="0"/>
                </a:cubicBezTo>
                <a:cubicBezTo>
                  <a:pt x="1526112" y="-24285"/>
                  <a:pt x="1576662" y="3165"/>
                  <a:pt x="1747515" y="0"/>
                </a:cubicBezTo>
                <a:cubicBezTo>
                  <a:pt x="1918368" y="-3165"/>
                  <a:pt x="2077412" y="4925"/>
                  <a:pt x="2305827" y="0"/>
                </a:cubicBezTo>
                <a:cubicBezTo>
                  <a:pt x="2534242" y="-4925"/>
                  <a:pt x="2533519" y="9262"/>
                  <a:pt x="2718977" y="0"/>
                </a:cubicBezTo>
                <a:cubicBezTo>
                  <a:pt x="2904435" y="-9262"/>
                  <a:pt x="3224230" y="14360"/>
                  <a:pt x="3422450" y="0"/>
                </a:cubicBezTo>
                <a:cubicBezTo>
                  <a:pt x="3620670" y="-14360"/>
                  <a:pt x="3858422" y="26295"/>
                  <a:pt x="3980761" y="0"/>
                </a:cubicBezTo>
                <a:cubicBezTo>
                  <a:pt x="4103100" y="-26295"/>
                  <a:pt x="4435849" y="50698"/>
                  <a:pt x="4684234" y="0"/>
                </a:cubicBezTo>
                <a:cubicBezTo>
                  <a:pt x="4932619" y="-50698"/>
                  <a:pt x="5197780" y="36898"/>
                  <a:pt x="5387706" y="0"/>
                </a:cubicBezTo>
                <a:cubicBezTo>
                  <a:pt x="5577632" y="-36898"/>
                  <a:pt x="5564061" y="16736"/>
                  <a:pt x="5728276" y="0"/>
                </a:cubicBezTo>
                <a:cubicBezTo>
                  <a:pt x="5892491" y="-16736"/>
                  <a:pt x="5961758" y="17330"/>
                  <a:pt x="6141427" y="0"/>
                </a:cubicBezTo>
                <a:cubicBezTo>
                  <a:pt x="6321096" y="-17330"/>
                  <a:pt x="6464747" y="49446"/>
                  <a:pt x="6554577" y="0"/>
                </a:cubicBezTo>
                <a:cubicBezTo>
                  <a:pt x="6644407" y="-49446"/>
                  <a:pt x="6971868" y="70751"/>
                  <a:pt x="7258050" y="0"/>
                </a:cubicBezTo>
                <a:cubicBezTo>
                  <a:pt x="7275749" y="204588"/>
                  <a:pt x="7250332" y="367966"/>
                  <a:pt x="7258050" y="492443"/>
                </a:cubicBezTo>
                <a:cubicBezTo>
                  <a:pt x="7265768" y="616920"/>
                  <a:pt x="7220566" y="870641"/>
                  <a:pt x="7258050" y="970112"/>
                </a:cubicBezTo>
                <a:cubicBezTo>
                  <a:pt x="7295534" y="1069583"/>
                  <a:pt x="7201588" y="1329663"/>
                  <a:pt x="7258050" y="1477328"/>
                </a:cubicBezTo>
                <a:cubicBezTo>
                  <a:pt x="7005291" y="1489960"/>
                  <a:pt x="6801410" y="1403306"/>
                  <a:pt x="6554577" y="1477328"/>
                </a:cubicBezTo>
                <a:cubicBezTo>
                  <a:pt x="6307744" y="1551350"/>
                  <a:pt x="6243016" y="1454435"/>
                  <a:pt x="6068846" y="1477328"/>
                </a:cubicBezTo>
                <a:cubicBezTo>
                  <a:pt x="5894676" y="1500221"/>
                  <a:pt x="5650642" y="1432709"/>
                  <a:pt x="5365374" y="1477328"/>
                </a:cubicBezTo>
                <a:cubicBezTo>
                  <a:pt x="5080106" y="1521947"/>
                  <a:pt x="4932878" y="1400890"/>
                  <a:pt x="4661901" y="1477328"/>
                </a:cubicBezTo>
                <a:cubicBezTo>
                  <a:pt x="4390924" y="1553766"/>
                  <a:pt x="4350025" y="1444634"/>
                  <a:pt x="4103590" y="1477328"/>
                </a:cubicBezTo>
                <a:cubicBezTo>
                  <a:pt x="3857155" y="1510022"/>
                  <a:pt x="3851199" y="1438246"/>
                  <a:pt x="3763020" y="1477328"/>
                </a:cubicBezTo>
                <a:cubicBezTo>
                  <a:pt x="3674841" y="1516410"/>
                  <a:pt x="3356648" y="1424707"/>
                  <a:pt x="3204708" y="1477328"/>
                </a:cubicBezTo>
                <a:cubicBezTo>
                  <a:pt x="3052768" y="1529949"/>
                  <a:pt x="2839318" y="1464237"/>
                  <a:pt x="2573816" y="1477328"/>
                </a:cubicBezTo>
                <a:cubicBezTo>
                  <a:pt x="2308314" y="1490419"/>
                  <a:pt x="2387560" y="1447079"/>
                  <a:pt x="2233246" y="1477328"/>
                </a:cubicBezTo>
                <a:cubicBezTo>
                  <a:pt x="2078932" y="1507577"/>
                  <a:pt x="1974020" y="1472538"/>
                  <a:pt x="1747515" y="1477328"/>
                </a:cubicBezTo>
                <a:cubicBezTo>
                  <a:pt x="1521010" y="1482118"/>
                  <a:pt x="1368106" y="1430566"/>
                  <a:pt x="1261784" y="1477328"/>
                </a:cubicBezTo>
                <a:cubicBezTo>
                  <a:pt x="1155462" y="1524090"/>
                  <a:pt x="1009992" y="1431397"/>
                  <a:pt x="848634" y="1477328"/>
                </a:cubicBezTo>
                <a:cubicBezTo>
                  <a:pt x="687276" y="1523259"/>
                  <a:pt x="300703" y="1448912"/>
                  <a:pt x="0" y="1477328"/>
                </a:cubicBezTo>
                <a:cubicBezTo>
                  <a:pt x="-16874" y="1331956"/>
                  <a:pt x="46173" y="1220326"/>
                  <a:pt x="0" y="1014432"/>
                </a:cubicBezTo>
                <a:cubicBezTo>
                  <a:pt x="-46173" y="808538"/>
                  <a:pt x="53953" y="668175"/>
                  <a:pt x="0" y="507216"/>
                </a:cubicBezTo>
                <a:cubicBezTo>
                  <a:pt x="-53953" y="346257"/>
                  <a:pt x="48121" y="226800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30929046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Pour imprimer dans le moniteur il faut la commande suivante dans la boucle « </a:t>
            </a:r>
            <a:r>
              <a:rPr lang="fr-CA" dirty="0" err="1"/>
              <a:t>void</a:t>
            </a:r>
            <a:r>
              <a:rPr lang="fr-CA" dirty="0"/>
              <a:t> </a:t>
            </a:r>
            <a:r>
              <a:rPr lang="fr-CA" dirty="0" err="1"/>
              <a:t>loop</a:t>
            </a:r>
            <a:r>
              <a:rPr lang="fr-CA" dirty="0"/>
              <a:t> »</a:t>
            </a:r>
          </a:p>
          <a:p>
            <a:pPr algn="ctr"/>
            <a:endParaRPr lang="fr-CA" dirty="0"/>
          </a:p>
          <a:p>
            <a:pPr algn="ctr"/>
            <a:r>
              <a:rPr lang="fr-CA" dirty="0"/>
              <a:t>	</a:t>
            </a:r>
            <a:r>
              <a:rPr lang="fr-CA" b="1" dirty="0" err="1"/>
              <a:t>Serial.println</a:t>
            </a:r>
            <a:r>
              <a:rPr lang="fr-CA" b="1" dirty="0"/>
              <a:t>(« Hello world! »);</a:t>
            </a:r>
          </a:p>
          <a:p>
            <a:endParaRPr lang="fr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12F9F4-E500-3F72-F77F-3559C7A375E4}"/>
              </a:ext>
            </a:extLst>
          </p:cNvPr>
          <p:cNvSpPr/>
          <p:nvPr/>
        </p:nvSpPr>
        <p:spPr>
          <a:xfrm>
            <a:off x="4143847" y="2487794"/>
            <a:ext cx="68570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Deux commandes importantes:</a:t>
            </a:r>
          </a:p>
        </p:txBody>
      </p:sp>
    </p:spTree>
    <p:extLst>
      <p:ext uri="{BB962C8B-B14F-4D97-AF65-F5344CB8AC3E}">
        <p14:creationId xmlns:p14="http://schemas.microsoft.com/office/powerpoint/2010/main" val="322822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0A7FD-24A4-DEC6-2F12-36ED35AE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39" y="327341"/>
            <a:ext cx="7271385" cy="805813"/>
          </a:xfrm>
        </p:spPr>
        <p:txBody>
          <a:bodyPr/>
          <a:lstStyle/>
          <a:p>
            <a:r>
              <a:rPr lang="fr-CA" dirty="0"/>
              <a:t>Pratique 1: serial monitor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A1CDE4-2D26-6C2B-F122-04A182EC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3</a:t>
            </a:fld>
            <a:endParaRPr lang="fr-CA" noProof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F489E50-305E-3929-C43E-5E69C6BE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413" y="2032000"/>
            <a:ext cx="7792537" cy="4591691"/>
          </a:xfrm>
          <a:prstGeom prst="rect">
            <a:avLst/>
          </a:prstGeom>
        </p:spPr>
      </p:pic>
      <p:pic>
        <p:nvPicPr>
          <p:cNvPr id="1026" name="Picture 2" descr="hello">
            <a:extLst>
              <a:ext uri="{FF2B5EF4-FFF2-40B4-BE49-F238E27FC236}">
                <a16:creationId xmlns:a16="http://schemas.microsoft.com/office/drawing/2014/main" id="{C85F64B6-AED4-F853-D47E-FD31A841A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234309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97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292E8-4104-BE0B-681D-9BB9C909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127"/>
            <a:ext cx="3200400" cy="1474788"/>
          </a:xfrm>
        </p:spPr>
        <p:txBody>
          <a:bodyPr/>
          <a:lstStyle/>
          <a:p>
            <a:pPr algn="ctr"/>
            <a:r>
              <a:rPr lang="fr-CA" dirty="0"/>
              <a:t>Le bouton Arduino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87B2F616-AFDC-4A18-353F-5C3A4725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4</a:t>
            </a:fld>
            <a:endParaRPr lang="fr-CA" noProof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0A25F1E-232A-15A5-B06A-99BC48E0A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910" y="164453"/>
            <a:ext cx="5358390" cy="1967004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1015D560-CFF4-181C-922E-BA159ED39A17}"/>
              </a:ext>
            </a:extLst>
          </p:cNvPr>
          <p:cNvSpPr txBox="1"/>
          <p:nvPr/>
        </p:nvSpPr>
        <p:spPr>
          <a:xfrm>
            <a:off x="4878892" y="2266950"/>
            <a:ext cx="72104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2 états possibles:  Poussé = circuit fermé ou Non poussé = circuit ouvert</a:t>
            </a:r>
            <a:br>
              <a:rPr lang="fr-CA" sz="2400" dirty="0"/>
            </a:br>
            <a:endParaRPr lang="fr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Utilises une résistance de 10 </a:t>
            </a:r>
            <a:r>
              <a:rPr lang="fr-CA" sz="2400" dirty="0" err="1"/>
              <a:t>k</a:t>
            </a:r>
            <a:r>
              <a:rPr lang="fr-CA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 (10 000Ω)</a:t>
            </a:r>
          </a:p>
          <a:p>
            <a:endParaRPr lang="fr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Seulement 3 banches seront connectées.  1 au digital pin, 1 au GND et 1 au 5V. </a:t>
            </a:r>
            <a:r>
              <a:rPr lang="fr-CA" dirty="0">
                <a:latin typeface="Calibri" panose="020F0502020204030204" pitchFamily="34" charset="0"/>
                <a:cs typeface="Calibri" panose="020F0502020204030204" pitchFamily="34" charset="0"/>
              </a:rPr>
              <a:t>(GND et pin peuvent être partager)</a:t>
            </a:r>
            <a:b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L’emplacement de ta résistance (branche de GND ou 5V) va déterminer si c’est un circuit avec une résistance « pull-down » ou « pull-up ».  Ceci va inverser ton résultat. Pour plus d’info: </a:t>
            </a: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clique ici</a:t>
            </a:r>
            <a:endParaRPr lang="fr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6201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22F7C-9EF2-FBCC-F05F-B8368DC96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554AC-A6A2-C034-A30B-91B2EC8F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39" y="136525"/>
            <a:ext cx="8642985" cy="805813"/>
          </a:xfrm>
        </p:spPr>
        <p:txBody>
          <a:bodyPr>
            <a:normAutofit fontScale="90000"/>
          </a:bodyPr>
          <a:lstStyle/>
          <a:p>
            <a:r>
              <a:rPr lang="fr-CA" dirty="0"/>
              <a:t>Pratique 2: bouton + serial monitor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DA70E7-DE2E-44DB-7427-192BE55B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5</a:t>
            </a:fld>
            <a:endParaRPr lang="fr-CA" noProof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08EC073-F707-F2E4-B3AD-8AC848FC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225" y="1446212"/>
            <a:ext cx="4528661" cy="50927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B0A3D5A-68DA-E3CD-FD29-FDC2D904F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82" y="1916704"/>
            <a:ext cx="6762863" cy="33484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6379F2-5EA2-E320-73DF-D4E21C7BA149}"/>
              </a:ext>
            </a:extLst>
          </p:cNvPr>
          <p:cNvSpPr/>
          <p:nvPr/>
        </p:nvSpPr>
        <p:spPr>
          <a:xfrm>
            <a:off x="7295225" y="4267200"/>
            <a:ext cx="4528661" cy="1657350"/>
          </a:xfrm>
          <a:prstGeom prst="rect">
            <a:avLst/>
          </a:prstGeom>
          <a:solidFill>
            <a:srgbClr val="FBFEC2">
              <a:alpha val="23922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129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0DED4-CF2E-E154-B56D-08A4426FC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9BEFE-EDA9-5BBF-EF34-0AA1EB91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70" y="136525"/>
            <a:ext cx="8642985" cy="805813"/>
          </a:xfrm>
        </p:spPr>
        <p:txBody>
          <a:bodyPr>
            <a:normAutofit/>
          </a:bodyPr>
          <a:lstStyle/>
          <a:p>
            <a:r>
              <a:rPr lang="fr-CA" dirty="0"/>
              <a:t>Pratique 3: Bouton et DEL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F9C97E-FB86-A307-921D-7AF2585A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6</a:t>
            </a:fld>
            <a:endParaRPr lang="fr-CA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1053EC-5D5C-0C31-6178-8C677A850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010184"/>
            <a:ext cx="7423336" cy="5785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387184-8465-A5D3-BF4C-EBAC7C64FCF8}"/>
              </a:ext>
            </a:extLst>
          </p:cNvPr>
          <p:cNvSpPr/>
          <p:nvPr/>
        </p:nvSpPr>
        <p:spPr>
          <a:xfrm>
            <a:off x="4009156" y="3962396"/>
            <a:ext cx="46029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fr-F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CC943B-AEE6-5117-F7FD-6DADCDD63A53}"/>
              </a:ext>
            </a:extLst>
          </p:cNvPr>
          <p:cNvSpPr/>
          <p:nvPr/>
        </p:nvSpPr>
        <p:spPr>
          <a:xfrm>
            <a:off x="5221250" y="3971977"/>
            <a:ext cx="34289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7D1FE-0196-EE42-A5F0-B64614653B1A}"/>
              </a:ext>
            </a:extLst>
          </p:cNvPr>
          <p:cNvSpPr/>
          <p:nvPr/>
        </p:nvSpPr>
        <p:spPr>
          <a:xfrm>
            <a:off x="4213278" y="5447706"/>
            <a:ext cx="542925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5V</a:t>
            </a:r>
            <a:endParaRPr lang="fr-F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A7A178-478E-3929-C6F8-CA3F651BEBF8}"/>
              </a:ext>
            </a:extLst>
          </p:cNvPr>
          <p:cNvSpPr/>
          <p:nvPr/>
        </p:nvSpPr>
        <p:spPr>
          <a:xfrm>
            <a:off x="3193860" y="3962396"/>
            <a:ext cx="765101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  <a:endParaRPr lang="fr-F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A12B6FA-7A77-BCDA-C57A-CAD30C541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795" y="1000662"/>
            <a:ext cx="2715227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1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D0A01-B1C4-956B-9E02-21F2EB12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RGB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DEA7C-944F-29C9-E17F-04F87043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7</a:t>
            </a:fld>
            <a:endParaRPr lang="fr-CA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36CA0-0A10-1BA3-46E1-1629FF9E6FA0}"/>
              </a:ext>
            </a:extLst>
          </p:cNvPr>
          <p:cNvSpPr/>
          <p:nvPr/>
        </p:nvSpPr>
        <p:spPr>
          <a:xfrm>
            <a:off x="133255" y="4852146"/>
            <a:ext cx="1371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Red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26709B-7648-83B1-7C12-57BFA3BBA7F9}"/>
              </a:ext>
            </a:extLst>
          </p:cNvPr>
          <p:cNvSpPr/>
          <p:nvPr/>
        </p:nvSpPr>
        <p:spPr>
          <a:xfrm>
            <a:off x="819148" y="5563797"/>
            <a:ext cx="2049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</a:rPr>
              <a:t>Green</a:t>
            </a:r>
            <a:endParaRPr lang="fr-FR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75FF9D-145F-DBA9-437C-330BE861913C}"/>
              </a:ext>
            </a:extLst>
          </p:cNvPr>
          <p:cNvSpPr/>
          <p:nvPr/>
        </p:nvSpPr>
        <p:spPr>
          <a:xfrm>
            <a:off x="2190935" y="4856067"/>
            <a:ext cx="1552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Blue</a:t>
            </a:r>
            <a:endParaRPr lang="fr-FR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E7E8872-3260-0630-11C7-F3BE2759B378}"/>
              </a:ext>
            </a:extLst>
          </p:cNvPr>
          <p:cNvCxnSpPr/>
          <p:nvPr/>
        </p:nvCxnSpPr>
        <p:spPr>
          <a:xfrm flipH="1">
            <a:off x="819148" y="4602160"/>
            <a:ext cx="590552" cy="5127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6BD961-84AE-4AB0-7B0E-F59AFC1D4978}"/>
              </a:ext>
            </a:extLst>
          </p:cNvPr>
          <p:cNvCxnSpPr>
            <a:cxnSpLocks/>
          </p:cNvCxnSpPr>
          <p:nvPr/>
        </p:nvCxnSpPr>
        <p:spPr>
          <a:xfrm>
            <a:off x="1828893" y="4581699"/>
            <a:ext cx="0" cy="1193777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09E3BE7-2984-F73B-9D20-FB3DF5EBF624}"/>
              </a:ext>
            </a:extLst>
          </p:cNvPr>
          <p:cNvCxnSpPr>
            <a:cxnSpLocks/>
          </p:cNvCxnSpPr>
          <p:nvPr/>
        </p:nvCxnSpPr>
        <p:spPr>
          <a:xfrm>
            <a:off x="2190935" y="4581698"/>
            <a:ext cx="466540" cy="399877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384545A4-F9FC-AAF2-6DCB-F3F2E91C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660" y="3807276"/>
            <a:ext cx="2481482" cy="2766366"/>
          </a:xfrm>
          <a:prstGeom prst="rect">
            <a:avLst/>
          </a:prstGeom>
        </p:spPr>
      </p:pic>
      <p:pic>
        <p:nvPicPr>
          <p:cNvPr id="2054" name="Picture 6" descr="red lightsaber">
            <a:extLst>
              <a:ext uri="{FF2B5EF4-FFF2-40B4-BE49-F238E27FC236}">
                <a16:creationId xmlns:a16="http://schemas.microsoft.com/office/drawing/2014/main" id="{A76CD9B2-13A2-0B11-8923-1BE368DB2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07916" y="499637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reen lightsaber">
            <a:extLst>
              <a:ext uri="{FF2B5EF4-FFF2-40B4-BE49-F238E27FC236}">
                <a16:creationId xmlns:a16="http://schemas.microsoft.com/office/drawing/2014/main" id="{7BF304A2-FA59-7823-CAD2-AFA40673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794" y="180889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lue lightsaber">
            <a:extLst>
              <a:ext uri="{FF2B5EF4-FFF2-40B4-BE49-F238E27FC236}">
                <a16:creationId xmlns:a16="http://schemas.microsoft.com/office/drawing/2014/main" id="{D9F879E8-D182-B2C8-5592-25E4F3C50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10600" y="2886161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87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6EAF3-AADB-B11E-D05C-D7C072E1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97" y="136525"/>
            <a:ext cx="5013960" cy="1325563"/>
          </a:xfrm>
        </p:spPr>
        <p:txBody>
          <a:bodyPr/>
          <a:lstStyle/>
          <a:p>
            <a:r>
              <a:rPr lang="fr-CA" dirty="0"/>
              <a:t>RGB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15649F-F78F-1DCF-535E-23BC67B8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8</a:t>
            </a:fld>
            <a:endParaRPr lang="fr-CA" noProof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91AE86-FDF4-82C9-A770-C49E0B838D5A}"/>
              </a:ext>
            </a:extLst>
          </p:cNvPr>
          <p:cNvSpPr txBox="1"/>
          <p:nvPr/>
        </p:nvSpPr>
        <p:spPr>
          <a:xfrm>
            <a:off x="9193696" y="5782228"/>
            <a:ext cx="30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hlinkClick r:id="rId2"/>
              </a:rPr>
              <a:t>vidéo YouTube</a:t>
            </a:r>
            <a:endParaRPr lang="fr-CA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C0A898F-82E2-6009-220C-B8D5A675B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414" y="1425772"/>
            <a:ext cx="4551351" cy="435645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B79B80C-6173-4995-D1B9-7BEF3921D455}"/>
              </a:ext>
            </a:extLst>
          </p:cNvPr>
          <p:cNvSpPr txBox="1"/>
          <p:nvPr/>
        </p:nvSpPr>
        <p:spPr>
          <a:xfrm>
            <a:off x="7076661" y="1452148"/>
            <a:ext cx="45521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N’oubliez pas que les options pour les valeurs sont soit « 0 » OU « 255 »</a:t>
            </a:r>
            <a:br>
              <a:rPr lang="fr-CA" sz="2400" dirty="0"/>
            </a:br>
            <a:endParaRPr lang="fr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Rouge = R:225 G:0 B:0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Vert = R:0 G:255 B:0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Bleu = R:0 V:0 B:255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Jaune = R:255 V:255 B:0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Cyan = R:0 V:255 B:255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Magenta = R:255 V:0 B:255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Blanc = R:255 V:255 B:255</a:t>
            </a:r>
          </a:p>
        </p:txBody>
      </p:sp>
    </p:spTree>
    <p:extLst>
      <p:ext uri="{BB962C8B-B14F-4D97-AF65-F5344CB8AC3E}">
        <p14:creationId xmlns:p14="http://schemas.microsoft.com/office/powerpoint/2010/main" val="144961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A6F3C-1C57-5590-A8F1-2D9096782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F2986-07D4-42CA-72E5-D5B6485A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368" y="302908"/>
            <a:ext cx="5985981" cy="1325563"/>
          </a:xfrm>
        </p:spPr>
        <p:txBody>
          <a:bodyPr/>
          <a:lstStyle/>
          <a:p>
            <a:r>
              <a:rPr lang="fr-CA" dirty="0"/>
              <a:t>Défi – Boutons RGB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68A5C-33BF-890B-CA64-9ECBCD9A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369" y="2205872"/>
            <a:ext cx="6248871" cy="43492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Créer un circuit et un code avec 1 DEL RGB et 1 résistances de 220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 sur les 3 branches de couleur.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Ajouter 1 bouton par jambe de couleur avec chacune une résistance de 10k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 Ω</a:t>
            </a: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Créer un code qui te permets de contrôler et mélanger les lumières de la Del RGB!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Je te fournis un croquis de circuit… à toi de faire le code!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2AD54F-CA50-77DE-EBC2-47CACB46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9</a:t>
            </a:fld>
            <a:endParaRPr lang="fr-CA" noProof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8AAC45B-F574-51DE-09ED-4404DAA09BC7}"/>
              </a:ext>
            </a:extLst>
          </p:cNvPr>
          <p:cNvSpPr txBox="1"/>
          <p:nvPr/>
        </p:nvSpPr>
        <p:spPr>
          <a:xfrm>
            <a:off x="1341783" y="5595730"/>
            <a:ext cx="26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hlinkClick r:id="rId2"/>
              </a:rPr>
              <a:t>coco de Pâques</a:t>
            </a:r>
            <a:endParaRPr lang="fr-CA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CBAD70-282D-A685-667F-8428CA5C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7" y="1628471"/>
            <a:ext cx="3645246" cy="364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8231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84_TF03460514_Win32" id="{1FCA4791-C135-4455-9665-B1CD34C84075}" vid="{4560C0E5-C2D8-406A-B18A-8FFEAA66D65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{F3481DCD-AFC6-477C-994E-CBC4F5F0524E}tf03460514_win32</Template>
  <TotalTime>1832</TotalTime>
  <Words>428</Words>
  <Application>Microsoft Office PowerPoint</Application>
  <PresentationFormat>Grand écran</PresentationFormat>
  <Paragraphs>54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Skeena</vt:lpstr>
      <vt:lpstr>Times New Roman</vt:lpstr>
      <vt:lpstr>Thème Office</vt:lpstr>
      <vt:lpstr>Boutons et RGB (+serial print et READ) (Bouton RGB) leçon 7</vt:lpstr>
      <vt:lpstr>L’outil Serial Monitor</vt:lpstr>
      <vt:lpstr>Pratique 1: serial monitor</vt:lpstr>
      <vt:lpstr>Le bouton Arduino</vt:lpstr>
      <vt:lpstr>Pratique 2: bouton + serial monitor</vt:lpstr>
      <vt:lpstr>Pratique 3: Bouton et DEL</vt:lpstr>
      <vt:lpstr>RGB</vt:lpstr>
      <vt:lpstr>RGB</vt:lpstr>
      <vt:lpstr>Défi – Boutons RGB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bases des circuits leçon 1</dc:title>
  <dc:creator>Dubytz, Monique</dc:creator>
  <cp:lastModifiedBy>Dubytz, Monique</cp:lastModifiedBy>
  <cp:revision>26</cp:revision>
  <dcterms:created xsi:type="dcterms:W3CDTF">2024-03-06T01:05:03Z</dcterms:created>
  <dcterms:modified xsi:type="dcterms:W3CDTF">2024-03-14T18:04:52Z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