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</p:sldIdLst>
  <p:sldSz cx="12192000" cy="6858000"/>
  <p:notesSz cx="6858000" cy="9144000"/>
  <p:defaultTextStyle>
    <a:defPPr rtl="0"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h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EC2"/>
    <a:srgbClr val="F5F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9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04867F2-3277-4F4E-A474-046E0415719E}" type="datetime1">
              <a:rPr lang="fr-CA" smtClean="0"/>
              <a:t>2024-03-14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4T19:02:46.0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1,'1509'0,"-1505"0,0 0,0 0,0 0,0 0,0 1,0-1,0 1,0 0,0 0,0 1,-1-1,1 1,-1-1,7 5,1 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4T19:22:07.089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1,'556'0,"-533"0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4T19:23:44.45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82,'11'-1,"0"-1,0 0,0-1,-1 0,0-1,17-8,12-4,-13 7,0 2,1 0,0 2,-1 0,2 2,28 1,525 3,-555 1,0 0,32 8,-30-4,46 2,147-8,-98-1,-116 1,1 1,-1 0,1 0,-1 0,0 1,0-1,1 2,-1-1,-1 1,1 0,0 1,8 5,-2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4T19:29:25.49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0 217,'16'-1,"0"0,-1-1,1 0,-1-2,1 1,23-11,25-4,1 2,85-10,-85 16,71-1,-10 2,122-9,5 19,-88 1,-139-4,-1 0,34-8,-32 4,47-2,-53 7,6 1,-1-2,32-5,8-2,-1 2,1 4,75 5,-29 0,-78-3,0-1,57-11,-38 5,1 4,0 1,59 5,-17 0,1810-2,-1890 1,0 1,0 0,21 6,-18-3,36 3,52 5,23 1,-107-12,-1 1,25 6,-25-5,1 0,25 1,-29-3,0 0,26 7,-25-4,37 3,78-8,20 1,-91 11,-47-8,0 0,18 0,285-1,-164-5,928 2,-1061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4T19:02:49.8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54,'955'1,"-931"-3,0-1,0 0,-1-2,30-9,-29 6,0 2,1 1,45-4,88 11,-135-2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4T19:05:37.23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1,'1854'0,"-1832"0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4T19:05:43.47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0,'1086'1,"-1063"-2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4T19:05:51.50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28,'902'1,"-886"-2,0-1,0-1,21-5,-18 4,36-5,-4 7,-29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4T19:05:54.83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1,'955'0,"-939"0,1 2,0 1,17 4,-14-2,33 2,179-5,-121-3,-88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4T19:06:08.16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1 135,'35'0,"1"1,-1 1,48 10,-21 2,1-3,0-3,100 0,1072-10,-1213 1,1-1,29-8,25-1,298 6,-209 7,-98-1,-25 1,0-3,0-1,49-9,-38 3,1 2,109 3,-144 4,-3-2,-1-1,1 0,19-6,-16 4,32-4,-31 6,36-9,-36 6,39-4,1 7,-35 2,0-1,46-7,-30 1,1 2,0 2,55 3,48-2,-64-10,-54 6,45-2,-54 8,7 0,-1-2,38-6,-23 1,-1 1,49 0,82 7,-60 1,474-2,-562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4T19:16:53.490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1,'0'2567,"0"-2544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4T19:19:05.697"/>
    </inkml:context>
    <inkml:brush xml:id="br0">
      <inkml:brushProperty name="width" value="0.3" units="cm"/>
      <inkml:brushProperty name="height" value="0.6" units="cm"/>
      <inkml:brushProperty name="color" value="#F8B548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0,'0'0,"0"134,1-132,-1 0,0-1,0 1,0-1,1 1,-1 0,1-1,0 1,-1-1,1 1,0-1,0 1,0-1,0 1,0-1,0 0,0 0,0 1,0-1,1 0,-1 0,3 1,0 0,0 0,0 0,0-1,0 0,0 1,1-1,6 0,6 2,0 1,0 1,0 0,-1 1,22 11,-19-8,1 0,-1-2,27 6,8-6,1-2,-1-2,68-6,-16 0,1245 3,-1273 4,90 15,62 4,502-22,-349-3,-72 3,334-2,-408-14,23 0,543-20,-314 23,68-5,48 5,-387 14,899-2,-895 8,12 0,283-8,-517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6E71C8C-ACDB-4CE6-9068-778A75FD1563}" type="datetime1">
              <a:rPr lang="fr-CA" noProof="0" smtClean="0"/>
              <a:t>2024-03-14</a:t>
            </a:fld>
            <a:endParaRPr lang="fr-CA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CA" noProof="0"/>
          </a:p>
        </p:txBody>
      </p:sp>
      <p:sp>
        <p:nvSpPr>
          <p:cNvPr id="5" name="Espace réservé des rétroactio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fr-CA" noProof="0" smtClean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F3B43-71E6-BDC8-A308-44639B28B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39F7A6D8-AD8E-4B9C-4990-F81938860F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E43CED0-516A-2B1D-1E97-169301B7C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25E589-D8BF-9A82-7503-2709F92663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7136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D323D-A450-0BB8-CF49-189D2DA6C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F3342BA5-CF6F-F08C-34CB-23EFD4EE0D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84BD2D6-F5B7-8BFC-55E8-A535435F8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6C0E53-7E30-679C-9F3C-3FB6CBC5E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9288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gramm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4" name="Espace réservé du texte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16" name="Espace réservé au texte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7" name="Espace réservé au texte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20" name="Espace réservé au texte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5" name="Espace réservé au texte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26" name="Espace réservé au texte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7" name="Espace réservé au texte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28" name="Espace réservé au texte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9" name="Espace réservé au texte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Titre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ce réservé de la date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42" name="Espace réservé du pied de page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43" name="Espace réservé du numéro de diapositiv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 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 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approprié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7" name="Espace réservé de la date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10" name="Espace réservé du numéro de diapositiv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f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CA" noProof="0"/>
              <a:t>Cliquez pour modifier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CA" noProof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’é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CA" noProof="0"/>
              <a:t>Cliquez pour modifier le style du titre principal</a:t>
            </a:r>
          </a:p>
        </p:txBody>
      </p:sp>
      <p:sp>
        <p:nvSpPr>
          <p:cNvPr id="6" name="Espace réservé à l’image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CA" noProof="0"/>
              <a:t>Cliquez sur l’icône pour ajouter une image</a:t>
            </a:r>
          </a:p>
        </p:txBody>
      </p:sp>
      <p:sp>
        <p:nvSpPr>
          <p:cNvPr id="7" name="Espace réservé à l’image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CA" noProof="0"/>
              <a:t>Cliquez sur l’icône pour ajouter une image</a:t>
            </a:r>
          </a:p>
        </p:txBody>
      </p:sp>
      <p:sp>
        <p:nvSpPr>
          <p:cNvPr id="8" name="Espace réservé à l’image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CA" noProof="0"/>
              <a:t>Cliquez sur l’icône pour ajouter une image</a:t>
            </a:r>
          </a:p>
        </p:txBody>
      </p:sp>
      <p:sp>
        <p:nvSpPr>
          <p:cNvPr id="9" name="Espace réservé à l’image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CA" noProof="0"/>
              <a:t>Cliquez sur l’icône pour ajouter une image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16" name="Espace réservé au texte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7" name="Espace réservé au texte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19" name="Espace réservé au texte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0" name="Espace réservé au texte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22" name="Espace réservé au texte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3" name="Espace réservé au texte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Titre</a:t>
            </a:r>
          </a:p>
        </p:txBody>
      </p:sp>
      <p:sp>
        <p:nvSpPr>
          <p:cNvPr id="24" name="Espace réservé de la date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25" name="Espace réservé du pied de page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26" name="Espace réservé du numéro de diapositiv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22" name="Espace réservé du pied de page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23" name="Espace réservé du numéro de diapositiv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CA" noProof="0"/>
              <a:t>Cliquez pour modifiez les styles du texte principal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4" name="Espace réservé de la date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15" name="Espace réservé du pied de page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16" name="Espace réservé du numéro de diapositiv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quatre contenu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22" name="Espace réservé du pied de page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23" name="Espace réservé du numéro de diapositiv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de gauch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CA" noProof="0"/>
              <a:t>Cliquez pour modifier le titre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4" name="Espace réservé de la date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5" name="Espace réservé du pied de page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16" name="Espace réservé du numéro de diapositiv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central avec bordure supérie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centr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8" name="Espace réservé de la date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10" name="Espace réservé du numéro de diapositiv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e contenu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CA" noProof="0"/>
              <a:t>Cliquez pour modifier le style du titre.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1</a:t>
            </a:r>
          </a:p>
        </p:txBody>
      </p:sp>
      <p:sp>
        <p:nvSpPr>
          <p:cNvPr id="11" name="Espace réservé au texte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2</a:t>
            </a:r>
          </a:p>
        </p:txBody>
      </p:sp>
      <p:sp>
        <p:nvSpPr>
          <p:cNvPr id="13" name="Espace réservé au texte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3</a:t>
            </a:r>
          </a:p>
        </p:txBody>
      </p:sp>
      <p:sp>
        <p:nvSpPr>
          <p:cNvPr id="15" name="Espace réservé au texte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 4</a:t>
            </a:r>
          </a:p>
        </p:txBody>
      </p:sp>
      <p:sp>
        <p:nvSpPr>
          <p:cNvPr id="21" name="Espace réservé d’image en lig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2" name="Espace réservé d’image en lig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3" name="Espace réservé d’image en lig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4" name="Espace réservé d’image en lig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5" name="Espace réservé de la date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26" name="Espace réservé du pied de page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27" name="Espace réservé du numéro de diapositiv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quatre image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CA" noProof="0"/>
              <a:t>Cliquez pour modifier le style du titre.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1</a:t>
            </a:r>
          </a:p>
        </p:txBody>
      </p:sp>
      <p:sp>
        <p:nvSpPr>
          <p:cNvPr id="11" name="Espace réservé au texte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2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3</a:t>
            </a:r>
          </a:p>
        </p:txBody>
      </p:sp>
      <p:sp>
        <p:nvSpPr>
          <p:cNvPr id="15" name="Espace réservé au texte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4</a:t>
            </a:r>
          </a:p>
        </p:txBody>
      </p:sp>
      <p:sp>
        <p:nvSpPr>
          <p:cNvPr id="21" name="Espace réservé d’image en lig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2" name="Espace réservé d’image en lig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3" name="Espace réservé d’image en lig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4" name="Espace réservé d’image en lig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1</a:t>
            </a:r>
          </a:p>
        </p:txBody>
      </p:sp>
      <p:sp>
        <p:nvSpPr>
          <p:cNvPr id="17" name="Espace réservé au texte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2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3</a:t>
            </a:r>
          </a:p>
        </p:txBody>
      </p:sp>
      <p:sp>
        <p:nvSpPr>
          <p:cNvPr id="19" name="Espace réservé au texte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 4</a:t>
            </a:r>
          </a:p>
        </p:txBody>
      </p:sp>
      <p:sp>
        <p:nvSpPr>
          <p:cNvPr id="28" name="Espace réservé du texte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30" name="Espace réservé de la date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31" name="Espace réservé du pied de page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32" name="Espace réservé du numéro de diapositiv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6" name="Espace réservé pour la diapositive 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7.png"/><Relationship Id="rId18" Type="http://schemas.openxmlformats.org/officeDocument/2006/relationships/hyperlink" Target="https://howtomechatronics.com/tutorials/arduino/ultrasonic-sensor-hc-sr04/" TargetMode="External"/><Relationship Id="rId26" Type="http://schemas.openxmlformats.org/officeDocument/2006/relationships/image" Target="../media/image23.png"/><Relationship Id="rId3" Type="http://schemas.openxmlformats.org/officeDocument/2006/relationships/image" Target="../media/image12.png"/><Relationship Id="rId21" Type="http://schemas.openxmlformats.org/officeDocument/2006/relationships/customXml" Target="../ink/ink9.xml"/><Relationship Id="rId7" Type="http://schemas.openxmlformats.org/officeDocument/2006/relationships/image" Target="../media/image14.png"/><Relationship Id="rId12" Type="http://schemas.openxmlformats.org/officeDocument/2006/relationships/customXml" Target="../ink/ink5.xml"/><Relationship Id="rId17" Type="http://schemas.openxmlformats.org/officeDocument/2006/relationships/image" Target="../media/image19.png"/><Relationship Id="rId25" Type="http://schemas.openxmlformats.org/officeDocument/2006/relationships/customXml" Target="../ink/ink11.xml"/><Relationship Id="rId2" Type="http://schemas.openxmlformats.org/officeDocument/2006/relationships/image" Target="../media/image11.png"/><Relationship Id="rId16" Type="http://schemas.openxmlformats.org/officeDocument/2006/relationships/customXml" Target="../ink/ink7.xml"/><Relationship Id="rId20" Type="http://schemas.openxmlformats.org/officeDocument/2006/relationships/image" Target="../media/image20.pn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16.png"/><Relationship Id="rId24" Type="http://schemas.openxmlformats.org/officeDocument/2006/relationships/image" Target="../media/image22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customXml" Target="../ink/ink10.xml"/><Relationship Id="rId28" Type="http://schemas.openxmlformats.org/officeDocument/2006/relationships/customXml" Target="../ink/ink12.xml"/><Relationship Id="rId10" Type="http://schemas.openxmlformats.org/officeDocument/2006/relationships/customXml" Target="../ink/ink4.xml"/><Relationship Id="rId19" Type="http://schemas.openxmlformats.org/officeDocument/2006/relationships/customXml" Target="../ink/ink8.xml"/><Relationship Id="rId4" Type="http://schemas.openxmlformats.org/officeDocument/2006/relationships/customXml" Target="../ink/ink1.xml"/><Relationship Id="rId9" Type="http://schemas.openxmlformats.org/officeDocument/2006/relationships/image" Target="../media/image15.png"/><Relationship Id="rId14" Type="http://schemas.openxmlformats.org/officeDocument/2006/relationships/customXml" Target="../ink/ink6.xml"/><Relationship Id="rId22" Type="http://schemas.openxmlformats.org/officeDocument/2006/relationships/image" Target="../media/image21.png"/><Relationship Id="rId27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465970"/>
            <a:ext cx="9896475" cy="2387600"/>
          </a:xfrm>
        </p:spPr>
        <p:txBody>
          <a:bodyPr rtlCol="0">
            <a:normAutofit/>
          </a:bodyPr>
          <a:lstStyle/>
          <a:p>
            <a:pPr rtl="0"/>
            <a:r>
              <a:rPr lang="fr-CA" dirty="0"/>
              <a:t>La sonde </a:t>
            </a:r>
            <a:r>
              <a:rPr lang="fr-CA" dirty="0" err="1"/>
              <a:t>Ultrasonic</a:t>
            </a:r>
            <a:br>
              <a:rPr lang="fr-CA" sz="2800" dirty="0"/>
            </a:br>
            <a:r>
              <a:rPr lang="fr-CA" sz="3600" dirty="0"/>
              <a:t>(</a:t>
            </a:r>
            <a:r>
              <a:rPr lang="fr-CA" sz="3600" dirty="0" err="1"/>
              <a:t>Ultrasonic</a:t>
            </a:r>
            <a:r>
              <a:rPr lang="fr-CA" sz="3600" dirty="0"/>
              <a:t> avec Série DEL)</a:t>
            </a:r>
            <a:br>
              <a:rPr lang="fr-CA" dirty="0"/>
            </a:br>
            <a:r>
              <a:rPr lang="fr-CA" sz="3200" dirty="0"/>
              <a:t>leçon 8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72784-98B7-E5D3-E545-15E677A1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sondes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67533E-2E0B-2C4F-9A08-D224EFDDE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453" y="2595562"/>
            <a:ext cx="6692348" cy="23640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Une sonde est un appareil externe au microprocesseur qui prends des mesures, qui communique avec le microprocesseur et qui peut accomplir des fonctions.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1F9B16-9C9A-E4F6-C3BB-695EE63C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2</a:t>
            </a:fld>
            <a:endParaRPr lang="fr-CA" noProof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CC2F9ED-4EEA-3CA0-811F-C19DF260F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64" y="379922"/>
            <a:ext cx="3238666" cy="194171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1417BD1-5C03-1ECB-5A28-69CC3830A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24" y="2604972"/>
            <a:ext cx="2744968" cy="125811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24FBC6F-639C-F5BF-7B11-5F85DFF9A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159148"/>
            <a:ext cx="1769356" cy="231893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DA67D98-9E2B-58F6-E4B2-B29A4D566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347" y="5034876"/>
            <a:ext cx="2357044" cy="144320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5876301-078F-96A2-68FC-1FA6381F89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5919" y="4725233"/>
            <a:ext cx="3429479" cy="175284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A3BC625-7E75-408A-227C-A1164956D7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5534" y="4837898"/>
            <a:ext cx="2198539" cy="16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8C4265-F507-3812-8307-F13B851DA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467" y="2061365"/>
            <a:ext cx="5684520" cy="381555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Cette sonde est très populaire et utile car elle mesure la distance entre elle et d’autres objets.</a:t>
            </a:r>
            <a:br>
              <a:rPr lang="fr-CA" sz="2400" dirty="0"/>
            </a:br>
            <a:endParaRPr lang="fr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Il transmet un son à haute fréquence qui frappe un objet et réfléchi un signal à </a:t>
            </a:r>
            <a:r>
              <a:rPr lang="fr-CA" sz="2400" dirty="0" err="1"/>
              <a:t>Echo</a:t>
            </a:r>
            <a:r>
              <a:rPr lang="fr-CA" sz="2400" dirty="0"/>
              <a:t>.</a:t>
            </a:r>
            <a:br>
              <a:rPr lang="fr-CA" sz="2400" dirty="0"/>
            </a:br>
            <a:endParaRPr lang="fr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Peut mesurer des distances entre 2cm et 400 cm.</a:t>
            </a:r>
          </a:p>
          <a:p>
            <a:endParaRPr lang="fr-CA" dirty="0"/>
          </a:p>
          <a:p>
            <a:endParaRPr lang="fr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B71665-AD01-9179-F7FF-32FB6C08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3</a:t>
            </a:fld>
            <a:endParaRPr lang="fr-CA" noProof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5CDD916-6818-DFDB-55C1-6E0A75ECA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91" y="777262"/>
            <a:ext cx="3286584" cy="1933845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F7451161-3F35-7EF5-D4BD-2EBA07FE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418622"/>
            <a:ext cx="5684520" cy="1325563"/>
          </a:xfrm>
        </p:spPr>
        <p:txBody>
          <a:bodyPr/>
          <a:lstStyle/>
          <a:p>
            <a:r>
              <a:rPr lang="fr-CA" dirty="0"/>
              <a:t>La sonde ultrasonique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AC3A5CE-632D-9E24-FCB7-57B158632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27" y="3885081"/>
            <a:ext cx="4485394" cy="235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6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AA48C-B5D8-E9F9-12F1-BA1087CBD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9EEAAB-20AC-6761-0D7C-9BDD3CD0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4</a:t>
            </a:fld>
            <a:endParaRPr lang="fr-CA" noProof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57E75C-8432-D6CA-09E6-032AE92A4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444" y="1910018"/>
            <a:ext cx="4644909" cy="2733091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584FF75A-EAC9-B767-0966-6857D893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418622"/>
            <a:ext cx="5684520" cy="1325563"/>
          </a:xfrm>
        </p:spPr>
        <p:txBody>
          <a:bodyPr/>
          <a:lstStyle/>
          <a:p>
            <a:r>
              <a:rPr lang="fr-CA" dirty="0"/>
              <a:t>La sonde ultrasonique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9785AD3-9330-C2D0-ECD8-6ED6914848BC}"/>
              </a:ext>
            </a:extLst>
          </p:cNvPr>
          <p:cNvCxnSpPr>
            <a:cxnSpLocks/>
          </p:cNvCxnSpPr>
          <p:nvPr/>
        </p:nvCxnSpPr>
        <p:spPr>
          <a:xfrm flipH="1">
            <a:off x="5207009" y="4661324"/>
            <a:ext cx="1803391" cy="7631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DE413DC-CCDB-0338-FAD6-FD174D03194D}"/>
              </a:ext>
            </a:extLst>
          </p:cNvPr>
          <p:cNvCxnSpPr>
            <a:cxnSpLocks/>
          </p:cNvCxnSpPr>
          <p:nvPr/>
        </p:nvCxnSpPr>
        <p:spPr>
          <a:xfrm flipH="1">
            <a:off x="6475271" y="4600725"/>
            <a:ext cx="789015" cy="10572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CECB3BD-C096-D156-AD2D-A23C50DD4AB5}"/>
              </a:ext>
            </a:extLst>
          </p:cNvPr>
          <p:cNvCxnSpPr>
            <a:cxnSpLocks/>
          </p:cNvCxnSpPr>
          <p:nvPr/>
        </p:nvCxnSpPr>
        <p:spPr>
          <a:xfrm>
            <a:off x="7507137" y="4643109"/>
            <a:ext cx="771525" cy="11144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E4010AB-8B66-D07D-8BEB-DE242E45F555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736665" y="4691059"/>
            <a:ext cx="2089780" cy="7334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E90A241-F238-2C58-B931-75AA0D2D4537}"/>
              </a:ext>
            </a:extLst>
          </p:cNvPr>
          <p:cNvSpPr/>
          <p:nvPr/>
        </p:nvSpPr>
        <p:spPr>
          <a:xfrm>
            <a:off x="4261438" y="5084340"/>
            <a:ext cx="966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7B6371-4C29-40A2-3E51-5F3D42E3B0C6}"/>
              </a:ext>
            </a:extLst>
          </p:cNvPr>
          <p:cNvSpPr/>
          <p:nvPr/>
        </p:nvSpPr>
        <p:spPr>
          <a:xfrm>
            <a:off x="9826445" y="4962822"/>
            <a:ext cx="1548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GND</a:t>
            </a:r>
            <a:endParaRPr lang="fr-F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AE6A5E-F924-C7DA-7D48-8E73BB5EB29A}"/>
              </a:ext>
            </a:extLst>
          </p:cNvPr>
          <p:cNvSpPr/>
          <p:nvPr/>
        </p:nvSpPr>
        <p:spPr>
          <a:xfrm>
            <a:off x="7936772" y="5588931"/>
            <a:ext cx="15856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Echo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309908-3EF6-C97B-957A-8F33598A5562}"/>
              </a:ext>
            </a:extLst>
          </p:cNvPr>
          <p:cNvSpPr/>
          <p:nvPr/>
        </p:nvSpPr>
        <p:spPr>
          <a:xfrm>
            <a:off x="5716730" y="5487927"/>
            <a:ext cx="12339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Trig</a:t>
            </a:r>
            <a:endParaRPr lang="fr-F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96EEFC3-2F42-FD06-7F37-B0D4EF236762}"/>
              </a:ext>
            </a:extLst>
          </p:cNvPr>
          <p:cNvSpPr txBox="1"/>
          <p:nvPr/>
        </p:nvSpPr>
        <p:spPr>
          <a:xfrm>
            <a:off x="5875594" y="6290031"/>
            <a:ext cx="177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OUTPUT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EAED6F4-F0E0-9EC4-BC9C-6643E262EBA3}"/>
              </a:ext>
            </a:extLst>
          </p:cNvPr>
          <p:cNvSpPr txBox="1"/>
          <p:nvPr/>
        </p:nvSpPr>
        <p:spPr>
          <a:xfrm>
            <a:off x="8278662" y="6290031"/>
            <a:ext cx="177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INPUT</a:t>
            </a:r>
          </a:p>
        </p:txBody>
      </p:sp>
      <p:pic>
        <p:nvPicPr>
          <p:cNvPr id="27" name="Picture 4" descr="Bitmoji Image">
            <a:extLst>
              <a:ext uri="{FF2B5EF4-FFF2-40B4-BE49-F238E27FC236}">
                <a16:creationId xmlns:a16="http://schemas.microsoft.com/office/drawing/2014/main" id="{A324CFF7-24BE-69E0-FBF7-03A449F03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50" y="88831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37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0100A-8FA2-C636-576C-C142DD72D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BAC780C2-5D45-78B4-A5A0-074DEF9F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0" y="448097"/>
            <a:ext cx="5684520" cy="1325563"/>
          </a:xfrm>
        </p:spPr>
        <p:txBody>
          <a:bodyPr/>
          <a:lstStyle/>
          <a:p>
            <a:r>
              <a:rPr lang="fr-CA" dirty="0"/>
              <a:t>La fonction </a:t>
            </a:r>
            <a:r>
              <a:rPr lang="fr-CA" dirty="0" err="1"/>
              <a:t>PulseIn</a:t>
            </a:r>
            <a:endParaRPr lang="fr-CA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0CE27F-5170-FE35-DE61-F173C027F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03" y="2439326"/>
            <a:ext cx="11335593" cy="409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7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D77A9-4E1F-49DB-FA93-4D6FA49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294641"/>
            <a:ext cx="5684520" cy="786763"/>
          </a:xfrm>
        </p:spPr>
        <p:txBody>
          <a:bodyPr/>
          <a:lstStyle/>
          <a:p>
            <a:r>
              <a:rPr lang="fr-CA" dirty="0"/>
              <a:t>Pratique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0838FF-A55D-E3FC-C1A6-4109F2D0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6</a:t>
            </a:fld>
            <a:endParaRPr lang="fr-CA" noProof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A343598-3F98-F73F-CA91-9D5759D9F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58" y="1409699"/>
            <a:ext cx="3319667" cy="442261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BBC61CE-4E91-CC92-AFDA-CD70A7AEA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931" y="1683222"/>
            <a:ext cx="4600844" cy="41225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98A87FA2-0AA2-4471-CE9C-1A53ECEDC849}"/>
                  </a:ext>
                </a:extLst>
              </p14:cNvPr>
              <p14:cNvContentPartPr/>
              <p14:nvPr/>
            </p14:nvContentPartPr>
            <p14:xfrm>
              <a:off x="1523640" y="1542000"/>
              <a:ext cx="570600" cy="10440"/>
            </p14:xfrm>
          </p:contentPart>
        </mc:Choice>
        <mc:Fallback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98A87FA2-0AA2-4471-CE9C-1A53ECEDC8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0000" y="1434360"/>
                <a:ext cx="6782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DA465A75-C0C6-851A-B60D-7E5E9EF867E8}"/>
                  </a:ext>
                </a:extLst>
              </p14:cNvPr>
              <p14:cNvContentPartPr/>
              <p14:nvPr/>
            </p14:nvContentPartPr>
            <p14:xfrm>
              <a:off x="1533000" y="1894440"/>
              <a:ext cx="514080" cy="19800"/>
            </p14:xfrm>
          </p:contentPart>
        </mc:Choice>
        <mc:Fallback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DA465A75-C0C6-851A-B60D-7E5E9EF867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9000" y="1786440"/>
                <a:ext cx="621720" cy="235440"/>
              </a:xfrm>
              <a:prstGeom prst="rect">
                <a:avLst/>
              </a:prstGeom>
            </p:spPr>
          </p:pic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0F2B6BE-F5A6-0EA1-CEAF-E80E4D72D245}"/>
              </a:ext>
            </a:extLst>
          </p:cNvPr>
          <p:cNvCxnSpPr>
            <a:cxnSpLocks/>
          </p:cNvCxnSpPr>
          <p:nvPr/>
        </p:nvCxnSpPr>
        <p:spPr>
          <a:xfrm flipH="1" flipV="1">
            <a:off x="1228634" y="1409699"/>
            <a:ext cx="322756" cy="3137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747098DD-E3FE-B4D3-1341-2703E685B062}"/>
              </a:ext>
            </a:extLst>
          </p:cNvPr>
          <p:cNvSpPr txBox="1"/>
          <p:nvPr/>
        </p:nvSpPr>
        <p:spPr>
          <a:xfrm>
            <a:off x="20302" y="485775"/>
            <a:ext cx="1344957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Constante et non variable.  Pas de différence lequel tu utilises dans ce contexte.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630C29A1-8E74-7ACE-E05F-87236F6EEAF0}"/>
                  </a:ext>
                </a:extLst>
              </p14:cNvPr>
              <p14:cNvContentPartPr/>
              <p14:nvPr/>
            </p14:nvContentPartPr>
            <p14:xfrm>
              <a:off x="3428760" y="4209240"/>
              <a:ext cx="675720" cy="360"/>
            </p14:xfrm>
          </p:contentPart>
        </mc:Choice>
        <mc:Fallback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630C29A1-8E74-7ACE-E05F-87236F6EEA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75120" y="4101600"/>
                <a:ext cx="783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Encre 20">
                <a:extLst>
                  <a:ext uri="{FF2B5EF4-FFF2-40B4-BE49-F238E27FC236}">
                    <a16:creationId xmlns:a16="http://schemas.microsoft.com/office/drawing/2014/main" id="{ED45430C-6AC1-B729-901F-C78AACCD6205}"/>
                  </a:ext>
                </a:extLst>
              </p14:cNvPr>
              <p14:cNvContentPartPr/>
              <p14:nvPr/>
            </p14:nvContentPartPr>
            <p14:xfrm>
              <a:off x="2647560" y="4238040"/>
              <a:ext cx="399600" cy="360"/>
            </p14:xfrm>
          </p:contentPart>
        </mc:Choice>
        <mc:Fallback>
          <p:pic>
            <p:nvPicPr>
              <p:cNvPr id="21" name="Encre 20">
                <a:extLst>
                  <a:ext uri="{FF2B5EF4-FFF2-40B4-BE49-F238E27FC236}">
                    <a16:creationId xmlns:a16="http://schemas.microsoft.com/office/drawing/2014/main" id="{ED45430C-6AC1-B729-901F-C78AACCD620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93560" y="4130040"/>
                <a:ext cx="507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665BEA1A-237C-1CDA-AB25-0CDAC4782954}"/>
                  </a:ext>
                </a:extLst>
              </p14:cNvPr>
              <p14:cNvContentPartPr/>
              <p14:nvPr/>
            </p14:nvContentPartPr>
            <p14:xfrm>
              <a:off x="2647560" y="4551960"/>
              <a:ext cx="408600" cy="10440"/>
            </p14:xfrm>
          </p:contentPart>
        </mc:Choice>
        <mc:Fallback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665BEA1A-237C-1CDA-AB25-0CDAC47829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93560" y="4443960"/>
                <a:ext cx="5162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01DD5429-6737-942C-8C39-742061244102}"/>
                  </a:ext>
                </a:extLst>
              </p14:cNvPr>
              <p14:cNvContentPartPr/>
              <p14:nvPr/>
            </p14:nvContentPartPr>
            <p14:xfrm>
              <a:off x="3428760" y="4571760"/>
              <a:ext cx="532440" cy="10080"/>
            </p14:xfrm>
          </p:contentPart>
        </mc:Choice>
        <mc:Fallback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01DD5429-6737-942C-8C39-7420612441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75120" y="4464120"/>
                <a:ext cx="6400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Encre 23">
                <a:extLst>
                  <a:ext uri="{FF2B5EF4-FFF2-40B4-BE49-F238E27FC236}">
                    <a16:creationId xmlns:a16="http://schemas.microsoft.com/office/drawing/2014/main" id="{3D540AD7-E981-2702-892E-EA38CBC4C9D6}"/>
                  </a:ext>
                </a:extLst>
              </p14:cNvPr>
              <p14:cNvContentPartPr/>
              <p14:nvPr/>
            </p14:nvContentPartPr>
            <p14:xfrm>
              <a:off x="1770960" y="5218320"/>
              <a:ext cx="1914120" cy="69120"/>
            </p14:xfrm>
          </p:contentPart>
        </mc:Choice>
        <mc:Fallback>
          <p:pic>
            <p:nvPicPr>
              <p:cNvPr id="24" name="Encre 23">
                <a:extLst>
                  <a:ext uri="{FF2B5EF4-FFF2-40B4-BE49-F238E27FC236}">
                    <a16:creationId xmlns:a16="http://schemas.microsoft.com/office/drawing/2014/main" id="{3D540AD7-E981-2702-892E-EA38CBC4C9D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17320" y="5110320"/>
                <a:ext cx="2021760" cy="284760"/>
              </a:xfrm>
              <a:prstGeom prst="rect">
                <a:avLst/>
              </a:prstGeom>
            </p:spPr>
          </p:pic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E845D25-D66E-655D-DC61-533AA40062A0}"/>
              </a:ext>
            </a:extLst>
          </p:cNvPr>
          <p:cNvCxnSpPr>
            <a:cxnSpLocks/>
          </p:cNvCxnSpPr>
          <p:nvPr/>
        </p:nvCxnSpPr>
        <p:spPr>
          <a:xfrm flipH="1">
            <a:off x="2924175" y="5384748"/>
            <a:ext cx="503730" cy="5391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7492852-0BBE-2C20-062C-157EF6C8D678}"/>
              </a:ext>
            </a:extLst>
          </p:cNvPr>
          <p:cNvSpPr txBox="1"/>
          <p:nvPr/>
        </p:nvSpPr>
        <p:spPr>
          <a:xfrm>
            <a:off x="99615" y="6053247"/>
            <a:ext cx="583962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Fais l’initialisation du serial moniteur.  Les distances mesurées seront affichées sur celui-ci.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53755ED-9E1C-1CC5-32FD-7C2A17FEDE22}"/>
              </a:ext>
            </a:extLst>
          </p:cNvPr>
          <p:cNvSpPr txBox="1"/>
          <p:nvPr/>
        </p:nvSpPr>
        <p:spPr>
          <a:xfrm>
            <a:off x="8448675" y="6210300"/>
            <a:ext cx="180975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dirty="0">
                <a:hlinkClick r:id="rId18"/>
              </a:rPr>
              <a:t>Pour plus d'info</a:t>
            </a:r>
            <a:endParaRPr lang="fr-CA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85BAABF8-3DA2-22EE-5143-6D7EDCB93D29}"/>
                  </a:ext>
                </a:extLst>
              </p14:cNvPr>
              <p14:cNvContentPartPr/>
              <p14:nvPr/>
            </p14:nvContentPartPr>
            <p14:xfrm>
              <a:off x="8581665" y="2532945"/>
              <a:ext cx="360" cy="933120"/>
            </p14:xfrm>
          </p:contentPart>
        </mc:Choice>
        <mc:Fallback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85BAABF8-3DA2-22EE-5143-6D7EDCB93D2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528025" y="2425305"/>
                <a:ext cx="108000" cy="1148760"/>
              </a:xfrm>
              <a:prstGeom prst="rect">
                <a:avLst/>
              </a:prstGeom>
            </p:spPr>
          </p:pic>
        </mc:Fallback>
      </mc:AlternateContent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57B83C3-06FE-219E-6433-2738BA1E6A47}"/>
              </a:ext>
            </a:extLst>
          </p:cNvPr>
          <p:cNvCxnSpPr>
            <a:cxnSpLocks/>
          </p:cNvCxnSpPr>
          <p:nvPr/>
        </p:nvCxnSpPr>
        <p:spPr>
          <a:xfrm flipH="1" flipV="1">
            <a:off x="7684293" y="1435710"/>
            <a:ext cx="704850" cy="1083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8583B1F0-1461-ED8B-401A-78E0647868A0}"/>
              </a:ext>
            </a:extLst>
          </p:cNvPr>
          <p:cNvSpPr txBox="1"/>
          <p:nvPr/>
        </p:nvSpPr>
        <p:spPr>
          <a:xfrm>
            <a:off x="4943206" y="993353"/>
            <a:ext cx="433387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Envoie un signal (pulse) à chaque seconde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B003426-8D61-7E12-DC66-346B7F56EC2A}"/>
                  </a:ext>
                </a:extLst>
              </p14:cNvPr>
              <p14:cNvContentPartPr/>
              <p14:nvPr/>
            </p14:nvContentPartPr>
            <p14:xfrm>
              <a:off x="5397825" y="4055025"/>
              <a:ext cx="3540960" cy="113040"/>
            </p14:xfrm>
          </p:contentPart>
        </mc:Choice>
        <mc:Fallback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B003426-8D61-7E12-DC66-346B7F56EC2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43825" y="3947025"/>
                <a:ext cx="3648600" cy="328680"/>
              </a:xfrm>
              <a:prstGeom prst="rect">
                <a:avLst/>
              </a:prstGeom>
            </p:spPr>
          </p:pic>
        </mc:Fallback>
      </mc:AlternateContent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1751F4E5-D92B-55A0-F728-0580A505DC51}"/>
              </a:ext>
            </a:extLst>
          </p:cNvPr>
          <p:cNvCxnSpPr>
            <a:cxnSpLocks/>
          </p:cNvCxnSpPr>
          <p:nvPr/>
        </p:nvCxnSpPr>
        <p:spPr>
          <a:xfrm flipH="1" flipV="1">
            <a:off x="4733925" y="744084"/>
            <a:ext cx="647431" cy="33109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A626F0DF-BCBB-2A6A-392D-0E16EEC39E09}"/>
              </a:ext>
            </a:extLst>
          </p:cNvPr>
          <p:cNvSpPr txBox="1"/>
          <p:nvPr/>
        </p:nvSpPr>
        <p:spPr>
          <a:xfrm>
            <a:off x="4678808" y="248919"/>
            <a:ext cx="530109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dirty="0" err="1"/>
              <a:t>PulseIn</a:t>
            </a:r>
            <a:r>
              <a:rPr lang="fr-CA" dirty="0"/>
              <a:t> assigne la valeur de la durée du temps dans la variable « duration »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22C3395C-C198-36A3-DEE4-F75392C81468}"/>
                  </a:ext>
                </a:extLst>
              </p14:cNvPr>
              <p14:cNvContentPartPr/>
              <p14:nvPr/>
            </p14:nvContentPartPr>
            <p14:xfrm>
              <a:off x="7791105" y="4466625"/>
              <a:ext cx="208800" cy="360"/>
            </p14:xfrm>
          </p:contentPart>
        </mc:Choice>
        <mc:Fallback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22C3395C-C198-36A3-DEE4-F75392C8146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37465" y="4358985"/>
                <a:ext cx="31644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661CD160-2A1D-4650-FD18-94F32F19FDCD}"/>
              </a:ext>
            </a:extLst>
          </p:cNvPr>
          <p:cNvCxnSpPr>
            <a:cxnSpLocks/>
          </p:cNvCxnSpPr>
          <p:nvPr/>
        </p:nvCxnSpPr>
        <p:spPr>
          <a:xfrm flipV="1">
            <a:off x="7847460" y="1577553"/>
            <a:ext cx="2334765" cy="27463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8EB1116E-9042-D448-451C-AC9ABE708576}"/>
              </a:ext>
            </a:extLst>
          </p:cNvPr>
          <p:cNvSpPr txBox="1"/>
          <p:nvPr/>
        </p:nvSpPr>
        <p:spPr>
          <a:xfrm>
            <a:off x="9620051" y="1155934"/>
            <a:ext cx="174797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Aller-retour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284C985-5EA4-4DE0-D37D-FD15586828A5}"/>
              </a:ext>
            </a:extLst>
          </p:cNvPr>
          <p:cNvSpPr txBox="1"/>
          <p:nvPr/>
        </p:nvSpPr>
        <p:spPr>
          <a:xfrm>
            <a:off x="6252765" y="5217683"/>
            <a:ext cx="4333875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C’est une calibration</a:t>
            </a:r>
          </a:p>
          <a:p>
            <a:r>
              <a:rPr lang="fr-CA" dirty="0"/>
              <a:t>Distance = vitesse * temps</a:t>
            </a:r>
            <a:br>
              <a:rPr lang="fr-CA" dirty="0"/>
            </a:br>
            <a:r>
              <a:rPr lang="fr-CA" dirty="0"/>
              <a:t>/29.1 = *34 cm/ms = vitesse du son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8E018F3-57E4-8B7B-943C-60A04E66FDCA}"/>
                  </a:ext>
                </a:extLst>
              </p14:cNvPr>
              <p14:cNvContentPartPr/>
              <p14:nvPr/>
            </p14:nvContentPartPr>
            <p14:xfrm>
              <a:off x="8410665" y="4418385"/>
              <a:ext cx="575280" cy="29520"/>
            </p14:xfrm>
          </p:contentPart>
        </mc:Choice>
        <mc:Fallback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8E018F3-57E4-8B7B-943C-60A04E66FDC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56665" y="4310745"/>
                <a:ext cx="682920" cy="245160"/>
              </a:xfrm>
              <a:prstGeom prst="rect">
                <a:avLst/>
              </a:prstGeom>
            </p:spPr>
          </p:pic>
        </mc:Fallback>
      </mc:AlternateContent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90B3447A-7118-051B-3453-11D7A8F3D03F}"/>
              </a:ext>
            </a:extLst>
          </p:cNvPr>
          <p:cNvCxnSpPr>
            <a:cxnSpLocks/>
          </p:cNvCxnSpPr>
          <p:nvPr/>
        </p:nvCxnSpPr>
        <p:spPr>
          <a:xfrm>
            <a:off x="8647200" y="4596847"/>
            <a:ext cx="160688" cy="5779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scratching head">
            <a:extLst>
              <a:ext uri="{FF2B5EF4-FFF2-40B4-BE49-F238E27FC236}">
                <a16:creationId xmlns:a16="http://schemas.microsoft.com/office/drawing/2014/main" id="{6721803D-5A35-7A15-05D2-3A754BCD9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524" y="1691825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55D11EFF-BF46-F12C-B9EF-5E015F06B54A}"/>
                  </a:ext>
                </a:extLst>
              </p14:cNvPr>
              <p14:cNvContentPartPr/>
              <p14:nvPr/>
            </p14:nvContentPartPr>
            <p14:xfrm>
              <a:off x="5486115" y="4741320"/>
              <a:ext cx="2657160" cy="78120"/>
            </p14:xfrm>
          </p:contentPart>
        </mc:Choice>
        <mc:Fallback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55D11EFF-BF46-F12C-B9EF-5E015F06B54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32115" y="4633680"/>
                <a:ext cx="2764800" cy="293760"/>
              </a:xfrm>
              <a:prstGeom prst="rect">
                <a:avLst/>
              </a:prstGeom>
            </p:spPr>
          </p:pic>
        </mc:Fallback>
      </mc:AlternateContent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BD8007E8-E783-DDED-CF37-483C5E588426}"/>
              </a:ext>
            </a:extLst>
          </p:cNvPr>
          <p:cNvCxnSpPr>
            <a:cxnSpLocks/>
          </p:cNvCxnSpPr>
          <p:nvPr/>
        </p:nvCxnSpPr>
        <p:spPr>
          <a:xfrm flipH="1">
            <a:off x="3176040" y="4905192"/>
            <a:ext cx="2173335" cy="10062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73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  <p:bldP spid="34" grpId="0"/>
      <p:bldP spid="40" grpId="0"/>
      <p:bldP spid="45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94CDA-86D4-1348-8ED9-2D4248EFA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4098E1-551A-14CE-4798-1892AE2D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294641"/>
            <a:ext cx="5684520" cy="786763"/>
          </a:xfrm>
        </p:spPr>
        <p:txBody>
          <a:bodyPr/>
          <a:lstStyle/>
          <a:p>
            <a:r>
              <a:rPr lang="fr-CA" dirty="0"/>
              <a:t>Pratique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D5C2C5-2AB4-8767-93D8-530879FE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7</a:t>
            </a:fld>
            <a:endParaRPr lang="fr-CA" noProof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652F05F-E11E-5CE1-C300-AE86DA268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983" y="2068731"/>
            <a:ext cx="3319667" cy="442261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FF52E7F-8CD6-1A17-FAA3-52C652F9C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556" y="2368812"/>
            <a:ext cx="4600844" cy="412253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2402919-23AF-0C9A-AC40-894B090DCA10}"/>
              </a:ext>
            </a:extLst>
          </p:cNvPr>
          <p:cNvSpPr txBox="1"/>
          <p:nvPr/>
        </p:nvSpPr>
        <p:spPr>
          <a:xfrm>
            <a:off x="5943599" y="688022"/>
            <a:ext cx="5010151" cy="1384995"/>
          </a:xfrm>
          <a:custGeom>
            <a:avLst/>
            <a:gdLst>
              <a:gd name="connsiteX0" fmla="*/ 0 w 5010151"/>
              <a:gd name="connsiteY0" fmla="*/ 0 h 1384995"/>
              <a:gd name="connsiteX1" fmla="*/ 656886 w 5010151"/>
              <a:gd name="connsiteY1" fmla="*/ 0 h 1384995"/>
              <a:gd name="connsiteX2" fmla="*/ 1113367 w 5010151"/>
              <a:gd name="connsiteY2" fmla="*/ 0 h 1384995"/>
              <a:gd name="connsiteX3" fmla="*/ 1619949 w 5010151"/>
              <a:gd name="connsiteY3" fmla="*/ 0 h 1384995"/>
              <a:gd name="connsiteX4" fmla="*/ 2026328 w 5010151"/>
              <a:gd name="connsiteY4" fmla="*/ 0 h 1384995"/>
              <a:gd name="connsiteX5" fmla="*/ 2583011 w 5010151"/>
              <a:gd name="connsiteY5" fmla="*/ 0 h 1384995"/>
              <a:gd name="connsiteX6" fmla="*/ 3039492 w 5010151"/>
              <a:gd name="connsiteY6" fmla="*/ 0 h 1384995"/>
              <a:gd name="connsiteX7" fmla="*/ 3696378 w 5010151"/>
              <a:gd name="connsiteY7" fmla="*/ 0 h 1384995"/>
              <a:gd name="connsiteX8" fmla="*/ 4303163 w 5010151"/>
              <a:gd name="connsiteY8" fmla="*/ 0 h 1384995"/>
              <a:gd name="connsiteX9" fmla="*/ 5010151 w 5010151"/>
              <a:gd name="connsiteY9" fmla="*/ 0 h 1384995"/>
              <a:gd name="connsiteX10" fmla="*/ 5010151 w 5010151"/>
              <a:gd name="connsiteY10" fmla="*/ 475515 h 1384995"/>
              <a:gd name="connsiteX11" fmla="*/ 5010151 w 5010151"/>
              <a:gd name="connsiteY11" fmla="*/ 923330 h 1384995"/>
              <a:gd name="connsiteX12" fmla="*/ 5010151 w 5010151"/>
              <a:gd name="connsiteY12" fmla="*/ 1384995 h 1384995"/>
              <a:gd name="connsiteX13" fmla="*/ 4603772 w 5010151"/>
              <a:gd name="connsiteY13" fmla="*/ 1384995 h 1384995"/>
              <a:gd name="connsiteX14" fmla="*/ 4197393 w 5010151"/>
              <a:gd name="connsiteY14" fmla="*/ 1384995 h 1384995"/>
              <a:gd name="connsiteX15" fmla="*/ 3791014 w 5010151"/>
              <a:gd name="connsiteY15" fmla="*/ 1384995 h 1384995"/>
              <a:gd name="connsiteX16" fmla="*/ 3284432 w 5010151"/>
              <a:gd name="connsiteY16" fmla="*/ 1384995 h 1384995"/>
              <a:gd name="connsiteX17" fmla="*/ 2727749 w 5010151"/>
              <a:gd name="connsiteY17" fmla="*/ 1384995 h 1384995"/>
              <a:gd name="connsiteX18" fmla="*/ 2120964 w 5010151"/>
              <a:gd name="connsiteY18" fmla="*/ 1384995 h 1384995"/>
              <a:gd name="connsiteX19" fmla="*/ 1614382 w 5010151"/>
              <a:gd name="connsiteY19" fmla="*/ 1384995 h 1384995"/>
              <a:gd name="connsiteX20" fmla="*/ 1208003 w 5010151"/>
              <a:gd name="connsiteY20" fmla="*/ 1384995 h 1384995"/>
              <a:gd name="connsiteX21" fmla="*/ 701421 w 5010151"/>
              <a:gd name="connsiteY21" fmla="*/ 1384995 h 1384995"/>
              <a:gd name="connsiteX22" fmla="*/ 0 w 5010151"/>
              <a:gd name="connsiteY22" fmla="*/ 1384995 h 1384995"/>
              <a:gd name="connsiteX23" fmla="*/ 0 w 5010151"/>
              <a:gd name="connsiteY23" fmla="*/ 895630 h 1384995"/>
              <a:gd name="connsiteX24" fmla="*/ 0 w 5010151"/>
              <a:gd name="connsiteY24" fmla="*/ 433965 h 1384995"/>
              <a:gd name="connsiteX25" fmla="*/ 0 w 5010151"/>
              <a:gd name="connsiteY25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010151" h="1384995" fill="none" extrusionOk="0">
                <a:moveTo>
                  <a:pt x="0" y="0"/>
                </a:moveTo>
                <a:cubicBezTo>
                  <a:pt x="224074" y="-58100"/>
                  <a:pt x="451459" y="72971"/>
                  <a:pt x="656886" y="0"/>
                </a:cubicBezTo>
                <a:cubicBezTo>
                  <a:pt x="862313" y="-72971"/>
                  <a:pt x="906516" y="21941"/>
                  <a:pt x="1113367" y="0"/>
                </a:cubicBezTo>
                <a:cubicBezTo>
                  <a:pt x="1320218" y="-21941"/>
                  <a:pt x="1514844" y="31467"/>
                  <a:pt x="1619949" y="0"/>
                </a:cubicBezTo>
                <a:cubicBezTo>
                  <a:pt x="1725054" y="-31467"/>
                  <a:pt x="1880400" y="46660"/>
                  <a:pt x="2026328" y="0"/>
                </a:cubicBezTo>
                <a:cubicBezTo>
                  <a:pt x="2172256" y="-46660"/>
                  <a:pt x="2461824" y="20832"/>
                  <a:pt x="2583011" y="0"/>
                </a:cubicBezTo>
                <a:cubicBezTo>
                  <a:pt x="2704198" y="-20832"/>
                  <a:pt x="2938871" y="52359"/>
                  <a:pt x="3039492" y="0"/>
                </a:cubicBezTo>
                <a:cubicBezTo>
                  <a:pt x="3140113" y="-52359"/>
                  <a:pt x="3412079" y="73539"/>
                  <a:pt x="3696378" y="0"/>
                </a:cubicBezTo>
                <a:cubicBezTo>
                  <a:pt x="3980677" y="-73539"/>
                  <a:pt x="4169747" y="54306"/>
                  <a:pt x="4303163" y="0"/>
                </a:cubicBezTo>
                <a:cubicBezTo>
                  <a:pt x="4436580" y="-54306"/>
                  <a:pt x="4846515" y="4655"/>
                  <a:pt x="5010151" y="0"/>
                </a:cubicBezTo>
                <a:cubicBezTo>
                  <a:pt x="5013808" y="227207"/>
                  <a:pt x="4972911" y="322343"/>
                  <a:pt x="5010151" y="475515"/>
                </a:cubicBezTo>
                <a:cubicBezTo>
                  <a:pt x="5047391" y="628688"/>
                  <a:pt x="4999677" y="728347"/>
                  <a:pt x="5010151" y="923330"/>
                </a:cubicBezTo>
                <a:cubicBezTo>
                  <a:pt x="5020625" y="1118313"/>
                  <a:pt x="4955198" y="1284998"/>
                  <a:pt x="5010151" y="1384995"/>
                </a:cubicBezTo>
                <a:cubicBezTo>
                  <a:pt x="4908954" y="1388326"/>
                  <a:pt x="4718231" y="1345772"/>
                  <a:pt x="4603772" y="1384995"/>
                </a:cubicBezTo>
                <a:cubicBezTo>
                  <a:pt x="4489313" y="1424218"/>
                  <a:pt x="4376954" y="1372162"/>
                  <a:pt x="4197393" y="1384995"/>
                </a:cubicBezTo>
                <a:cubicBezTo>
                  <a:pt x="4017832" y="1397828"/>
                  <a:pt x="3975133" y="1375316"/>
                  <a:pt x="3791014" y="1384995"/>
                </a:cubicBezTo>
                <a:cubicBezTo>
                  <a:pt x="3606895" y="1394674"/>
                  <a:pt x="3466694" y="1345434"/>
                  <a:pt x="3284432" y="1384995"/>
                </a:cubicBezTo>
                <a:cubicBezTo>
                  <a:pt x="3102170" y="1424556"/>
                  <a:pt x="2909429" y="1332868"/>
                  <a:pt x="2727749" y="1384995"/>
                </a:cubicBezTo>
                <a:cubicBezTo>
                  <a:pt x="2546069" y="1437122"/>
                  <a:pt x="2308014" y="1323838"/>
                  <a:pt x="2120964" y="1384995"/>
                </a:cubicBezTo>
                <a:cubicBezTo>
                  <a:pt x="1933915" y="1446152"/>
                  <a:pt x="1805929" y="1374138"/>
                  <a:pt x="1614382" y="1384995"/>
                </a:cubicBezTo>
                <a:cubicBezTo>
                  <a:pt x="1422835" y="1395852"/>
                  <a:pt x="1378692" y="1341188"/>
                  <a:pt x="1208003" y="1384995"/>
                </a:cubicBezTo>
                <a:cubicBezTo>
                  <a:pt x="1037314" y="1428802"/>
                  <a:pt x="868458" y="1332078"/>
                  <a:pt x="701421" y="1384995"/>
                </a:cubicBezTo>
                <a:cubicBezTo>
                  <a:pt x="534384" y="1437912"/>
                  <a:pt x="294758" y="1374355"/>
                  <a:pt x="0" y="1384995"/>
                </a:cubicBezTo>
                <a:cubicBezTo>
                  <a:pt x="-30582" y="1194392"/>
                  <a:pt x="22801" y="1001296"/>
                  <a:pt x="0" y="895630"/>
                </a:cubicBezTo>
                <a:cubicBezTo>
                  <a:pt x="-22801" y="789964"/>
                  <a:pt x="30688" y="532834"/>
                  <a:pt x="0" y="433965"/>
                </a:cubicBezTo>
                <a:cubicBezTo>
                  <a:pt x="-30688" y="335096"/>
                  <a:pt x="17785" y="96295"/>
                  <a:pt x="0" y="0"/>
                </a:cubicBezTo>
                <a:close/>
              </a:path>
              <a:path w="5010151" h="1384995" stroke="0" extrusionOk="0">
                <a:moveTo>
                  <a:pt x="0" y="0"/>
                </a:moveTo>
                <a:cubicBezTo>
                  <a:pt x="128643" y="-23578"/>
                  <a:pt x="283717" y="45682"/>
                  <a:pt x="406379" y="0"/>
                </a:cubicBezTo>
                <a:cubicBezTo>
                  <a:pt x="529041" y="-45682"/>
                  <a:pt x="890177" y="69898"/>
                  <a:pt x="1013164" y="0"/>
                </a:cubicBezTo>
                <a:cubicBezTo>
                  <a:pt x="1136152" y="-69898"/>
                  <a:pt x="1247384" y="39113"/>
                  <a:pt x="1419543" y="0"/>
                </a:cubicBezTo>
                <a:cubicBezTo>
                  <a:pt x="1591702" y="-39113"/>
                  <a:pt x="1752104" y="52563"/>
                  <a:pt x="2076429" y="0"/>
                </a:cubicBezTo>
                <a:cubicBezTo>
                  <a:pt x="2400754" y="-52563"/>
                  <a:pt x="2427311" y="37694"/>
                  <a:pt x="2733316" y="0"/>
                </a:cubicBezTo>
                <a:cubicBezTo>
                  <a:pt x="3039321" y="-37694"/>
                  <a:pt x="3093861" y="42132"/>
                  <a:pt x="3289999" y="0"/>
                </a:cubicBezTo>
                <a:cubicBezTo>
                  <a:pt x="3486137" y="-42132"/>
                  <a:pt x="3598632" y="32595"/>
                  <a:pt x="3896784" y="0"/>
                </a:cubicBezTo>
                <a:cubicBezTo>
                  <a:pt x="4194936" y="-32595"/>
                  <a:pt x="4715160" y="127465"/>
                  <a:pt x="5010151" y="0"/>
                </a:cubicBezTo>
                <a:cubicBezTo>
                  <a:pt x="5046109" y="92649"/>
                  <a:pt x="4973176" y="320180"/>
                  <a:pt x="5010151" y="447815"/>
                </a:cubicBezTo>
                <a:cubicBezTo>
                  <a:pt x="5047126" y="575450"/>
                  <a:pt x="4968278" y="710344"/>
                  <a:pt x="5010151" y="923330"/>
                </a:cubicBezTo>
                <a:cubicBezTo>
                  <a:pt x="5052024" y="1136316"/>
                  <a:pt x="4955388" y="1280710"/>
                  <a:pt x="5010151" y="1384995"/>
                </a:cubicBezTo>
                <a:cubicBezTo>
                  <a:pt x="4842511" y="1436687"/>
                  <a:pt x="4578216" y="1354816"/>
                  <a:pt x="4403366" y="1384995"/>
                </a:cubicBezTo>
                <a:cubicBezTo>
                  <a:pt x="4228517" y="1415174"/>
                  <a:pt x="3958571" y="1352934"/>
                  <a:pt x="3746480" y="1384995"/>
                </a:cubicBezTo>
                <a:cubicBezTo>
                  <a:pt x="3534389" y="1417056"/>
                  <a:pt x="3411324" y="1378654"/>
                  <a:pt x="3239898" y="1384995"/>
                </a:cubicBezTo>
                <a:cubicBezTo>
                  <a:pt x="3068472" y="1391336"/>
                  <a:pt x="3025845" y="1380391"/>
                  <a:pt x="2833519" y="1384995"/>
                </a:cubicBezTo>
                <a:cubicBezTo>
                  <a:pt x="2641193" y="1389599"/>
                  <a:pt x="2457113" y="1325563"/>
                  <a:pt x="2226734" y="1384995"/>
                </a:cubicBezTo>
                <a:cubicBezTo>
                  <a:pt x="1996356" y="1444427"/>
                  <a:pt x="1895138" y="1354071"/>
                  <a:pt x="1720152" y="1384995"/>
                </a:cubicBezTo>
                <a:cubicBezTo>
                  <a:pt x="1545166" y="1415919"/>
                  <a:pt x="1423760" y="1369074"/>
                  <a:pt x="1313773" y="1384995"/>
                </a:cubicBezTo>
                <a:cubicBezTo>
                  <a:pt x="1203786" y="1400916"/>
                  <a:pt x="986587" y="1375199"/>
                  <a:pt x="857293" y="1384995"/>
                </a:cubicBezTo>
                <a:cubicBezTo>
                  <a:pt x="727999" y="1394791"/>
                  <a:pt x="270948" y="1366861"/>
                  <a:pt x="0" y="1384995"/>
                </a:cubicBezTo>
                <a:cubicBezTo>
                  <a:pt x="-36653" y="1231869"/>
                  <a:pt x="14340" y="1141553"/>
                  <a:pt x="0" y="909480"/>
                </a:cubicBezTo>
                <a:cubicBezTo>
                  <a:pt x="-14340" y="677408"/>
                  <a:pt x="8404" y="684681"/>
                  <a:pt x="0" y="489365"/>
                </a:cubicBezTo>
                <a:cubicBezTo>
                  <a:pt x="-8404" y="294049"/>
                  <a:pt x="50998" y="218508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7391925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2800" b="1" dirty="0"/>
              <a:t>Fais la connexion avec le micro-processeur (pas besoin de résistance) et test-le!</a:t>
            </a:r>
          </a:p>
        </p:txBody>
      </p:sp>
    </p:spTree>
    <p:extLst>
      <p:ext uri="{BB962C8B-B14F-4D97-AF65-F5344CB8AC3E}">
        <p14:creationId xmlns:p14="http://schemas.microsoft.com/office/powerpoint/2010/main" val="383988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5A7B4-3054-7AF6-F204-09C038743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94D12083-0029-07C7-3E72-78FD0A5D7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438149"/>
            <a:ext cx="11506201" cy="1034045"/>
          </a:xfrm>
        </p:spPr>
        <p:txBody>
          <a:bodyPr rtlCol="0">
            <a:normAutofit/>
          </a:bodyPr>
          <a:lstStyle/>
          <a:p>
            <a:pPr rtl="0"/>
            <a:r>
              <a:rPr lang="fr-CA" dirty="0"/>
              <a:t>Défi: </a:t>
            </a:r>
            <a:r>
              <a:rPr lang="fr-CA" sz="4000" dirty="0"/>
              <a:t>Sonde Ultrasonique et une série de </a:t>
            </a:r>
            <a:r>
              <a:rPr lang="fr-CA" sz="4000" dirty="0" err="1"/>
              <a:t>DELs</a:t>
            </a:r>
            <a:endParaRPr lang="fr-CA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F8EED24-170C-0791-0F52-2683AAF5B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073" y="1609435"/>
            <a:ext cx="3724795" cy="41534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B9CCC7B-3EC7-6C31-D08A-D88D76047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728" y="2608251"/>
            <a:ext cx="3944113" cy="296387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B0826A-6D19-4D1B-48A0-244CB9DBC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334" y="3814491"/>
            <a:ext cx="4074162" cy="279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4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F3685-BAC6-AA88-783B-B99C757B5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C7844F28-29ED-5C01-7961-3F275C1AA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438149"/>
            <a:ext cx="11506201" cy="1034045"/>
          </a:xfrm>
        </p:spPr>
        <p:txBody>
          <a:bodyPr rtlCol="0">
            <a:normAutofit/>
          </a:bodyPr>
          <a:lstStyle/>
          <a:p>
            <a:pPr rtl="0"/>
            <a:r>
              <a:rPr lang="fr-CA" dirty="0"/>
              <a:t>Défi: </a:t>
            </a:r>
            <a:r>
              <a:rPr lang="fr-CA" sz="4000" dirty="0"/>
              <a:t>Sonde Ultrasonique et une série de </a:t>
            </a:r>
            <a:r>
              <a:rPr lang="fr-CA" sz="4000" dirty="0" err="1"/>
              <a:t>DELs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40D876-A78C-6C8D-40B1-2DFFCAAB5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913" y="1596865"/>
            <a:ext cx="4074162" cy="279586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94CCACB-AC3F-3DA7-E8D7-24396342644C}"/>
              </a:ext>
            </a:extLst>
          </p:cNvPr>
          <p:cNvSpPr txBox="1"/>
          <p:nvPr/>
        </p:nvSpPr>
        <p:spPr>
          <a:xfrm>
            <a:off x="466725" y="1596865"/>
            <a:ext cx="6315075" cy="2523768"/>
          </a:xfrm>
          <a:custGeom>
            <a:avLst/>
            <a:gdLst>
              <a:gd name="connsiteX0" fmla="*/ 0 w 6315075"/>
              <a:gd name="connsiteY0" fmla="*/ 0 h 2523768"/>
              <a:gd name="connsiteX1" fmla="*/ 6315075 w 6315075"/>
              <a:gd name="connsiteY1" fmla="*/ 0 h 2523768"/>
              <a:gd name="connsiteX2" fmla="*/ 6315075 w 6315075"/>
              <a:gd name="connsiteY2" fmla="*/ 2523768 h 2523768"/>
              <a:gd name="connsiteX3" fmla="*/ 0 w 6315075"/>
              <a:gd name="connsiteY3" fmla="*/ 2523768 h 2523768"/>
              <a:gd name="connsiteX4" fmla="*/ 0 w 6315075"/>
              <a:gd name="connsiteY4" fmla="*/ 0 h 25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5075" h="2523768" fill="none" extrusionOk="0">
                <a:moveTo>
                  <a:pt x="0" y="0"/>
                </a:moveTo>
                <a:cubicBezTo>
                  <a:pt x="1114049" y="57157"/>
                  <a:pt x="5543378" y="-79738"/>
                  <a:pt x="6315075" y="0"/>
                </a:cubicBezTo>
                <a:cubicBezTo>
                  <a:pt x="6355506" y="288725"/>
                  <a:pt x="6201528" y="2059359"/>
                  <a:pt x="6315075" y="2523768"/>
                </a:cubicBezTo>
                <a:cubicBezTo>
                  <a:pt x="4286175" y="2445084"/>
                  <a:pt x="3144611" y="2674915"/>
                  <a:pt x="0" y="2523768"/>
                </a:cubicBezTo>
                <a:cubicBezTo>
                  <a:pt x="32961" y="2004268"/>
                  <a:pt x="-97513" y="907826"/>
                  <a:pt x="0" y="0"/>
                </a:cubicBezTo>
                <a:close/>
              </a:path>
              <a:path w="6315075" h="2523768" stroke="0" extrusionOk="0">
                <a:moveTo>
                  <a:pt x="0" y="0"/>
                </a:moveTo>
                <a:cubicBezTo>
                  <a:pt x="2860535" y="-67040"/>
                  <a:pt x="3486863" y="-123313"/>
                  <a:pt x="6315075" y="0"/>
                </a:cubicBezTo>
                <a:cubicBezTo>
                  <a:pt x="6424908" y="875626"/>
                  <a:pt x="6435493" y="1583859"/>
                  <a:pt x="6315075" y="2523768"/>
                </a:cubicBezTo>
                <a:cubicBezTo>
                  <a:pt x="3307050" y="2663376"/>
                  <a:pt x="2055791" y="2579363"/>
                  <a:pt x="0" y="2523768"/>
                </a:cubicBezTo>
                <a:cubicBezTo>
                  <a:pt x="-150274" y="1927134"/>
                  <a:pt x="-67851" y="902396"/>
                  <a:pt x="0" y="0"/>
                </a:cubicBezTo>
                <a:close/>
              </a:path>
            </a:pathLst>
          </a:custGeom>
          <a:solidFill>
            <a:srgbClr val="00206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2611966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Ajoute à ton circuit que tu viens de créer en incorporant une série de DEL (5 à 10), chacune avec une résistance appropriée.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Ajoute à ton code afin que les lumières s’allument tous quand un objet est très près de la sonde et commence à s’éteindre le plus que l’objet s’éloigne.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  <p:pic>
        <p:nvPicPr>
          <p:cNvPr id="5122" name="Picture 2" descr="you can do it">
            <a:extLst>
              <a:ext uri="{FF2B5EF4-FFF2-40B4-BE49-F238E27FC236}">
                <a16:creationId xmlns:a16="http://schemas.microsoft.com/office/drawing/2014/main" id="{3585EDC0-2CB6-569D-347E-A18592BCF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313" y="3613677"/>
            <a:ext cx="2969261" cy="296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5461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284_TF03460514_Win32" id="{1FCA4791-C135-4455-9665-B1CD34C84075}" vid="{4560C0E5-C2D8-406A-B18A-8FFEAA66D65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{F3481DCD-AFC6-477C-994E-CBC4F5F0524E}tf03460514_win32</Template>
  <TotalTime>1918</TotalTime>
  <Words>279</Words>
  <Application>Microsoft Office PowerPoint</Application>
  <PresentationFormat>Grand écran</PresentationFormat>
  <Paragraphs>38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Skeena</vt:lpstr>
      <vt:lpstr>Times New Roman</vt:lpstr>
      <vt:lpstr>Thème Office</vt:lpstr>
      <vt:lpstr>La sonde Ultrasonic (Ultrasonic avec Série DEL) leçon 8</vt:lpstr>
      <vt:lpstr>Les sondes</vt:lpstr>
      <vt:lpstr>La sonde ultrasonique</vt:lpstr>
      <vt:lpstr>La sonde ultrasonique</vt:lpstr>
      <vt:lpstr>La fonction PulseIn</vt:lpstr>
      <vt:lpstr>Pratique</vt:lpstr>
      <vt:lpstr>Pratique</vt:lpstr>
      <vt:lpstr>Défi: Sonde Ultrasonique et une série de DELs</vt:lpstr>
      <vt:lpstr>Défi: Sonde Ultrasonique et une série de 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bases des circuits leçon 1</dc:title>
  <dc:creator>Dubytz, Monique</dc:creator>
  <cp:lastModifiedBy>Dubytz, Monique</cp:lastModifiedBy>
  <cp:revision>28</cp:revision>
  <dcterms:created xsi:type="dcterms:W3CDTF">2024-03-06T01:05:03Z</dcterms:created>
  <dcterms:modified xsi:type="dcterms:W3CDTF">2024-03-14T19:44:35Z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