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40ea837c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40ea837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Gotcha! Does it include the JDK (Java Development </a:t>
            </a:r>
            <a:r>
              <a:rPr lang="en"/>
              <a:t>Kit</a:t>
            </a:r>
            <a:r>
              <a:rPr lang="en"/>
              <a:t>)? </a:t>
            </a:r>
            <a:r>
              <a:rPr lang="en">
                <a:solidFill>
                  <a:schemeClr val="dk1"/>
                </a:solidFill>
              </a:rPr>
              <a:t>When choosing an IDE to do Java programming, you need to be aware of whether the JDK is included or not. Or simply choose an IDE that you are familiar with, such as Visual Studio Code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527e55b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527e55b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40ca45c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40ca45c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let’s see “Hello, World!” in Python. We did this program in course so you know how it works and you know this Python code.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40ea837c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40ea837c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see “Hello, World!” in Java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40ca45c2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40ca45c2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see a simple program “What is your name?” in Python. We have written Python programs like this in this course so there is no need for any explanations of this code. You know it already.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40ea837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40ea837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“What is your name?”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the difference between Python code and Java code? </a:t>
            </a:r>
            <a:r>
              <a:rPr lang="en"/>
              <a:t>What</a:t>
            </a:r>
            <a:r>
              <a:rPr lang="en"/>
              <a:t> are the differences that you see?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e04745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e04745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the slide from our lessons showing how variables are written in Python. This is a slide from our lessons, you know this slide so it needs no explanations. As you may recall from the lectures in our course, Python does dynamic typing of variables. As you can see here, we do not need to specify the type of variable. Python dynamically assigns the type of variable based on the value assigned to it.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e047455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e047455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slide that shows how variables are written in Java. In Java the type of the variable must be declared before a value can be assigned to it. Contrast this with Python which does dynamic typing of variables, as we saw previously.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examples we see here is how variables are declared in Java. The type of the variable must be specified first then the variable is given a name. Here we see the variables declared and initialized at the same time. So the variable is declared and defined here 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e0474555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e0474555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primitive and compound data types. We learn this in this course. List is a compound data type that we learnt in this course. Do you remember what are the primitive data types in Python?   (Answer: int, float, bool)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Java has primitive data types only. Everything else exist as classes. So lists are a compound type in Python. In Java lists are not a part of the language. Instead lists must be implemented as a class, the same as every other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already explained that Python has dynamic typing of variables, meaning that Python dynamically assigns the type of variable based on the value assigned to it. In contrast, In Java the type of the variable must be declared before a value can be assigned to it. The type of the variable must be specified first then the variable is given a name. So the type of the variable must be known when the code is first compiled. So that the compiler can check the type of the variable. This is what static typing of variables mean.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that in Java the compiler can check for errors or bad code at compile time before the code is compiled and run. This results in more robust and error free code but it takes more time and work to write Java code. Python dynamically assigns the type of the variable for the programmer so that writing Python code can take less time and require less work but it is also easier to have bugs in Python code, unless the programmer is diligent. Java forces the programmer to be diligent about the type of the variable when writing code.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e0474555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e0474555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conditional statements in Python. This is a slide from the lessons in this course so we need no explanations for this.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40ea837c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40ea837c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e0474555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e0474555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see conditional statements in Java. Notice that how we write conditional statements in Java is similar to how we write conditional statements in Python. But notice unlike Python, all statements must be a part of a method. Statements in Java must be a part a class, unlike the statements in Python we saw earlier.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an example of how some of things we learn about writing Python code is useful when we are learning to write Java code.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also an example of how some of programming skills you learn can be transferred to learning another programming language.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e0474555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e04745554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switch statement in Java. Python does not have a switch statement. This is an example of when one language can have features that another languages does not have.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40ca45c2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40ca45c2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about loops and iterations in this course so this needs no explanations. We have examples here on Mr.Ram’s chalkboard in the classroom.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e0474555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e0474555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Obviously, Java has loops and iterations similar to Python.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an example of a while loop in Java. Notice that how we write while loops in Java is similar to how we write loops in Python. But notice unlike Python, all statements must be a part of a method. Statements in Java must be a part a class, unlike the statements in Python we saw earlier.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This is an example of how some of things we learn about writing Python code is useful when we are learning to write Java code. </a:t>
            </a:r>
            <a:endParaRPr/>
          </a:p>
          <a:p>
            <a:pPr indent="0" lvl="0" marL="0" rtl="0" algn="l">
              <a:spcBef>
                <a:spcPts val="0"/>
              </a:spcBef>
              <a:spcAft>
                <a:spcPts val="0"/>
              </a:spcAft>
              <a:buNone/>
            </a:pPr>
            <a:r>
              <a:rPr lang="en"/>
              <a:t>This is also an example of how some of programming skills you learn can be transferred to learning another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e0474555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e0474555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about lists in Python so this needs no explanation.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learned that lists are one of the programming features that Python supports particularly well. Python makes it very easy to create </a:t>
            </a:r>
            <a:r>
              <a:rPr lang="en">
                <a:solidFill>
                  <a:schemeClr val="dk1"/>
                </a:solidFill>
              </a:rPr>
              <a:t>lists and</a:t>
            </a:r>
            <a:r>
              <a:rPr lang="en">
                <a:solidFill>
                  <a:schemeClr val="dk1"/>
                </a:solidFill>
              </a:rPr>
              <a:t> do all sorts of things with them.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e04745554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e04745554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an array in Java. In Java, arrays are more commonly used, in contrast to lists being more common in Python.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learned in this class, Python has a more generalized list, with </a:t>
            </a:r>
            <a:r>
              <a:rPr lang="en"/>
              <a:t>“array” being used to refer to only one specific type</a:t>
            </a:r>
            <a:endParaRPr/>
          </a:p>
          <a:p>
            <a:pPr indent="0" lvl="0" marL="0" rtl="0" algn="l">
              <a:spcBef>
                <a:spcPts val="0"/>
              </a:spcBef>
              <a:spcAft>
                <a:spcPts val="0"/>
              </a:spcAft>
              <a:buNone/>
            </a:pPr>
            <a:r>
              <a:rPr lang="en"/>
              <a:t>of memory-efficient list.</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527e55b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527e55b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40ca45c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40ca45c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is a pure  OOP language. C++ an OOP language but C++ is also procedural to allow backward compatibility to C. Python is a procedural language that has OOP features.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40ca45c2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40ca45c2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and C++ has a standard library, Python has a standard library whereas Java has a Class Library. This again show that Java is a pure OOP language whereas the other languages are not pure OOP language.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fact, we know that C is a pure procedural language, C++ is OOP language but is also a procedural language and so is not a pure OOP language. </a:t>
            </a:r>
            <a:r>
              <a:rPr lang="en"/>
              <a:t>Python is a procedural language that has OOP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e0474555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e0474555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Python, we use the keyword class to define a class in Java. And everything is encapsulated in the class: the attributes and methods. In Java, these are called fields and methods. In Python, everything in the class definition is indented. In Java, everything in the class definition is within curly braces.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learned from our lessons, we use indentation in Python code. As we can see here, we use curly braces and </a:t>
            </a:r>
            <a:r>
              <a:rPr lang="en"/>
              <a:t>semicolons in Java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notice that the fields in the Java class definition</a:t>
            </a:r>
            <a:r>
              <a:rPr lang="en"/>
              <a:t> must have a type specified in the same manner as variables. Similar to attributes in a class definition in Python, fields in a class </a:t>
            </a:r>
            <a:r>
              <a:rPr lang="en"/>
              <a:t>definition are like variables. In C++, these are called member variables. Do you see the connection?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notice that in Python we use the keyword self to refer to the self object, that is, the current instance of the class, or this object. In Java and C++ we use the keyword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notice the keywords public and private. The use of the keywords public and private in the definitions of the fields and methods in Java is how encapsulation works in Java.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Related to this is the concept of information hiding. The use of the private keyword in the definition of the fields and methods means that they are not accessible from outside the class, that is, they are hidden and private to the class. The use of the public keyword public in the definition of the methods makes the methods public and so they can be called from outside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Related to this is the concept of visibility. The keyword private means that it is not visible from the outside of the class, public means visible from the outside.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Notice the constructor method in Java. The constructor is the method with the same name as the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Python, we write an __init__(self) method that initialize the object and the use of the keyword self.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do not talk about constructors in Python).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f7fa1b6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f7fa1b6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Recall that machines only understand machine code. We as programmers write source code in a language understandable by humans. </a:t>
            </a:r>
            <a:endParaRPr b="1"/>
          </a:p>
          <a:p>
            <a:pPr indent="-298450" lvl="0" marL="457200" rtl="0" algn="l">
              <a:spcBef>
                <a:spcPts val="0"/>
              </a:spcBef>
              <a:spcAft>
                <a:spcPts val="0"/>
              </a:spcAft>
              <a:buSzPts val="1100"/>
              <a:buChar char="●"/>
            </a:pPr>
            <a:r>
              <a:rPr lang="en"/>
              <a:t>Therefore we need tools to convert the source to machine code. So we start by talking about the tools needed to convert source code to machine code.</a:t>
            </a:r>
            <a:endParaRPr/>
          </a:p>
          <a:p>
            <a:pPr indent="-298450" lvl="0" marL="457200" rtl="0" algn="l">
              <a:spcBef>
                <a:spcPts val="0"/>
              </a:spcBef>
              <a:spcAft>
                <a:spcPts val="0"/>
              </a:spcAft>
              <a:buSzPts val="1100"/>
              <a:buChar char="●"/>
            </a:pPr>
            <a:r>
              <a:rPr lang="en"/>
              <a:t>So, for example, I want to do “Hello, World!”. I could do it in Scratch, C, C++, Python or Java and the output will be the same.</a:t>
            </a:r>
            <a:endParaRPr/>
          </a:p>
          <a:p>
            <a:pPr indent="-298450" lvl="0" marL="457200" rtl="0" algn="l">
              <a:spcBef>
                <a:spcPts val="0"/>
              </a:spcBef>
              <a:spcAft>
                <a:spcPts val="0"/>
              </a:spcAft>
              <a:buSzPts val="1100"/>
              <a:buChar char="●"/>
            </a:pPr>
            <a:r>
              <a:rPr b="1" lang="en"/>
              <a:t>All programs of coding (Scratch, C, C++, Python, Java, etc.) will output the same thing even though the source code looks different.</a:t>
            </a:r>
            <a:endParaRPr b="1"/>
          </a:p>
          <a:p>
            <a:pPr indent="-298450" lvl="0" marL="457200" rtl="0" algn="l">
              <a:spcBef>
                <a:spcPts val="0"/>
              </a:spcBef>
              <a:spcAft>
                <a:spcPts val="0"/>
              </a:spcAft>
              <a:buClr>
                <a:srgbClr val="FF0000"/>
              </a:buClr>
              <a:buSzPts val="1100"/>
              <a:buChar char="●"/>
            </a:pPr>
            <a:r>
              <a:rPr b="1" lang="en">
                <a:solidFill>
                  <a:srgbClr val="FF0000"/>
                </a:solidFill>
                <a:highlight>
                  <a:srgbClr val="FFFF00"/>
                </a:highlight>
              </a:rPr>
              <a:t>Basically, we can write our program in any language. Let’s choose Java. Why Java? Why do I want to learn Java?</a:t>
            </a:r>
            <a:endParaRPr b="1">
              <a:solidFill>
                <a:srgbClr val="FF0000"/>
              </a:solidFill>
              <a:highlight>
                <a:srgbClr val="FFFF00"/>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e04745554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e04745554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notice how methods are defined in Java.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Notice that the methods must have a return type specified in the method definition.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Notice that the methods must have the visibility of the method specified. Here we see the methods are defined as public. Methods are usually public since the methods must be called on the object. So as we see here, in the class definition, the method is defined as public.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e04745554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e0474555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notice the use of setter and getter methods in Java in these next slides.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learned about setter and getter methods in this course. As we learned in this course, the use of setter and getter methods is not required in Python. Why is that? Because Python does not do encapsulation and information hiding the way Java does.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Java is a pure OOP language. Java enforces information hiding and encapsulation through the use of the private and protected and public keywords.  And therefore as we see here, getter and setter methods are required in Java.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did not talk about the protected keyword and we will not talk about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e04745554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e04745554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notes here - as said on the previous slide.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04745554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04745554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inheritance in Java.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learned in the lessons on Python, inheritance in Python is specified by writing the name of the parent class in parenthesis in the definition of the child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the way it is done in Java, by the use of </a:t>
            </a:r>
            <a:r>
              <a:rPr lang="en"/>
              <a:t>the keyword extends as we see here. So Truck extends Vehicle means that Vehicle is the parent class of Truck. So Truck is a child of the class Vehicle.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the constructor method in Java. The constructor is the method with the same name as the class.</a:t>
            </a:r>
            <a:endParaRPr/>
          </a:p>
          <a:p>
            <a:pPr indent="0" lvl="0" marL="0" rtl="0" algn="l">
              <a:spcBef>
                <a:spcPts val="0"/>
              </a:spcBef>
              <a:spcAft>
                <a:spcPts val="0"/>
              </a:spcAft>
              <a:buNone/>
            </a:pPr>
            <a:r>
              <a:rPr lang="en"/>
              <a:t>Notice the call to the parent constructor by calling super. </a:t>
            </a:r>
            <a:endParaRPr/>
          </a:p>
          <a:p>
            <a:pPr indent="0" lvl="0" marL="0" rtl="0" algn="l">
              <a:spcBef>
                <a:spcPts val="0"/>
              </a:spcBef>
              <a:spcAft>
                <a:spcPts val="0"/>
              </a:spcAft>
              <a:buNone/>
            </a:pPr>
            <a:r>
              <a:rPr lang="en"/>
              <a:t>In Java, the super keyword is used to refer to the immediate parent class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Python, we write an __init__(self) method that initialize the object and the use of the keyword self. </a:t>
            </a:r>
            <a:endParaRPr/>
          </a:p>
          <a:p>
            <a:pPr indent="0" lvl="0" marL="0" rtl="0" algn="l">
              <a:spcBef>
                <a:spcPts val="0"/>
              </a:spcBef>
              <a:spcAft>
                <a:spcPts val="0"/>
              </a:spcAft>
              <a:buNone/>
            </a:pPr>
            <a:r>
              <a:rPr lang="en"/>
              <a:t>(We do not talk about constructors in Python). </a:t>
            </a:r>
            <a:endParaRPr/>
          </a:p>
          <a:p>
            <a:pPr indent="0" lvl="0" marL="0" rtl="0" algn="l">
              <a:spcBef>
                <a:spcPts val="0"/>
              </a:spcBef>
              <a:spcAft>
                <a:spcPts val="0"/>
              </a:spcAft>
              <a:buNone/>
            </a:pPr>
            <a:r>
              <a:rPr lang="en"/>
              <a:t>Similarly in Python, we do super().__init__(self) to call the init method of the parent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again the use of the keyword this in Java.  Worth repeating, we learned about the keyword self in Python, equivalent to this in Java and C++.</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e04745554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e04745554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how polymorphism is done in Java. The method start in the child class Truck has the same name start as in the parent class Vehicle. So the start method in the child class Truck overrides the start method in the parent class Vehicle. This is polymorphism. The word polymorphism means the same form. As we see here, the two methods have the same name but different behaviour. The behaviour of the start method in the parent class is different from the start method in the child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not be talking about this, only if someone asks the question ~~~~~~~~~~~~~~~~~~~~~~~~~~~~~~~~~~~~~~~~~~~~~~~~</a:t>
            </a:r>
            <a:endParaRPr/>
          </a:p>
          <a:p>
            <a:pPr indent="0" lvl="0" marL="0" rtl="0" algn="l">
              <a:spcBef>
                <a:spcPts val="0"/>
              </a:spcBef>
              <a:spcAft>
                <a:spcPts val="0"/>
              </a:spcAft>
              <a:buNone/>
            </a:pPr>
            <a:r>
              <a:rPr lang="en"/>
              <a:t>In Java, the @Override annotation is used to indicate that a method in a subclass is intended to override a method declared in its superclass. When a method is marked with @Override, it informs the compiler that you expect the method in the subclass to override a method with a similar signature in the superclass.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@Override annotation is optional, but it helps catch errors during compilation. If there's a mistake in the method signature (e.g., a typo or incorrect parameter types), the compiler will generate an error, letting you know that the method in the subclass is not correctly overriding a method in the superclass.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@Override is considered good practice because it enhances code readability and helps prevent accidental errors when dealing with method overriding.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5aa99f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5aa99fd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similar to how it is done in Python, here we see how we create objects in Java, call the methods of those objects and set the values of the fields of those objects in Java.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similar to how we create objects </a:t>
            </a:r>
            <a:r>
              <a:rPr lang="en">
                <a:solidFill>
                  <a:schemeClr val="dk1"/>
                </a:solidFill>
              </a:rPr>
              <a:t>in Python, call the methods of those objects and set the values of the attributes of those objects in Python.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5aa99fd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5aa99fd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 notes here - as said on the previous slide.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e04745554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e04745554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saw functions in Python. What about functions in Java? No, Java does not have functions. Java only has methods. Recall that Java is a pure OO language. What we see here is a static method in Java. Static methods in Java  behave like functions in the sense that we do not need to create an object to call the method. Yet notice that even a static method must be contained in a class.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421c634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421c634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is a pure OOP programming language that can run on any platform with a JVM.</a:t>
            </a:r>
            <a:endParaRPr/>
          </a:p>
          <a:p>
            <a:pPr indent="0" lvl="0" marL="0" rtl="0" algn="l">
              <a:spcBef>
                <a:spcPts val="0"/>
              </a:spcBef>
              <a:spcAft>
                <a:spcPts val="0"/>
              </a:spcAft>
              <a:buNone/>
            </a:pPr>
            <a:r>
              <a:rPr lang="en"/>
              <a:t>Python is a dynamic programming language, making things more simple and easier to understand for humans</a:t>
            </a:r>
            <a:endParaRPr/>
          </a:p>
          <a:p>
            <a:pPr indent="0" lvl="0" marL="0" rtl="0" algn="l">
              <a:spcBef>
                <a:spcPts val="0"/>
              </a:spcBef>
              <a:spcAft>
                <a:spcPts val="0"/>
              </a:spcAft>
              <a:buNone/>
            </a:pPr>
            <a:r>
              <a:rPr lang="en"/>
              <a:t>Java is a static programming language, making things more complicated looking but easier to </a:t>
            </a:r>
            <a:r>
              <a:rPr lang="en"/>
              <a:t>access</a:t>
            </a:r>
            <a:r>
              <a:rPr lang="en"/>
              <a:t> from most </a:t>
            </a:r>
            <a:r>
              <a:rPr lang="en"/>
              <a:t>platforms as it is a multiplatform program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27e55b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27e55b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choose Java. Why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40ea837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40ea837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Why Java?</a:t>
            </a:r>
            <a:endParaRPr>
              <a:solidFill>
                <a:schemeClr val="dk1"/>
              </a:solidFill>
            </a:endParaRPr>
          </a:p>
          <a:p>
            <a:pPr indent="0" lvl="0" marL="0" rtl="0" algn="l">
              <a:spcBef>
                <a:spcPts val="0"/>
              </a:spcBef>
              <a:spcAft>
                <a:spcPts val="0"/>
              </a:spcAft>
              <a:buNone/>
            </a:pPr>
            <a:r>
              <a:rPr lang="en">
                <a:solidFill>
                  <a:schemeClr val="dk1"/>
                </a:solidFill>
              </a:rPr>
              <a:t>“Write once, run anywhere”.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 is a pure OO language.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40ea837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40ea837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Why Java?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“Write once, run anywhere”.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 is a pure OO language.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527e55b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527e55b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40ea837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40ea837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 the left is Java code. On the right is what the bytecode looks like. Obviously, we will not explain any of this. What we are doing here is simply showing what bytecode looks like. Notice that bytecode is not machine code, that is, not binary code.  Bytecode is human readable.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527e55b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527e55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21475" y="-53475"/>
            <a:ext cx="9186950" cy="4427626"/>
          </a:xfrm>
          <a:prstGeom prst="rect">
            <a:avLst/>
          </a:prstGeom>
          <a:noFill/>
          <a:ln>
            <a:noFill/>
          </a:ln>
        </p:spPr>
      </p:pic>
      <p:sp>
        <p:nvSpPr>
          <p:cNvPr id="11" name="Google Shape;11;p2"/>
          <p:cNvSpPr txBox="1"/>
          <p:nvPr>
            <p:ph type="ctrTitle"/>
          </p:nvPr>
        </p:nvSpPr>
        <p:spPr>
          <a:xfrm>
            <a:off x="311708" y="6012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1127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sz="2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3">
            <a:alphaModFix/>
          </a:blip>
          <a:srcRect b="0" l="0" r="0" t="0"/>
          <a:stretch/>
        </p:blipFill>
        <p:spPr>
          <a:xfrm>
            <a:off x="3403067" y="3622575"/>
            <a:ext cx="2337865" cy="131460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6" name="Shape 56"/>
        <p:cNvGrpSpPr/>
        <p:nvPr/>
      </p:nvGrpSpPr>
      <p:grpSpPr>
        <a:xfrm>
          <a:off x="0" y="0"/>
          <a:ext cx="0" cy="0"/>
          <a:chOff x="0" y="0"/>
          <a:chExt cx="0" cy="0"/>
        </a:xfrm>
      </p:grpSpPr>
      <p:pic>
        <p:nvPicPr>
          <p:cNvPr id="57" name="Google Shape;57;p11"/>
          <p:cNvPicPr preferRelativeResize="0"/>
          <p:nvPr/>
        </p:nvPicPr>
        <p:blipFill>
          <a:blip r:embed="rId2">
            <a:alphaModFix/>
          </a:blip>
          <a:stretch>
            <a:fillRect/>
          </a:stretch>
        </p:blipFill>
        <p:spPr>
          <a:xfrm>
            <a:off x="-374425" y="0"/>
            <a:ext cx="9852425" cy="1550725"/>
          </a:xfrm>
          <a:prstGeom prst="rect">
            <a:avLst/>
          </a:prstGeom>
          <a:noFill/>
          <a:ln>
            <a:noFill/>
          </a:ln>
        </p:spPr>
      </p:pic>
      <p:sp>
        <p:nvSpPr>
          <p:cNvPr id="58" name="Google Shape;58;p11"/>
          <p:cNvSpPr txBox="1"/>
          <p:nvPr>
            <p:ph type="title"/>
          </p:nvPr>
        </p:nvSpPr>
        <p:spPr>
          <a:xfrm>
            <a:off x="226550" y="1226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9" name="Google Shape;59;p11"/>
          <p:cNvSpPr txBox="1"/>
          <p:nvPr>
            <p:ph idx="1" type="body"/>
          </p:nvPr>
        </p:nvSpPr>
        <p:spPr>
          <a:xfrm>
            <a:off x="311700" y="987088"/>
            <a:ext cx="8520600" cy="341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0" name="Google Shape;60;p11"/>
          <p:cNvSpPr txBox="1"/>
          <p:nvPr>
            <p:ph idx="12" type="sldNum"/>
          </p:nvPr>
        </p:nvSpPr>
        <p:spPr>
          <a:xfrm>
            <a:off x="31170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61" name="Shape 61"/>
        <p:cNvGrpSpPr/>
        <p:nvPr/>
      </p:nvGrpSpPr>
      <p:grpSpPr>
        <a:xfrm>
          <a:off x="0" y="0"/>
          <a:ext cx="0" cy="0"/>
          <a:chOff x="0" y="0"/>
          <a:chExt cx="0" cy="0"/>
        </a:xfrm>
      </p:grpSpPr>
      <p:pic>
        <p:nvPicPr>
          <p:cNvPr id="62" name="Google Shape;62;p12"/>
          <p:cNvPicPr preferRelativeResize="0"/>
          <p:nvPr/>
        </p:nvPicPr>
        <p:blipFill>
          <a:blip r:embed="rId2">
            <a:alphaModFix/>
          </a:blip>
          <a:stretch>
            <a:fillRect/>
          </a:stretch>
        </p:blipFill>
        <p:spPr>
          <a:xfrm>
            <a:off x="-374425" y="0"/>
            <a:ext cx="9852425" cy="1550725"/>
          </a:xfrm>
          <a:prstGeom prst="rect">
            <a:avLst/>
          </a:prstGeom>
          <a:noFill/>
          <a:ln>
            <a:noFill/>
          </a:ln>
        </p:spPr>
      </p:pic>
      <p:sp>
        <p:nvSpPr>
          <p:cNvPr id="63" name="Google Shape;63;p12"/>
          <p:cNvSpPr txBox="1"/>
          <p:nvPr>
            <p:ph type="title"/>
          </p:nvPr>
        </p:nvSpPr>
        <p:spPr>
          <a:xfrm>
            <a:off x="226550" y="1226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4" name="Google Shape;64;p12"/>
          <p:cNvSpPr txBox="1"/>
          <p:nvPr>
            <p:ph idx="1" type="body"/>
          </p:nvPr>
        </p:nvSpPr>
        <p:spPr>
          <a:xfrm>
            <a:off x="311700" y="987088"/>
            <a:ext cx="8520600" cy="341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2"/>
          <p:cNvSpPr txBox="1"/>
          <p:nvPr>
            <p:ph idx="12" type="sldNum"/>
          </p:nvPr>
        </p:nvSpPr>
        <p:spPr>
          <a:xfrm>
            <a:off x="31170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6" name="Shape 66"/>
        <p:cNvGrpSpPr/>
        <p:nvPr/>
      </p:nvGrpSpPr>
      <p:grpSpPr>
        <a:xfrm>
          <a:off x="0" y="0"/>
          <a:ext cx="0" cy="0"/>
          <a:chOff x="0" y="0"/>
          <a:chExt cx="0" cy="0"/>
        </a:xfrm>
      </p:grpSpPr>
      <p:sp>
        <p:nvSpPr>
          <p:cNvPr id="67" name="Google Shape;67;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1600"/>
              </a:spcBef>
              <a:spcAft>
                <a:spcPts val="0"/>
              </a:spcAft>
              <a:buClr>
                <a:srgbClr val="000000"/>
              </a:buClr>
              <a:buSzPts val="1200"/>
              <a:buChar char="○"/>
              <a:defRPr sz="1200">
                <a:solidFill>
                  <a:srgbClr val="000000"/>
                </a:solidFill>
              </a:defRPr>
            </a:lvl2pPr>
            <a:lvl3pPr indent="-304800" lvl="2" marL="1371600" rtl="0">
              <a:spcBef>
                <a:spcPts val="1600"/>
              </a:spcBef>
              <a:spcAft>
                <a:spcPts val="0"/>
              </a:spcAft>
              <a:buClr>
                <a:srgbClr val="000000"/>
              </a:buClr>
              <a:buSzPts val="1200"/>
              <a:buChar char="■"/>
              <a:defRPr sz="1200">
                <a:solidFill>
                  <a:srgbClr val="000000"/>
                </a:solidFill>
              </a:defRPr>
            </a:lvl3pPr>
            <a:lvl4pPr indent="-304800" lvl="3" marL="1828800" rtl="0">
              <a:spcBef>
                <a:spcPts val="1600"/>
              </a:spcBef>
              <a:spcAft>
                <a:spcPts val="0"/>
              </a:spcAft>
              <a:buClr>
                <a:srgbClr val="000000"/>
              </a:buClr>
              <a:buSzPts val="1200"/>
              <a:buChar char="●"/>
              <a:defRPr sz="1200">
                <a:solidFill>
                  <a:srgbClr val="000000"/>
                </a:solidFill>
              </a:defRPr>
            </a:lvl4pPr>
            <a:lvl5pPr indent="-304800" lvl="4" marL="2286000" rtl="0">
              <a:spcBef>
                <a:spcPts val="1600"/>
              </a:spcBef>
              <a:spcAft>
                <a:spcPts val="0"/>
              </a:spcAft>
              <a:buClr>
                <a:srgbClr val="000000"/>
              </a:buClr>
              <a:buSzPts val="1200"/>
              <a:buChar char="○"/>
              <a:defRPr sz="1200">
                <a:solidFill>
                  <a:srgbClr val="000000"/>
                </a:solidFill>
              </a:defRPr>
            </a:lvl5pPr>
            <a:lvl6pPr indent="-304800" lvl="5" marL="2743200" rtl="0">
              <a:spcBef>
                <a:spcPts val="1600"/>
              </a:spcBef>
              <a:spcAft>
                <a:spcPts val="0"/>
              </a:spcAft>
              <a:buClr>
                <a:srgbClr val="000000"/>
              </a:buClr>
              <a:buSzPts val="1200"/>
              <a:buChar char="■"/>
              <a:defRPr sz="1200">
                <a:solidFill>
                  <a:srgbClr val="000000"/>
                </a:solidFill>
              </a:defRPr>
            </a:lvl6pPr>
            <a:lvl7pPr indent="-304800" lvl="6" marL="3200400" rtl="0">
              <a:spcBef>
                <a:spcPts val="1600"/>
              </a:spcBef>
              <a:spcAft>
                <a:spcPts val="0"/>
              </a:spcAft>
              <a:buClr>
                <a:srgbClr val="000000"/>
              </a:buClr>
              <a:buSzPts val="1200"/>
              <a:buChar char="●"/>
              <a:defRPr sz="1200">
                <a:solidFill>
                  <a:srgbClr val="000000"/>
                </a:solidFill>
              </a:defRPr>
            </a:lvl7pPr>
            <a:lvl8pPr indent="-304800" lvl="7" marL="3657600" rtl="0">
              <a:spcBef>
                <a:spcPts val="1600"/>
              </a:spcBef>
              <a:spcAft>
                <a:spcPts val="0"/>
              </a:spcAft>
              <a:buClr>
                <a:srgbClr val="000000"/>
              </a:buClr>
              <a:buSzPts val="1200"/>
              <a:buChar char="○"/>
              <a:defRPr sz="1200">
                <a:solidFill>
                  <a:srgbClr val="000000"/>
                </a:solidFill>
              </a:defRPr>
            </a:lvl8pPr>
            <a:lvl9pPr indent="-304800" lvl="8" marL="4114800" rtl="0">
              <a:spcBef>
                <a:spcPts val="1600"/>
              </a:spcBef>
              <a:spcAft>
                <a:spcPts val="1600"/>
              </a:spcAft>
              <a:buClr>
                <a:srgbClr val="000000"/>
              </a:buClr>
              <a:buSzPts val="1200"/>
              <a:buChar char="■"/>
              <a:defRPr sz="1200">
                <a:solidFill>
                  <a:srgbClr val="000000"/>
                </a:solidFill>
              </a:defRPr>
            </a:lvl9pPr>
          </a:lstStyle>
          <a:p/>
        </p:txBody>
      </p:sp>
      <p:sp>
        <p:nvSpPr>
          <p:cNvPr id="68" name="Google Shape;68;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1600"/>
              </a:spcBef>
              <a:spcAft>
                <a:spcPts val="0"/>
              </a:spcAft>
              <a:buClr>
                <a:srgbClr val="000000"/>
              </a:buClr>
              <a:buSzPts val="1200"/>
              <a:buChar char="○"/>
              <a:defRPr sz="1200">
                <a:solidFill>
                  <a:srgbClr val="000000"/>
                </a:solidFill>
              </a:defRPr>
            </a:lvl2pPr>
            <a:lvl3pPr indent="-304800" lvl="2" marL="1371600" rtl="0">
              <a:spcBef>
                <a:spcPts val="1600"/>
              </a:spcBef>
              <a:spcAft>
                <a:spcPts val="0"/>
              </a:spcAft>
              <a:buClr>
                <a:srgbClr val="000000"/>
              </a:buClr>
              <a:buSzPts val="1200"/>
              <a:buChar char="■"/>
              <a:defRPr sz="1200">
                <a:solidFill>
                  <a:srgbClr val="000000"/>
                </a:solidFill>
              </a:defRPr>
            </a:lvl3pPr>
            <a:lvl4pPr indent="-304800" lvl="3" marL="1828800" rtl="0">
              <a:spcBef>
                <a:spcPts val="1600"/>
              </a:spcBef>
              <a:spcAft>
                <a:spcPts val="0"/>
              </a:spcAft>
              <a:buClr>
                <a:srgbClr val="000000"/>
              </a:buClr>
              <a:buSzPts val="1200"/>
              <a:buChar char="●"/>
              <a:defRPr sz="1200">
                <a:solidFill>
                  <a:srgbClr val="000000"/>
                </a:solidFill>
              </a:defRPr>
            </a:lvl4pPr>
            <a:lvl5pPr indent="-304800" lvl="4" marL="2286000" rtl="0">
              <a:spcBef>
                <a:spcPts val="1600"/>
              </a:spcBef>
              <a:spcAft>
                <a:spcPts val="0"/>
              </a:spcAft>
              <a:buClr>
                <a:srgbClr val="000000"/>
              </a:buClr>
              <a:buSzPts val="1200"/>
              <a:buChar char="○"/>
              <a:defRPr sz="1200">
                <a:solidFill>
                  <a:srgbClr val="000000"/>
                </a:solidFill>
              </a:defRPr>
            </a:lvl5pPr>
            <a:lvl6pPr indent="-304800" lvl="5" marL="2743200" rtl="0">
              <a:spcBef>
                <a:spcPts val="1600"/>
              </a:spcBef>
              <a:spcAft>
                <a:spcPts val="0"/>
              </a:spcAft>
              <a:buClr>
                <a:srgbClr val="000000"/>
              </a:buClr>
              <a:buSzPts val="1200"/>
              <a:buChar char="■"/>
              <a:defRPr sz="1200">
                <a:solidFill>
                  <a:srgbClr val="000000"/>
                </a:solidFill>
              </a:defRPr>
            </a:lvl6pPr>
            <a:lvl7pPr indent="-304800" lvl="6" marL="3200400" rtl="0">
              <a:spcBef>
                <a:spcPts val="1600"/>
              </a:spcBef>
              <a:spcAft>
                <a:spcPts val="0"/>
              </a:spcAft>
              <a:buClr>
                <a:srgbClr val="000000"/>
              </a:buClr>
              <a:buSzPts val="1200"/>
              <a:buChar char="●"/>
              <a:defRPr sz="1200">
                <a:solidFill>
                  <a:srgbClr val="000000"/>
                </a:solidFill>
              </a:defRPr>
            </a:lvl7pPr>
            <a:lvl8pPr indent="-304800" lvl="7" marL="3657600" rtl="0">
              <a:spcBef>
                <a:spcPts val="1600"/>
              </a:spcBef>
              <a:spcAft>
                <a:spcPts val="0"/>
              </a:spcAft>
              <a:buClr>
                <a:srgbClr val="000000"/>
              </a:buClr>
              <a:buSzPts val="1200"/>
              <a:buChar char="○"/>
              <a:defRPr sz="1200">
                <a:solidFill>
                  <a:srgbClr val="000000"/>
                </a:solidFill>
              </a:defRPr>
            </a:lvl8pPr>
            <a:lvl9pPr indent="-304800" lvl="8" marL="4114800" rtl="0">
              <a:spcBef>
                <a:spcPts val="1600"/>
              </a:spcBef>
              <a:spcAft>
                <a:spcPts val="1600"/>
              </a:spcAft>
              <a:buClr>
                <a:srgbClr val="000000"/>
              </a:buClr>
              <a:buSzPts val="1200"/>
              <a:buChar char="■"/>
              <a:defRPr sz="1200">
                <a:solidFill>
                  <a:srgbClr val="000000"/>
                </a:solidFill>
              </a:defRPr>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0" name="Google Shape;70;p13"/>
          <p:cNvSpPr txBox="1"/>
          <p:nvPr/>
        </p:nvSpPr>
        <p:spPr>
          <a:xfrm>
            <a:off x="-25" y="0"/>
            <a:ext cx="9144000" cy="898500"/>
          </a:xfrm>
          <a:prstGeom prst="rect">
            <a:avLst/>
          </a:prstGeom>
          <a:solidFill>
            <a:srgbClr val="CC00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3000">
              <a:solidFill>
                <a:srgbClr val="FFFFFF"/>
              </a:solidFill>
            </a:endParaRPr>
          </a:p>
        </p:txBody>
      </p:sp>
      <p:pic>
        <p:nvPicPr>
          <p:cNvPr id="71" name="Google Shape;71;p13" title="York Region District School Board Logo"/>
          <p:cNvPicPr preferRelativeResize="0"/>
          <p:nvPr/>
        </p:nvPicPr>
        <p:blipFill>
          <a:blip r:embed="rId2">
            <a:alphaModFix/>
          </a:blip>
          <a:stretch>
            <a:fillRect/>
          </a:stretch>
        </p:blipFill>
        <p:spPr>
          <a:xfrm>
            <a:off x="121875" y="94025"/>
            <a:ext cx="1272827" cy="697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374425" y="0"/>
            <a:ext cx="9852425" cy="1550725"/>
          </a:xfrm>
          <a:prstGeom prst="rect">
            <a:avLst/>
          </a:prstGeom>
          <a:noFill/>
          <a:ln>
            <a:noFill/>
          </a:ln>
        </p:spPr>
      </p:pic>
      <p:sp>
        <p:nvSpPr>
          <p:cNvPr id="17" name="Google Shape;17;p3"/>
          <p:cNvSpPr txBox="1"/>
          <p:nvPr>
            <p:ph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8" name="Google Shape;18;p3"/>
          <p:cNvSpPr txBox="1"/>
          <p:nvPr>
            <p:ph idx="1" type="body"/>
          </p:nvPr>
        </p:nvSpPr>
        <p:spPr>
          <a:xfrm>
            <a:off x="311700" y="987088"/>
            <a:ext cx="8520600" cy="3410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374425" y="0"/>
            <a:ext cx="9852425" cy="1550725"/>
          </a:xfrm>
          <a:prstGeom prst="rect">
            <a:avLst/>
          </a:prstGeom>
          <a:noFill/>
          <a:ln>
            <a:noFill/>
          </a:ln>
        </p:spPr>
      </p:pic>
      <p:sp>
        <p:nvSpPr>
          <p:cNvPr id="22" name="Google Shape;22;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4" name="Google Shape;24;p4"/>
          <p:cNvSpPr txBox="1"/>
          <p:nvPr>
            <p:ph idx="2"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0" l="0" r="0" t="0"/>
          <a:stretch/>
        </p:blipFill>
        <p:spPr>
          <a:xfrm>
            <a:off x="-374425" y="0"/>
            <a:ext cx="9852425" cy="1550725"/>
          </a:xfrm>
          <a:prstGeom prst="rect">
            <a:avLst/>
          </a:prstGeom>
          <a:noFill/>
          <a:ln>
            <a:noFill/>
          </a:ln>
        </p:spPr>
      </p:pic>
      <p:sp>
        <p:nvSpPr>
          <p:cNvPr id="27" name="Google Shape;27;p5"/>
          <p:cNvSpPr txBox="1"/>
          <p:nvPr>
            <p:ph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8" name="Google Shape;28;p5"/>
          <p:cNvSpPr txBox="1"/>
          <p:nvPr>
            <p:ph idx="1" type="body"/>
          </p:nvPr>
        </p:nvSpPr>
        <p:spPr>
          <a:xfrm>
            <a:off x="311700" y="10000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832400" y="10000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33" name="Google Shape;33;p6"/>
          <p:cNvPicPr preferRelativeResize="0"/>
          <p:nvPr/>
        </p:nvPicPr>
        <p:blipFill rotWithShape="1">
          <a:blip r:embed="rId2">
            <a:alphaModFix/>
          </a:blip>
          <a:srcRect b="0" l="0" r="0" t="0"/>
          <a:stretch/>
        </p:blipFill>
        <p:spPr>
          <a:xfrm>
            <a:off x="-374425" y="0"/>
            <a:ext cx="9852425" cy="1550725"/>
          </a:xfrm>
          <a:prstGeom prst="rect">
            <a:avLst/>
          </a:prstGeom>
          <a:noFill/>
          <a:ln>
            <a:noFill/>
          </a:ln>
        </p:spPr>
      </p:pic>
      <p:sp>
        <p:nvSpPr>
          <p:cNvPr id="34" name="Google Shape;34;p6"/>
          <p:cNvSpPr txBox="1"/>
          <p:nvPr>
            <p:ph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b="0" l="0" r="0" t="0"/>
          <a:stretch/>
        </p:blipFill>
        <p:spPr>
          <a:xfrm>
            <a:off x="-374425" y="0"/>
            <a:ext cx="9852425" cy="1550725"/>
          </a:xfrm>
          <a:prstGeom prst="rect">
            <a:avLst/>
          </a:prstGeom>
          <a:noFill/>
          <a:ln>
            <a:noFill/>
          </a:ln>
        </p:spPr>
      </p:pic>
      <p:sp>
        <p:nvSpPr>
          <p:cNvPr id="37" name="Google Shape;37;p7"/>
          <p:cNvSpPr txBox="1"/>
          <p:nvPr>
            <p:ph idx="1" type="body"/>
          </p:nvPr>
        </p:nvSpPr>
        <p:spPr>
          <a:xfrm>
            <a:off x="311700" y="996350"/>
            <a:ext cx="2808000" cy="35727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7"/>
          <p:cNvSpPr txBox="1"/>
          <p:nvPr>
            <p:ph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pic>
        <p:nvPicPr>
          <p:cNvPr id="41" name="Google Shape;41;p8"/>
          <p:cNvPicPr preferRelativeResize="0"/>
          <p:nvPr/>
        </p:nvPicPr>
        <p:blipFill rotWithShape="1">
          <a:blip r:embed="rId2">
            <a:alphaModFix/>
          </a:blip>
          <a:srcRect b="0" l="0" r="0" t="0"/>
          <a:stretch/>
        </p:blipFill>
        <p:spPr>
          <a:xfrm>
            <a:off x="-21475" y="0"/>
            <a:ext cx="9186950" cy="5143499"/>
          </a:xfrm>
          <a:prstGeom prst="rect">
            <a:avLst/>
          </a:prstGeom>
          <a:noFill/>
          <a:ln>
            <a:noFill/>
          </a:ln>
        </p:spPr>
      </p:pic>
      <p:sp>
        <p:nvSpPr>
          <p:cNvPr id="42" name="Google Shape;42;p8"/>
          <p:cNvSpPr txBox="1"/>
          <p:nvPr>
            <p:ph type="title"/>
          </p:nvPr>
        </p:nvSpPr>
        <p:spPr>
          <a:xfrm>
            <a:off x="515775" y="298050"/>
            <a:ext cx="6367800" cy="21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8"/>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blip>
          <a:srcRect b="0" l="0" r="0" t="0"/>
          <a:stretch/>
        </p:blipFill>
        <p:spPr>
          <a:xfrm>
            <a:off x="-8625" y="-125"/>
            <a:ext cx="4593448" cy="6029124"/>
          </a:xfrm>
          <a:prstGeom prst="rect">
            <a:avLst/>
          </a:prstGeom>
          <a:noFill/>
          <a:ln>
            <a:noFill/>
          </a:ln>
        </p:spPr>
      </p:pic>
      <p:sp>
        <p:nvSpPr>
          <p:cNvPr id="46" name="Google Shape;4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txBox="1"/>
          <p:nvPr>
            <p:ph type="title"/>
          </p:nvPr>
        </p:nvSpPr>
        <p:spPr>
          <a:xfrm>
            <a:off x="265500" y="849975"/>
            <a:ext cx="4045200" cy="14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9"/>
          <p:cNvSpPr txBox="1"/>
          <p:nvPr>
            <p:ph idx="1" type="subTitle"/>
          </p:nvPr>
        </p:nvSpPr>
        <p:spPr>
          <a:xfrm>
            <a:off x="265500" y="2419875"/>
            <a:ext cx="40452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9"/>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10"/>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54" name="Google Shape;54;p10"/>
          <p:cNvPicPr preferRelativeResize="0"/>
          <p:nvPr/>
        </p:nvPicPr>
        <p:blipFill rotWithShape="1">
          <a:blip r:embed="rId2">
            <a:alphaModFix/>
          </a:blip>
          <a:srcRect b="0" l="0" r="0" t="0"/>
          <a:stretch/>
        </p:blipFill>
        <p:spPr>
          <a:xfrm>
            <a:off x="-374425" y="0"/>
            <a:ext cx="9852425" cy="1550725"/>
          </a:xfrm>
          <a:prstGeom prst="rect">
            <a:avLst/>
          </a:prstGeom>
          <a:noFill/>
          <a:ln>
            <a:noFill/>
          </a:ln>
        </p:spPr>
      </p:pic>
      <p:sp>
        <p:nvSpPr>
          <p:cNvPr id="55" name="Google Shape;55;p10"/>
          <p:cNvSpPr txBox="1"/>
          <p:nvPr>
            <p:ph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418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9813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X5awXYdrkuM" TargetMode="External"/><Relationship Id="rId4" Type="http://schemas.openxmlformats.org/officeDocument/2006/relationships/image" Target="../media/image1.png"/><Relationship Id="rId5" Type="http://schemas.openxmlformats.org/officeDocument/2006/relationships/hyperlink" Target="https://www.youtube.com/watch?v=X5awXYdrku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311700" y="184050"/>
            <a:ext cx="8520600" cy="279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Learning Java</a:t>
            </a:r>
            <a:endParaRPr sz="4800"/>
          </a:p>
        </p:txBody>
      </p:sp>
      <p:sp>
        <p:nvSpPr>
          <p:cNvPr id="77" name="Google Shape;77;p14"/>
          <p:cNvSpPr txBox="1"/>
          <p:nvPr>
            <p:ph idx="1" type="subTitle"/>
          </p:nvPr>
        </p:nvSpPr>
        <p:spPr>
          <a:xfrm>
            <a:off x="311700" y="2920850"/>
            <a:ext cx="8520600" cy="4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by Ram Etwaroo</a:t>
            </a:r>
            <a:endParaRPr sz="2400"/>
          </a:p>
        </p:txBody>
      </p:sp>
      <p:pic>
        <p:nvPicPr>
          <p:cNvPr id="78" name="Google Shape;78;p14">
            <a:hlinkClick r:id="rId3"/>
          </p:cNvPr>
          <p:cNvPicPr preferRelativeResize="0"/>
          <p:nvPr/>
        </p:nvPicPr>
        <p:blipFill>
          <a:blip r:embed="rId4">
            <a:alphaModFix/>
          </a:blip>
          <a:stretch>
            <a:fillRect/>
          </a:stretch>
        </p:blipFill>
        <p:spPr>
          <a:xfrm>
            <a:off x="6198150" y="3417125"/>
            <a:ext cx="2945849" cy="1104694"/>
          </a:xfrm>
          <a:prstGeom prst="rect">
            <a:avLst/>
          </a:prstGeom>
          <a:noFill/>
          <a:ln>
            <a:noFill/>
          </a:ln>
        </p:spPr>
      </p:pic>
      <p:sp>
        <p:nvSpPr>
          <p:cNvPr id="79" name="Google Shape;79;p14"/>
          <p:cNvSpPr txBox="1"/>
          <p:nvPr/>
        </p:nvSpPr>
        <p:spPr>
          <a:xfrm>
            <a:off x="6829075" y="4277525"/>
            <a:ext cx="153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u="sng">
                <a:solidFill>
                  <a:schemeClr val="hlink"/>
                </a:solidFill>
                <a:hlinkClick r:id="rId5"/>
              </a:rPr>
              <a:t>Listen</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26550" y="12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an IDE</a:t>
            </a:r>
            <a:endParaRPr/>
          </a:p>
        </p:txBody>
      </p:sp>
      <p:sp>
        <p:nvSpPr>
          <p:cNvPr id="136" name="Google Shape;136;p23"/>
          <p:cNvSpPr txBox="1"/>
          <p:nvPr>
            <p:ph idx="1" type="body"/>
          </p:nvPr>
        </p:nvSpPr>
        <p:spPr>
          <a:xfrm>
            <a:off x="311700" y="987088"/>
            <a:ext cx="8520600" cy="34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IDE (integrated development environment) is a software application that helps a programmer to </a:t>
            </a:r>
            <a:r>
              <a:rPr lang="en"/>
              <a:t>efficiently</a:t>
            </a:r>
            <a:r>
              <a:rPr lang="en"/>
              <a:t> develop software codes</a:t>
            </a:r>
            <a:endParaRPr/>
          </a:p>
        </p:txBody>
      </p:sp>
      <p:pic>
        <p:nvPicPr>
          <p:cNvPr descr="Awesome VS Code extensions. Visual Studio Code is one of the most… | by  Firdaus Jawed | Medium" id="137" name="Google Shape;137;p23"/>
          <p:cNvPicPr preferRelativeResize="0"/>
          <p:nvPr/>
        </p:nvPicPr>
        <p:blipFill>
          <a:blip r:embed="rId3">
            <a:alphaModFix/>
          </a:blip>
          <a:stretch>
            <a:fillRect/>
          </a:stretch>
        </p:blipFill>
        <p:spPr>
          <a:xfrm>
            <a:off x="1534297" y="1723750"/>
            <a:ext cx="5905099" cy="332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515775" y="298050"/>
            <a:ext cx="6367800" cy="21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Differences between Python and Java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Hello, World!</a:t>
            </a:r>
            <a:endParaRPr sz="3000"/>
          </a:p>
        </p:txBody>
      </p:sp>
      <p:pic>
        <p:nvPicPr>
          <p:cNvPr id="148" name="Google Shape;148;p25"/>
          <p:cNvPicPr preferRelativeResize="0"/>
          <p:nvPr/>
        </p:nvPicPr>
        <p:blipFill>
          <a:blip r:embed="rId3">
            <a:alphaModFix/>
          </a:blip>
          <a:stretch>
            <a:fillRect/>
          </a:stretch>
        </p:blipFill>
        <p:spPr>
          <a:xfrm>
            <a:off x="152400" y="903650"/>
            <a:ext cx="5149525" cy="94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Hello, World!</a:t>
            </a:r>
            <a:endParaRPr sz="3000"/>
          </a:p>
        </p:txBody>
      </p:sp>
      <p:pic>
        <p:nvPicPr>
          <p:cNvPr id="154" name="Google Shape;154;p26"/>
          <p:cNvPicPr preferRelativeResize="0"/>
          <p:nvPr/>
        </p:nvPicPr>
        <p:blipFill>
          <a:blip r:embed="rId3">
            <a:alphaModFix/>
          </a:blip>
          <a:stretch>
            <a:fillRect/>
          </a:stretch>
        </p:blipFill>
        <p:spPr>
          <a:xfrm>
            <a:off x="152400" y="903650"/>
            <a:ext cx="5781675" cy="156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your name?</a:t>
            </a:r>
            <a:endParaRPr sz="3000"/>
          </a:p>
        </p:txBody>
      </p:sp>
      <p:pic>
        <p:nvPicPr>
          <p:cNvPr id="160" name="Google Shape;160;p27"/>
          <p:cNvPicPr preferRelativeResize="0"/>
          <p:nvPr/>
        </p:nvPicPr>
        <p:blipFill>
          <a:blip r:embed="rId3">
            <a:alphaModFix/>
          </a:blip>
          <a:stretch>
            <a:fillRect/>
          </a:stretch>
        </p:blipFill>
        <p:spPr>
          <a:xfrm>
            <a:off x="152400" y="903650"/>
            <a:ext cx="6972300"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your name?</a:t>
            </a:r>
            <a:endParaRPr sz="3000"/>
          </a:p>
        </p:txBody>
      </p:sp>
      <p:pic>
        <p:nvPicPr>
          <p:cNvPr id="166" name="Google Shape;166;p28"/>
          <p:cNvPicPr preferRelativeResize="0"/>
          <p:nvPr/>
        </p:nvPicPr>
        <p:blipFill>
          <a:blip r:embed="rId3">
            <a:alphaModFix/>
          </a:blip>
          <a:stretch>
            <a:fillRect/>
          </a:stretch>
        </p:blipFill>
        <p:spPr>
          <a:xfrm>
            <a:off x="76200" y="847700"/>
            <a:ext cx="7258169" cy="42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 Operations and Input/Output</a:t>
            </a:r>
            <a:endParaRPr sz="3000"/>
          </a:p>
        </p:txBody>
      </p:sp>
      <p:pic>
        <p:nvPicPr>
          <p:cNvPr id="172" name="Google Shape;172;p29"/>
          <p:cNvPicPr preferRelativeResize="0"/>
          <p:nvPr/>
        </p:nvPicPr>
        <p:blipFill>
          <a:blip r:embed="rId3">
            <a:alphaModFix/>
          </a:blip>
          <a:stretch>
            <a:fillRect/>
          </a:stretch>
        </p:blipFill>
        <p:spPr>
          <a:xfrm>
            <a:off x="152400" y="847700"/>
            <a:ext cx="8843725" cy="253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 Operations and Input/Output</a:t>
            </a:r>
            <a:endParaRPr sz="3000"/>
          </a:p>
        </p:txBody>
      </p:sp>
      <p:pic>
        <p:nvPicPr>
          <p:cNvPr id="178" name="Google Shape;178;p30"/>
          <p:cNvPicPr preferRelativeResize="0"/>
          <p:nvPr/>
        </p:nvPicPr>
        <p:blipFill>
          <a:blip r:embed="rId3">
            <a:alphaModFix/>
          </a:blip>
          <a:stretch>
            <a:fillRect/>
          </a:stretch>
        </p:blipFill>
        <p:spPr>
          <a:xfrm>
            <a:off x="152400" y="847700"/>
            <a:ext cx="5048603" cy="414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types</a:t>
            </a:r>
            <a:endParaRPr sz="3000"/>
          </a:p>
        </p:txBody>
      </p:sp>
      <p:sp>
        <p:nvSpPr>
          <p:cNvPr id="184" name="Google Shape;184;p31"/>
          <p:cNvSpPr txBox="1"/>
          <p:nvPr>
            <p:ph idx="1" type="body"/>
          </p:nvPr>
        </p:nvSpPr>
        <p:spPr>
          <a:xfrm>
            <a:off x="311700" y="1038013"/>
            <a:ext cx="8520600" cy="3410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Python: primitive and compound data types</a:t>
            </a:r>
            <a:endParaRPr sz="2500"/>
          </a:p>
          <a:p>
            <a:pPr indent="-387350" lvl="0" marL="457200" rtl="0" algn="l">
              <a:spcBef>
                <a:spcPts val="0"/>
              </a:spcBef>
              <a:spcAft>
                <a:spcPts val="0"/>
              </a:spcAft>
              <a:buSzPts val="2500"/>
              <a:buChar char="●"/>
            </a:pPr>
            <a:r>
              <a:rPr lang="en" sz="2500"/>
              <a:t>Java: primitive data types only</a:t>
            </a:r>
            <a:endParaRPr sz="2500"/>
          </a:p>
          <a:p>
            <a:pPr indent="-387350" lvl="0" marL="457200" rtl="0" algn="l">
              <a:spcBef>
                <a:spcPts val="0"/>
              </a:spcBef>
              <a:spcAft>
                <a:spcPts val="0"/>
              </a:spcAft>
              <a:buSzPts val="2500"/>
              <a:buChar char="●"/>
            </a:pPr>
            <a:r>
              <a:rPr lang="en" sz="2500"/>
              <a:t>Python: dynamic typing</a:t>
            </a:r>
            <a:endParaRPr sz="2500"/>
          </a:p>
          <a:p>
            <a:pPr indent="-387350" lvl="0" marL="457200" rtl="0" algn="l">
              <a:spcBef>
                <a:spcPts val="0"/>
              </a:spcBef>
              <a:spcAft>
                <a:spcPts val="0"/>
              </a:spcAft>
              <a:buSzPts val="2500"/>
              <a:buChar char="●"/>
            </a:pPr>
            <a:r>
              <a:rPr lang="en" sz="2500"/>
              <a:t>Java: static typing</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Conditional statements</a:t>
            </a:r>
            <a:endParaRPr sz="3000"/>
          </a:p>
        </p:txBody>
      </p:sp>
      <p:pic>
        <p:nvPicPr>
          <p:cNvPr id="190" name="Google Shape;190;p32"/>
          <p:cNvPicPr preferRelativeResize="0"/>
          <p:nvPr/>
        </p:nvPicPr>
        <p:blipFill>
          <a:blip r:embed="rId3">
            <a:alphaModFix/>
          </a:blip>
          <a:stretch>
            <a:fillRect/>
          </a:stretch>
        </p:blipFill>
        <p:spPr>
          <a:xfrm>
            <a:off x="76200" y="847700"/>
            <a:ext cx="8954549" cy="380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311700" y="122600"/>
            <a:ext cx="8520600" cy="8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Learning Goals</a:t>
            </a:r>
            <a:r>
              <a:rPr lang="en">
                <a:solidFill>
                  <a:schemeClr val="lt1"/>
                </a:solidFill>
              </a:rPr>
              <a:t> </a:t>
            </a:r>
            <a:endParaRPr>
              <a:solidFill>
                <a:schemeClr val="lt1"/>
              </a:solidFill>
            </a:endParaRPr>
          </a:p>
        </p:txBody>
      </p:sp>
      <p:sp>
        <p:nvSpPr>
          <p:cNvPr id="85" name="Google Shape;85;p15"/>
          <p:cNvSpPr txBox="1"/>
          <p:nvPr>
            <p:ph idx="1" type="body"/>
          </p:nvPr>
        </p:nvSpPr>
        <p:spPr>
          <a:xfrm>
            <a:off x="102525" y="1477275"/>
            <a:ext cx="8573100" cy="36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rPr>
              <a:t> I will be talking about:</a:t>
            </a:r>
            <a:endParaRPr b="1" sz="2000">
              <a:solidFill>
                <a:schemeClr val="dk1"/>
              </a:solidFill>
            </a:endParaRPr>
          </a:p>
          <a:p>
            <a:pPr indent="-355600" lvl="0" marL="914400" rtl="0" algn="l">
              <a:spcBef>
                <a:spcPts val="0"/>
              </a:spcBef>
              <a:spcAft>
                <a:spcPts val="0"/>
              </a:spcAft>
              <a:buClr>
                <a:schemeClr val="dk1"/>
              </a:buClr>
              <a:buSzPts val="2000"/>
              <a:buChar char="●"/>
            </a:pPr>
            <a:r>
              <a:rPr b="1" lang="en" sz="2000">
                <a:solidFill>
                  <a:schemeClr val="dk1"/>
                </a:solidFill>
              </a:rPr>
              <a:t>Why Java?</a:t>
            </a:r>
            <a:endParaRPr b="1" sz="2000">
              <a:solidFill>
                <a:schemeClr val="dk1"/>
              </a:solidFill>
            </a:endParaRPr>
          </a:p>
          <a:p>
            <a:pPr indent="-355600" lvl="0" marL="914400" rtl="0" algn="l">
              <a:spcBef>
                <a:spcPts val="0"/>
              </a:spcBef>
              <a:spcAft>
                <a:spcPts val="0"/>
              </a:spcAft>
              <a:buClr>
                <a:schemeClr val="dk1"/>
              </a:buClr>
              <a:buSzPts val="2000"/>
              <a:buChar char="●"/>
            </a:pPr>
            <a:r>
              <a:rPr b="1" lang="en" sz="2000">
                <a:solidFill>
                  <a:schemeClr val="dk1"/>
                </a:solidFill>
              </a:rPr>
              <a:t>Choosing an IDE for Java</a:t>
            </a:r>
            <a:endParaRPr b="1" sz="2000">
              <a:solidFill>
                <a:schemeClr val="dk1"/>
              </a:solidFill>
            </a:endParaRPr>
          </a:p>
          <a:p>
            <a:pPr indent="-355600" lvl="0" marL="914400" rtl="0" algn="l">
              <a:spcBef>
                <a:spcPts val="0"/>
              </a:spcBef>
              <a:spcAft>
                <a:spcPts val="0"/>
              </a:spcAft>
              <a:buClr>
                <a:schemeClr val="dk1"/>
              </a:buClr>
              <a:buSzPts val="2000"/>
              <a:buChar char="●"/>
            </a:pPr>
            <a:r>
              <a:rPr b="1" lang="en" sz="2000">
                <a:solidFill>
                  <a:schemeClr val="dk1"/>
                </a:solidFill>
              </a:rPr>
              <a:t>Differences between Python</a:t>
            </a:r>
            <a:endParaRPr b="1" sz="2000">
              <a:solidFill>
                <a:schemeClr val="dk1"/>
              </a:solidFill>
            </a:endParaRPr>
          </a:p>
          <a:p>
            <a:pPr indent="0" lvl="0" marL="914400" rtl="0" algn="l">
              <a:spcBef>
                <a:spcPts val="0"/>
              </a:spcBef>
              <a:spcAft>
                <a:spcPts val="0"/>
              </a:spcAft>
              <a:buNone/>
            </a:pPr>
            <a:r>
              <a:rPr b="1" lang="en" sz="2000">
                <a:solidFill>
                  <a:schemeClr val="dk1"/>
                </a:solidFill>
              </a:rPr>
              <a:t>and Java code</a:t>
            </a:r>
            <a:endParaRPr b="1" sz="2000">
              <a:solidFill>
                <a:schemeClr val="dk1"/>
              </a:solidFill>
            </a:endParaRPr>
          </a:p>
          <a:p>
            <a:pPr indent="-355600" lvl="0" marL="914400" rtl="0" algn="l">
              <a:spcBef>
                <a:spcPts val="0"/>
              </a:spcBef>
              <a:spcAft>
                <a:spcPts val="0"/>
              </a:spcAft>
              <a:buClr>
                <a:schemeClr val="dk1"/>
              </a:buClr>
              <a:buSzPts val="2000"/>
              <a:buChar char="●"/>
            </a:pPr>
            <a:r>
              <a:rPr b="1" lang="en" sz="2000">
                <a:solidFill>
                  <a:schemeClr val="dk1"/>
                </a:solidFill>
              </a:rPr>
              <a:t>OOP in Java</a:t>
            </a:r>
            <a:endParaRPr b="1" sz="2000">
              <a:solidFill>
                <a:schemeClr val="dk1"/>
              </a:solidFill>
            </a:endParaRPr>
          </a:p>
          <a:p>
            <a:pPr indent="-355600" lvl="0" marL="914400" rtl="0" algn="l">
              <a:spcBef>
                <a:spcPts val="0"/>
              </a:spcBef>
              <a:spcAft>
                <a:spcPts val="0"/>
              </a:spcAft>
              <a:buClr>
                <a:schemeClr val="dk1"/>
              </a:buClr>
              <a:buSzPts val="2000"/>
              <a:buChar char="●"/>
            </a:pPr>
            <a:r>
              <a:rPr b="1" lang="en" sz="2000">
                <a:solidFill>
                  <a:schemeClr val="dk1"/>
                </a:solidFill>
              </a:rPr>
              <a:t>Conclusion (overall)</a:t>
            </a:r>
            <a:endParaRPr b="1" sz="2000">
              <a:solidFill>
                <a:schemeClr val="dk1"/>
              </a:solidFill>
            </a:endParaRPr>
          </a:p>
        </p:txBody>
      </p:sp>
      <p:pic>
        <p:nvPicPr>
          <p:cNvPr descr="word art reading Learning Goals" id="86" name="Google Shape;86;p15"/>
          <p:cNvPicPr preferRelativeResize="0"/>
          <p:nvPr/>
        </p:nvPicPr>
        <p:blipFill>
          <a:blip r:embed="rId3">
            <a:alphaModFix/>
          </a:blip>
          <a:stretch>
            <a:fillRect/>
          </a:stretch>
        </p:blipFill>
        <p:spPr>
          <a:xfrm>
            <a:off x="5486400" y="3661468"/>
            <a:ext cx="3657600" cy="1247775"/>
          </a:xfrm>
          <a:prstGeom prst="rect">
            <a:avLst/>
          </a:prstGeom>
          <a:noFill/>
          <a:ln>
            <a:noFill/>
          </a:ln>
        </p:spPr>
      </p:pic>
      <p:sp>
        <p:nvSpPr>
          <p:cNvPr id="87" name="Google Shape;87;p15"/>
          <p:cNvSpPr txBox="1"/>
          <p:nvPr/>
        </p:nvSpPr>
        <p:spPr>
          <a:xfrm>
            <a:off x="311700" y="871975"/>
            <a:ext cx="8364000" cy="56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2500"/>
              <a:t>Java</a:t>
            </a:r>
            <a:endParaRPr i="1"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Conditional statements</a:t>
            </a:r>
            <a:endParaRPr sz="3000"/>
          </a:p>
        </p:txBody>
      </p:sp>
      <p:pic>
        <p:nvPicPr>
          <p:cNvPr id="196" name="Google Shape;196;p33"/>
          <p:cNvPicPr preferRelativeResize="0"/>
          <p:nvPr/>
        </p:nvPicPr>
        <p:blipFill>
          <a:blip r:embed="rId3">
            <a:alphaModFix/>
          </a:blip>
          <a:stretch>
            <a:fillRect/>
          </a:stretch>
        </p:blipFill>
        <p:spPr>
          <a:xfrm>
            <a:off x="152400" y="847700"/>
            <a:ext cx="8839201" cy="35074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Conditional statements</a:t>
            </a:r>
            <a:endParaRPr sz="3000"/>
          </a:p>
        </p:txBody>
      </p:sp>
      <p:pic>
        <p:nvPicPr>
          <p:cNvPr id="202" name="Google Shape;202;p34"/>
          <p:cNvPicPr preferRelativeResize="0"/>
          <p:nvPr/>
        </p:nvPicPr>
        <p:blipFill>
          <a:blip r:embed="rId3">
            <a:alphaModFix/>
          </a:blip>
          <a:stretch>
            <a:fillRect/>
          </a:stretch>
        </p:blipFill>
        <p:spPr>
          <a:xfrm>
            <a:off x="152400" y="847700"/>
            <a:ext cx="7651925" cy="414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Loops and </a:t>
            </a:r>
            <a:r>
              <a:rPr lang="en" sz="3000"/>
              <a:t>Iterations</a:t>
            </a:r>
            <a:endParaRPr sz="3000"/>
          </a:p>
        </p:txBody>
      </p:sp>
      <p:pic>
        <p:nvPicPr>
          <p:cNvPr id="208" name="Google Shape;208;p35"/>
          <p:cNvPicPr preferRelativeResize="0"/>
          <p:nvPr/>
        </p:nvPicPr>
        <p:blipFill>
          <a:blip r:embed="rId3">
            <a:alphaModFix/>
          </a:blip>
          <a:stretch>
            <a:fillRect/>
          </a:stretch>
        </p:blipFill>
        <p:spPr>
          <a:xfrm>
            <a:off x="152400" y="847700"/>
            <a:ext cx="7486052" cy="4143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Loops and Iterations</a:t>
            </a:r>
            <a:endParaRPr sz="3000"/>
          </a:p>
        </p:txBody>
      </p:sp>
      <p:pic>
        <p:nvPicPr>
          <p:cNvPr id="214" name="Google Shape;214;p36"/>
          <p:cNvPicPr preferRelativeResize="0"/>
          <p:nvPr/>
        </p:nvPicPr>
        <p:blipFill>
          <a:blip r:embed="rId3">
            <a:alphaModFix/>
          </a:blip>
          <a:stretch>
            <a:fillRect/>
          </a:stretch>
        </p:blipFill>
        <p:spPr>
          <a:xfrm>
            <a:off x="152400" y="847700"/>
            <a:ext cx="7547800" cy="4173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Lists in Python, Arrays in Java</a:t>
            </a:r>
            <a:endParaRPr sz="3000"/>
          </a:p>
        </p:txBody>
      </p:sp>
      <p:pic>
        <p:nvPicPr>
          <p:cNvPr id="220" name="Google Shape;220;p37"/>
          <p:cNvPicPr preferRelativeResize="0"/>
          <p:nvPr/>
        </p:nvPicPr>
        <p:blipFill>
          <a:blip r:embed="rId3">
            <a:alphaModFix/>
          </a:blip>
          <a:stretch>
            <a:fillRect/>
          </a:stretch>
        </p:blipFill>
        <p:spPr>
          <a:xfrm>
            <a:off x="152400" y="1076300"/>
            <a:ext cx="8839204" cy="27449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Lists in Python, Arrays in Java</a:t>
            </a:r>
            <a:endParaRPr sz="3000"/>
          </a:p>
        </p:txBody>
      </p:sp>
      <p:pic>
        <p:nvPicPr>
          <p:cNvPr id="226" name="Google Shape;226;p38"/>
          <p:cNvPicPr preferRelativeResize="0"/>
          <p:nvPr/>
        </p:nvPicPr>
        <p:blipFill>
          <a:blip r:embed="rId3">
            <a:alphaModFix/>
          </a:blip>
          <a:stretch>
            <a:fillRect/>
          </a:stretch>
        </p:blipFill>
        <p:spPr>
          <a:xfrm>
            <a:off x="152400" y="847700"/>
            <a:ext cx="7093876" cy="41100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515775" y="298050"/>
            <a:ext cx="7949700" cy="21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OOP - Java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OOP - Java</a:t>
            </a:r>
            <a:endParaRPr sz="3000"/>
          </a:p>
        </p:txBody>
      </p:sp>
      <p:sp>
        <p:nvSpPr>
          <p:cNvPr id="237" name="Google Shape;237;p40"/>
          <p:cNvSpPr txBox="1"/>
          <p:nvPr>
            <p:ph idx="1" type="body"/>
          </p:nvPr>
        </p:nvSpPr>
        <p:spPr>
          <a:xfrm>
            <a:off x="311700" y="987102"/>
            <a:ext cx="8520600" cy="4047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Java is a pure OOP language. </a:t>
            </a:r>
            <a:endParaRPr sz="2500"/>
          </a:p>
          <a:p>
            <a:pPr indent="-387350" lvl="0" marL="457200" rtl="0" algn="l">
              <a:spcBef>
                <a:spcPts val="0"/>
              </a:spcBef>
              <a:spcAft>
                <a:spcPts val="0"/>
              </a:spcAft>
              <a:buSzPts val="2500"/>
              <a:buChar char="●"/>
            </a:pPr>
            <a:r>
              <a:rPr lang="en" sz="2500"/>
              <a:t>C++ an OOP language but C++ is also procedural to allow backward compatibility to C. </a:t>
            </a:r>
            <a:endParaRPr sz="2500"/>
          </a:p>
          <a:p>
            <a:pPr indent="-387350" lvl="0" marL="457200" rtl="0" algn="l">
              <a:spcBef>
                <a:spcPts val="0"/>
              </a:spcBef>
              <a:spcAft>
                <a:spcPts val="0"/>
              </a:spcAft>
              <a:buSzPts val="2500"/>
              <a:buChar char="●"/>
            </a:pPr>
            <a:r>
              <a:rPr lang="en" sz="2500"/>
              <a:t>Python is a procedural language that has OOP features.</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Standard Library</a:t>
            </a:r>
            <a:endParaRPr sz="3000"/>
          </a:p>
        </p:txBody>
      </p:sp>
      <p:sp>
        <p:nvSpPr>
          <p:cNvPr id="243" name="Google Shape;243;p41"/>
          <p:cNvSpPr txBox="1"/>
          <p:nvPr>
            <p:ph idx="1" type="body"/>
          </p:nvPr>
        </p:nvSpPr>
        <p:spPr>
          <a:xfrm>
            <a:off x="311700" y="987088"/>
            <a:ext cx="8520600" cy="3410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Standard Library - C and C++</a:t>
            </a:r>
            <a:endParaRPr sz="2500"/>
          </a:p>
          <a:p>
            <a:pPr indent="-387350" lvl="0" marL="457200" rtl="0" algn="l">
              <a:spcBef>
                <a:spcPts val="0"/>
              </a:spcBef>
              <a:spcAft>
                <a:spcPts val="0"/>
              </a:spcAft>
              <a:buSzPts val="2500"/>
              <a:buChar char="●"/>
            </a:pPr>
            <a:r>
              <a:rPr lang="en" sz="2500"/>
              <a:t>Standard Library - Python</a:t>
            </a:r>
            <a:endParaRPr sz="2500"/>
          </a:p>
          <a:p>
            <a:pPr indent="-387350" lvl="0" marL="457200" rtl="0" algn="l">
              <a:spcBef>
                <a:spcPts val="0"/>
              </a:spcBef>
              <a:spcAft>
                <a:spcPts val="0"/>
              </a:spcAft>
              <a:buSzPts val="2500"/>
              <a:buChar char="●"/>
            </a:pPr>
            <a:r>
              <a:rPr lang="en" sz="2500"/>
              <a:t>Java Class Library - Java</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Classes</a:t>
            </a:r>
            <a:endParaRPr sz="3000"/>
          </a:p>
        </p:txBody>
      </p:sp>
      <p:pic>
        <p:nvPicPr>
          <p:cNvPr id="249" name="Google Shape;249;p42"/>
          <p:cNvPicPr preferRelativeResize="0"/>
          <p:nvPr/>
        </p:nvPicPr>
        <p:blipFill>
          <a:blip r:embed="rId3">
            <a:alphaModFix/>
          </a:blip>
          <a:stretch>
            <a:fillRect/>
          </a:stretch>
        </p:blipFill>
        <p:spPr>
          <a:xfrm>
            <a:off x="152400" y="847700"/>
            <a:ext cx="7905288" cy="41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Source code to machine code</a:t>
            </a:r>
            <a:endParaRPr sz="3000"/>
          </a:p>
        </p:txBody>
      </p:sp>
      <p:sp>
        <p:nvSpPr>
          <p:cNvPr id="93" name="Google Shape;93;p16"/>
          <p:cNvSpPr txBox="1"/>
          <p:nvPr/>
        </p:nvSpPr>
        <p:spPr>
          <a:xfrm>
            <a:off x="1302000" y="1105925"/>
            <a:ext cx="65400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Char char="●"/>
            </a:pPr>
            <a:r>
              <a:rPr lang="en" sz="2500">
                <a:solidFill>
                  <a:schemeClr val="dk2"/>
                </a:solidFill>
              </a:rPr>
              <a:t>Machines cannot understand source code</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Compiler: a tool/program that converts source code into machine code</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All programs of coding (Scratch, C, C++, Python, Java, etc.) will output the same thing even though the source code looks different</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Example: Hello World!</a:t>
            </a:r>
            <a:endParaRPr sz="25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Methods</a:t>
            </a:r>
            <a:endParaRPr sz="3000"/>
          </a:p>
        </p:txBody>
      </p:sp>
      <p:pic>
        <p:nvPicPr>
          <p:cNvPr id="255" name="Google Shape;255;p43"/>
          <p:cNvPicPr preferRelativeResize="0"/>
          <p:nvPr/>
        </p:nvPicPr>
        <p:blipFill>
          <a:blip r:embed="rId3">
            <a:alphaModFix/>
          </a:blip>
          <a:stretch>
            <a:fillRect/>
          </a:stretch>
        </p:blipFill>
        <p:spPr>
          <a:xfrm>
            <a:off x="152400" y="847700"/>
            <a:ext cx="5543550" cy="403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Encapsulation</a:t>
            </a:r>
            <a:endParaRPr sz="3000"/>
          </a:p>
        </p:txBody>
      </p:sp>
      <p:pic>
        <p:nvPicPr>
          <p:cNvPr id="261" name="Google Shape;261;p44"/>
          <p:cNvPicPr preferRelativeResize="0"/>
          <p:nvPr/>
        </p:nvPicPr>
        <p:blipFill>
          <a:blip r:embed="rId3">
            <a:alphaModFix/>
          </a:blip>
          <a:stretch>
            <a:fillRect/>
          </a:stretch>
        </p:blipFill>
        <p:spPr>
          <a:xfrm>
            <a:off x="152400" y="847700"/>
            <a:ext cx="4591050" cy="411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Encapsulation</a:t>
            </a:r>
            <a:endParaRPr sz="3000"/>
          </a:p>
        </p:txBody>
      </p:sp>
      <p:pic>
        <p:nvPicPr>
          <p:cNvPr id="267" name="Google Shape;267;p45"/>
          <p:cNvPicPr preferRelativeResize="0"/>
          <p:nvPr/>
        </p:nvPicPr>
        <p:blipFill>
          <a:blip r:embed="rId3">
            <a:alphaModFix/>
          </a:blip>
          <a:stretch>
            <a:fillRect/>
          </a:stretch>
        </p:blipFill>
        <p:spPr>
          <a:xfrm>
            <a:off x="152400" y="847700"/>
            <a:ext cx="4622802" cy="41434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Inheritance</a:t>
            </a:r>
            <a:endParaRPr sz="3000"/>
          </a:p>
        </p:txBody>
      </p:sp>
      <p:pic>
        <p:nvPicPr>
          <p:cNvPr id="273" name="Google Shape;273;p46"/>
          <p:cNvPicPr preferRelativeResize="0"/>
          <p:nvPr/>
        </p:nvPicPr>
        <p:blipFill>
          <a:blip r:embed="rId3">
            <a:alphaModFix/>
          </a:blip>
          <a:stretch>
            <a:fillRect/>
          </a:stretch>
        </p:blipFill>
        <p:spPr>
          <a:xfrm>
            <a:off x="152400" y="847700"/>
            <a:ext cx="8839199" cy="399848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Polymorphism</a:t>
            </a:r>
            <a:endParaRPr sz="3000"/>
          </a:p>
        </p:txBody>
      </p:sp>
      <p:pic>
        <p:nvPicPr>
          <p:cNvPr id="279" name="Google Shape;279;p47"/>
          <p:cNvPicPr preferRelativeResize="0"/>
          <p:nvPr/>
        </p:nvPicPr>
        <p:blipFill>
          <a:blip r:embed="rId3">
            <a:alphaModFix/>
          </a:blip>
          <a:stretch>
            <a:fillRect/>
          </a:stretch>
        </p:blipFill>
        <p:spPr>
          <a:xfrm>
            <a:off x="152400" y="847700"/>
            <a:ext cx="8867975" cy="420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Objects</a:t>
            </a:r>
            <a:endParaRPr sz="3000"/>
          </a:p>
        </p:txBody>
      </p:sp>
      <p:pic>
        <p:nvPicPr>
          <p:cNvPr id="285" name="Google Shape;285;p48"/>
          <p:cNvPicPr preferRelativeResize="0"/>
          <p:nvPr/>
        </p:nvPicPr>
        <p:blipFill>
          <a:blip r:embed="rId3">
            <a:alphaModFix/>
          </a:blip>
          <a:stretch>
            <a:fillRect/>
          </a:stretch>
        </p:blipFill>
        <p:spPr>
          <a:xfrm>
            <a:off x="152400" y="847700"/>
            <a:ext cx="4979726" cy="414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Objects</a:t>
            </a:r>
            <a:endParaRPr sz="3000"/>
          </a:p>
        </p:txBody>
      </p:sp>
      <p:pic>
        <p:nvPicPr>
          <p:cNvPr id="291" name="Google Shape;291;p49"/>
          <p:cNvPicPr preferRelativeResize="0"/>
          <p:nvPr/>
        </p:nvPicPr>
        <p:blipFill>
          <a:blip r:embed="rId3">
            <a:alphaModFix/>
          </a:blip>
          <a:stretch>
            <a:fillRect/>
          </a:stretch>
        </p:blipFill>
        <p:spPr>
          <a:xfrm>
            <a:off x="152400" y="847700"/>
            <a:ext cx="8839201" cy="16742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Functions in Java?</a:t>
            </a:r>
            <a:endParaRPr sz="3000"/>
          </a:p>
        </p:txBody>
      </p:sp>
      <p:pic>
        <p:nvPicPr>
          <p:cNvPr id="297" name="Google Shape;297;p50"/>
          <p:cNvPicPr preferRelativeResize="0"/>
          <p:nvPr/>
        </p:nvPicPr>
        <p:blipFill>
          <a:blip r:embed="rId3">
            <a:alphaModFix/>
          </a:blip>
          <a:stretch>
            <a:fillRect/>
          </a:stretch>
        </p:blipFill>
        <p:spPr>
          <a:xfrm>
            <a:off x="76200" y="847700"/>
            <a:ext cx="9013076" cy="3348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303" name="Google Shape;303;p51"/>
          <p:cNvSpPr txBox="1"/>
          <p:nvPr>
            <p:ph idx="1" type="body"/>
          </p:nvPr>
        </p:nvSpPr>
        <p:spPr>
          <a:xfrm>
            <a:off x="311700" y="987088"/>
            <a:ext cx="8520600" cy="3410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Java: pure OOP program</a:t>
            </a:r>
            <a:endParaRPr sz="2500"/>
          </a:p>
          <a:p>
            <a:pPr indent="-387350" lvl="0" marL="457200" rtl="0" algn="l">
              <a:spcBef>
                <a:spcPts val="0"/>
              </a:spcBef>
              <a:spcAft>
                <a:spcPts val="0"/>
              </a:spcAft>
              <a:buSzPts val="2500"/>
              <a:buChar char="●"/>
            </a:pPr>
            <a:r>
              <a:rPr lang="en" sz="2500"/>
              <a:t> Python and Java are different programs</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226550" y="122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END of SECTION</a:t>
            </a:r>
            <a:endParaRPr/>
          </a:p>
        </p:txBody>
      </p:sp>
      <p:sp>
        <p:nvSpPr>
          <p:cNvPr id="309" name="Google Shape;309;p52"/>
          <p:cNvSpPr txBox="1"/>
          <p:nvPr>
            <p:ph idx="1" type="body"/>
          </p:nvPr>
        </p:nvSpPr>
        <p:spPr>
          <a:xfrm>
            <a:off x="311700" y="987088"/>
            <a:ext cx="8520600" cy="341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a:p>
          <a:p>
            <a:pPr indent="0" lvl="0" marL="0" rtl="0" algn="ctr">
              <a:lnSpc>
                <a:spcPct val="115000"/>
              </a:lnSpc>
              <a:spcBef>
                <a:spcPts val="1600"/>
              </a:spcBef>
              <a:spcAft>
                <a:spcPts val="0"/>
              </a:spcAft>
              <a:buSzPts val="1800"/>
              <a:buNone/>
            </a:pPr>
            <a:r>
              <a:t/>
            </a:r>
            <a:endParaRPr/>
          </a:p>
          <a:p>
            <a:pPr indent="0" lvl="0" marL="0" rtl="0" algn="ctr">
              <a:lnSpc>
                <a:spcPct val="115000"/>
              </a:lnSpc>
              <a:spcBef>
                <a:spcPts val="1600"/>
              </a:spcBef>
              <a:spcAft>
                <a:spcPts val="0"/>
              </a:spcAft>
              <a:buSzPts val="1800"/>
              <a:buNone/>
            </a:pPr>
            <a:r>
              <a:t/>
            </a:r>
            <a:endParaRPr/>
          </a:p>
          <a:p>
            <a:pPr indent="0" lvl="0" marL="0" rtl="0" algn="ctr">
              <a:lnSpc>
                <a:spcPct val="115000"/>
              </a:lnSpc>
              <a:spcBef>
                <a:spcPts val="1600"/>
              </a:spcBef>
              <a:spcAft>
                <a:spcPts val="1600"/>
              </a:spcAft>
              <a:buSzPts val="1800"/>
              <a:buNone/>
            </a:pPr>
            <a:r>
              <a:rPr lang="en" sz="2600"/>
              <a:t>END of SECTION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515775" y="298050"/>
            <a:ext cx="6367800" cy="21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a:t>
            </a:r>
            <a:r>
              <a:rPr lang="en"/>
              <a:t>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“Write once, run anywhere”</a:t>
            </a:r>
            <a:endParaRPr sz="3000"/>
          </a:p>
        </p:txBody>
      </p:sp>
      <p:pic>
        <p:nvPicPr>
          <p:cNvPr id="104" name="Google Shape;104;p18"/>
          <p:cNvPicPr preferRelativeResize="0"/>
          <p:nvPr/>
        </p:nvPicPr>
        <p:blipFill>
          <a:blip r:embed="rId3">
            <a:alphaModFix/>
          </a:blip>
          <a:stretch>
            <a:fillRect/>
          </a:stretch>
        </p:blipFill>
        <p:spPr>
          <a:xfrm>
            <a:off x="152400" y="903650"/>
            <a:ext cx="8839199" cy="2122604"/>
          </a:xfrm>
          <a:prstGeom prst="rect">
            <a:avLst/>
          </a:prstGeom>
          <a:noFill/>
          <a:ln>
            <a:noFill/>
          </a:ln>
        </p:spPr>
      </p:pic>
      <p:sp>
        <p:nvSpPr>
          <p:cNvPr id="105" name="Google Shape;105;p18"/>
          <p:cNvSpPr txBox="1"/>
          <p:nvPr/>
        </p:nvSpPr>
        <p:spPr>
          <a:xfrm>
            <a:off x="648750" y="3081550"/>
            <a:ext cx="7846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Java is an OO programming language.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Java is multiplatform: all platforms (including Microsoft and Windows) with a Java Virtual Machine (JVM) can run Java.</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Java</a:t>
            </a:r>
            <a:endParaRPr sz="3000"/>
          </a:p>
        </p:txBody>
      </p:sp>
      <p:pic>
        <p:nvPicPr>
          <p:cNvPr id="111" name="Google Shape;111;p19"/>
          <p:cNvPicPr preferRelativeResize="0"/>
          <p:nvPr/>
        </p:nvPicPr>
        <p:blipFill>
          <a:blip r:embed="rId3">
            <a:alphaModFix/>
          </a:blip>
          <a:stretch>
            <a:fillRect/>
          </a:stretch>
        </p:blipFill>
        <p:spPr>
          <a:xfrm>
            <a:off x="152400" y="847700"/>
            <a:ext cx="6682619" cy="4143401"/>
          </a:xfrm>
          <a:prstGeom prst="rect">
            <a:avLst/>
          </a:prstGeom>
          <a:noFill/>
          <a:ln>
            <a:noFill/>
          </a:ln>
        </p:spPr>
      </p:pic>
      <p:sp>
        <p:nvSpPr>
          <p:cNvPr id="112" name="Google Shape;112;p19"/>
          <p:cNvSpPr txBox="1"/>
          <p:nvPr/>
        </p:nvSpPr>
        <p:spPr>
          <a:xfrm>
            <a:off x="6973825" y="1001850"/>
            <a:ext cx="2064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You can write a source code in Java and expect it to </a:t>
            </a:r>
            <a:r>
              <a:rPr lang="en" sz="1800">
                <a:solidFill>
                  <a:schemeClr val="dk2"/>
                </a:solidFill>
              </a:rPr>
              <a:t>run everywhere</a:t>
            </a:r>
            <a:r>
              <a:rPr lang="en"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This is why Java is one of the most preferred programs to use.</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15775" y="298050"/>
            <a:ext cx="7969200" cy="21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Difference between 	Java code and bytecode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26550" y="122600"/>
            <a:ext cx="78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Java code vs bytecode</a:t>
            </a:r>
            <a:endParaRPr sz="3000"/>
          </a:p>
        </p:txBody>
      </p:sp>
      <p:pic>
        <p:nvPicPr>
          <p:cNvPr id="123" name="Google Shape;123;p21"/>
          <p:cNvPicPr preferRelativeResize="0"/>
          <p:nvPr/>
        </p:nvPicPr>
        <p:blipFill>
          <a:blip r:embed="rId3">
            <a:alphaModFix/>
          </a:blip>
          <a:stretch>
            <a:fillRect/>
          </a:stretch>
        </p:blipFill>
        <p:spPr>
          <a:xfrm>
            <a:off x="4800600" y="847700"/>
            <a:ext cx="4127881" cy="4143399"/>
          </a:xfrm>
          <a:prstGeom prst="rect">
            <a:avLst/>
          </a:prstGeom>
          <a:noFill/>
          <a:ln>
            <a:noFill/>
          </a:ln>
        </p:spPr>
      </p:pic>
      <p:pic>
        <p:nvPicPr>
          <p:cNvPr id="124" name="Google Shape;124;p21"/>
          <p:cNvPicPr preferRelativeResize="0"/>
          <p:nvPr/>
        </p:nvPicPr>
        <p:blipFill>
          <a:blip r:embed="rId4">
            <a:alphaModFix/>
          </a:blip>
          <a:stretch>
            <a:fillRect/>
          </a:stretch>
        </p:blipFill>
        <p:spPr>
          <a:xfrm>
            <a:off x="152400" y="847700"/>
            <a:ext cx="4648200" cy="2651432"/>
          </a:xfrm>
          <a:prstGeom prst="rect">
            <a:avLst/>
          </a:prstGeom>
          <a:noFill/>
          <a:ln>
            <a:noFill/>
          </a:ln>
        </p:spPr>
      </p:pic>
      <p:sp>
        <p:nvSpPr>
          <p:cNvPr id="125" name="Google Shape;125;p21"/>
          <p:cNvSpPr txBox="1"/>
          <p:nvPr/>
        </p:nvSpPr>
        <p:spPr>
          <a:xfrm>
            <a:off x="649450" y="3569775"/>
            <a:ext cx="328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Bytecode is between source code and machine code and will need an interpreter to convert to machine code</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515775" y="298050"/>
            <a:ext cx="6367800" cy="21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Choosing an IDE for Java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