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Lustria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iyI8Zd66K1i8q8yBDm5+rxKnQn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E21E58A-E1D5-4BC2-A6FE-D126B2C31883}">
  <a:tblStyle styleId="{9E21E58A-E1D5-4BC2-A6FE-D126B2C31883}" styleName="Table_0">
    <a:wholeTbl>
      <a:tcTxStyle b="off" i="off">
        <a:font>
          <a:latin typeface="等线"/>
          <a:ea typeface="等线"/>
          <a:cs typeface="等线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等线"/>
          <a:ea typeface="等线"/>
          <a:cs typeface="等线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等线"/>
          <a:ea typeface="等线"/>
          <a:cs typeface="等线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等线"/>
          <a:ea typeface="等线"/>
          <a:cs typeface="等线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Lustri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c8b809c30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6c8b809c3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c8b809c3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6c8b809c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c742d81c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6c742d81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Go through each calibration method and then say why we chose rejection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c742d81cb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6c742d81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Go through why we chose this method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c8b809c30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6c8b809c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c8b809c30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6c8b809c3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Overview of implemented code</a:t>
            </a:r>
            <a:endParaRPr/>
          </a:p>
        </p:txBody>
      </p:sp>
      <p:sp>
        <p:nvSpPr>
          <p:cNvPr id="208" name="Google Shape;20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c8b809c30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6c8b809c3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2" name="Google Shape;7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8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5" name="Google Shape;75;p28"/>
          <p:cNvSpPr txBox="1"/>
          <p:nvPr>
            <p:ph idx="1" type="body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76" name="Google Shape;76;p2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9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2" name="Google Shape;82;p2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0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8" name="Google Shape;88;p30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9" name="Google Shape;89;p3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3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30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1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1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7" name="Google Shape;97;p3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2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2"/>
          <p:cNvSpPr txBox="1"/>
          <p:nvPr>
            <p:ph idx="1" type="body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3" name="Google Shape;103;p32"/>
          <p:cNvSpPr txBox="1"/>
          <p:nvPr>
            <p:ph idx="2" type="body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4" name="Google Shape;104;p32"/>
          <p:cNvSpPr txBox="1"/>
          <p:nvPr>
            <p:ph idx="3" type="body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5" name="Google Shape;105;p32"/>
          <p:cNvSpPr txBox="1"/>
          <p:nvPr>
            <p:ph idx="4" type="body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6" name="Google Shape;106;p32"/>
          <p:cNvSpPr txBox="1"/>
          <p:nvPr>
            <p:ph idx="5" type="body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7" name="Google Shape;107;p32"/>
          <p:cNvSpPr txBox="1"/>
          <p:nvPr>
            <p:ph idx="6" type="body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8" name="Google Shape;108;p3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2" name="Google Shape;112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3" name="Google Shape;113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4" name="Google Shape;114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3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3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7" name="Google Shape;117;p33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18" name="Google Shape;118;p33"/>
          <p:cNvSpPr txBox="1"/>
          <p:nvPr>
            <p:ph idx="3" type="body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9" name="Google Shape;119;p33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0" name="Google Shape;120;p33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1" name="Google Shape;121;p33"/>
          <p:cNvSpPr txBox="1"/>
          <p:nvPr>
            <p:ph idx="6" type="body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2" name="Google Shape;122;p33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3" name="Google Shape;123;p33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4" name="Google Shape;124;p33"/>
          <p:cNvSpPr txBox="1"/>
          <p:nvPr>
            <p:ph idx="9" type="body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5" name="Google Shape;125;p3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1" type="body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1" type="body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" type="body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2" type="body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37" name="Google Shape;3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38" name="Google Shape;3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" type="body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1" name="Google Shape;41;p23"/>
          <p:cNvSpPr txBox="1"/>
          <p:nvPr>
            <p:ph idx="2" type="body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3" type="body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4" type="body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" type="body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2" type="body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0" name="Google Shape;60;p2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4" name="Google Shape;6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7"/>
          <p:cNvSpPr txBox="1"/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7" name="Google Shape;67;p27"/>
          <p:cNvSpPr txBox="1"/>
          <p:nvPr>
            <p:ph idx="1" type="body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8" name="Google Shape;68;p2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🞚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🞚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://jasss.soc.surrey.ac.uk/17/3/11.html.bak#summarysta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55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45" name="Google Shape;145;p1"/>
          <p:cNvSpPr txBox="1"/>
          <p:nvPr>
            <p:ph idx="1" type="subTitle"/>
          </p:nvPr>
        </p:nvSpPr>
        <p:spPr>
          <a:xfrm>
            <a:off x="8817428" y="1257301"/>
            <a:ext cx="2450127" cy="434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400"/>
              <a:buNone/>
            </a:pPr>
            <a:r>
              <a:rPr lang="en-US"/>
              <a:t>Group 1</a:t>
            </a:r>
            <a:endParaRPr/>
          </a:p>
        </p:txBody>
      </p:sp>
      <p:sp>
        <p:nvSpPr>
          <p:cNvPr id="146" name="Google Shape;146;p1"/>
          <p:cNvSpPr/>
          <p:nvPr/>
        </p:nvSpPr>
        <p:spPr>
          <a:xfrm>
            <a:off x="1" y="-2"/>
            <a:ext cx="8386486" cy="6858002"/>
          </a:xfrm>
          <a:custGeom>
            <a:rect b="b" l="l" r="r" t="t"/>
            <a:pathLst>
              <a:path extrusionOk="0" h="6858002" w="6088489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47" name="Google Shape;147;p1"/>
          <p:cNvSpPr txBox="1"/>
          <p:nvPr>
            <p:ph type="ctrTitle"/>
          </p:nvPr>
        </p:nvSpPr>
        <p:spPr>
          <a:xfrm>
            <a:off x="913795" y="1257301"/>
            <a:ext cx="6672865" cy="434339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Model Calibration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c8b809c30_0_4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Code for Algorithm </a:t>
            </a:r>
            <a:endParaRPr/>
          </a:p>
        </p:txBody>
      </p:sp>
      <p:sp>
        <p:nvSpPr>
          <p:cNvPr id="237" name="Google Shape;237;g6c8b809c30_0_45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3" name="Google Shape;243;p7"/>
          <p:cNvSpPr txBox="1"/>
          <p:nvPr>
            <p:ph type="title"/>
          </p:nvPr>
        </p:nvSpPr>
        <p:spPr>
          <a:xfrm>
            <a:off x="834013" y="1115568"/>
            <a:ext cx="3487616" cy="462686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3600"/>
              <a:t>Full-scale results</a:t>
            </a:r>
            <a:endParaRPr/>
          </a:p>
        </p:txBody>
      </p:sp>
      <p:cxnSp>
        <p:nvCxnSpPr>
          <p:cNvPr id="244" name="Google Shape;244;p7"/>
          <p:cNvCxnSpPr/>
          <p:nvPr/>
        </p:nvCxnSpPr>
        <p:spPr>
          <a:xfrm>
            <a:off x="4654605" y="2057400"/>
            <a:ext cx="0" cy="2743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p7"/>
          <p:cNvSpPr txBox="1"/>
          <p:nvPr>
            <p:ph idx="1" type="body"/>
          </p:nvPr>
        </p:nvSpPr>
        <p:spPr>
          <a:xfrm>
            <a:off x="5105398" y="1115568"/>
            <a:ext cx="6245352" cy="462686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1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55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51" name="Google Shape;251;p8"/>
          <p:cNvSpPr/>
          <p:nvPr/>
        </p:nvSpPr>
        <p:spPr>
          <a:xfrm>
            <a:off x="1" y="-2"/>
            <a:ext cx="8386486" cy="6858002"/>
          </a:xfrm>
          <a:custGeom>
            <a:rect b="b" l="l" r="r" t="t"/>
            <a:pathLst>
              <a:path extrusionOk="0" h="6858002" w="6088489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52" name="Google Shape;252;p8"/>
          <p:cNvSpPr txBox="1"/>
          <p:nvPr>
            <p:ph type="title"/>
          </p:nvPr>
        </p:nvSpPr>
        <p:spPr>
          <a:xfrm>
            <a:off x="913795" y="1257301"/>
            <a:ext cx="6672865" cy="434339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ustria"/>
              <a:buNone/>
            </a:pPr>
            <a:r>
              <a:rPr lang="en-US" sz="5400"/>
              <a:t>Real-time small-scale results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 txBox="1"/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54" name="Google Shape;154;p2"/>
          <p:cNvGrpSpPr/>
          <p:nvPr/>
        </p:nvGrpSpPr>
        <p:grpSpPr>
          <a:xfrm>
            <a:off x="5194300" y="473366"/>
            <a:ext cx="6513603" cy="5880540"/>
            <a:chOff x="0" y="2442"/>
            <a:chExt cx="6513603" cy="5880540"/>
          </a:xfrm>
        </p:grpSpPr>
        <p:sp>
          <p:nvSpPr>
            <p:cNvPr id="155" name="Google Shape;155;p2"/>
            <p:cNvSpPr/>
            <p:nvPr/>
          </p:nvSpPr>
          <p:spPr>
            <a:xfrm>
              <a:off x="0" y="2442"/>
              <a:ext cx="6513603" cy="1238008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ustria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74497" y="280994"/>
              <a:ext cx="680904" cy="68090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ustria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29899" y="2442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ustria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58" name="Google Shape;158;p2"/>
            <p:cNvSpPr txBox="1"/>
            <p:nvPr/>
          </p:nvSpPr>
          <p:spPr>
            <a:xfrm>
              <a:off x="1429899" y="2442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000" lIns="131000" spcFirstLastPara="1" rIns="131000" wrap="square" tIns="13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Method overview</a:t>
              </a:r>
              <a:endPara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0" y="1549953"/>
              <a:ext cx="6513603" cy="1238008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ustria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374497" y="1828505"/>
              <a:ext cx="680904" cy="68090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ustria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29899" y="1549953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ustria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62" name="Google Shape;162;p2"/>
            <p:cNvSpPr txBox="1"/>
            <p:nvPr/>
          </p:nvSpPr>
          <p:spPr>
            <a:xfrm>
              <a:off x="1429899" y="1549953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000" lIns="131000" spcFirstLastPara="1" rIns="131000" wrap="square" tIns="13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Code for calibration</a:t>
              </a:r>
              <a:endPara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0" y="3097464"/>
              <a:ext cx="6513603" cy="1238008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ustria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74497" y="3376015"/>
              <a:ext cx="680904" cy="68090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ustria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29899" y="3097464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ustria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66" name="Google Shape;166;p2"/>
            <p:cNvSpPr txBox="1"/>
            <p:nvPr/>
          </p:nvSpPr>
          <p:spPr>
            <a:xfrm>
              <a:off x="1429899" y="3097464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000" lIns="131000" spcFirstLastPara="1" rIns="131000" wrap="square" tIns="13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Pre-prepared full-scale results</a:t>
              </a:r>
              <a:endPara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0" y="4644974"/>
              <a:ext cx="6513603" cy="1238008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ustria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374497" y="4923526"/>
              <a:ext cx="680904" cy="68090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ustria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29899" y="4644974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ustria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70" name="Google Shape;170;p2"/>
            <p:cNvSpPr txBox="1"/>
            <p:nvPr/>
          </p:nvSpPr>
          <p:spPr>
            <a:xfrm>
              <a:off x="1429899" y="4644974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000" lIns="131000" spcFirstLastPara="1" rIns="131000" wrap="square" tIns="13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Real-time small-scale results</a:t>
              </a:r>
              <a:endPara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c8b809c30_0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6" name="Google Shape;176;g6c8b809c30_0_0"/>
          <p:cNvSpPr txBox="1"/>
          <p:nvPr>
            <p:ph type="title"/>
          </p:nvPr>
        </p:nvSpPr>
        <p:spPr>
          <a:xfrm>
            <a:off x="5139236" y="1097280"/>
            <a:ext cx="6043875" cy="462686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 sz="5400"/>
              <a:t>Calibration Workflow Overview  </a:t>
            </a:r>
            <a:endParaRPr/>
          </a:p>
        </p:txBody>
      </p:sp>
      <p:cxnSp>
        <p:nvCxnSpPr>
          <p:cNvPr id="177" name="Google Shape;177;g6c8b809c30_0_0"/>
          <p:cNvCxnSpPr/>
          <p:nvPr/>
        </p:nvCxnSpPr>
        <p:spPr>
          <a:xfrm>
            <a:off x="4654605" y="2057399"/>
            <a:ext cx="0" cy="2743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c742d81cb_0_0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Bayesian Calibration</a:t>
            </a:r>
            <a:endParaRPr/>
          </a:p>
        </p:txBody>
      </p:sp>
      <p:grpSp>
        <p:nvGrpSpPr>
          <p:cNvPr id="183" name="Google Shape;183;g6c742d81cb_0_0"/>
          <p:cNvGrpSpPr/>
          <p:nvPr/>
        </p:nvGrpSpPr>
        <p:grpSpPr>
          <a:xfrm>
            <a:off x="914400" y="1753861"/>
            <a:ext cx="10353675" cy="4015440"/>
            <a:chOff x="0" y="21898"/>
            <a:chExt cx="10353675" cy="4015440"/>
          </a:xfrm>
        </p:grpSpPr>
        <p:sp>
          <p:nvSpPr>
            <p:cNvPr id="184" name="Google Shape;184;g6c742d81cb_0_0"/>
            <p:cNvSpPr/>
            <p:nvPr/>
          </p:nvSpPr>
          <p:spPr>
            <a:xfrm>
              <a:off x="0" y="597538"/>
              <a:ext cx="10353675" cy="3439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rnd" cmpd="sng" w="9525">
              <a:solidFill>
                <a:srgbClr val="A558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FF"/>
                </a:solidFill>
              </a:endParaRPr>
            </a:p>
          </p:txBody>
        </p:sp>
        <p:sp>
          <p:nvSpPr>
            <p:cNvPr id="185" name="Google Shape;185;g6c742d81cb_0_0"/>
            <p:cNvSpPr txBox="1"/>
            <p:nvPr/>
          </p:nvSpPr>
          <p:spPr>
            <a:xfrm>
              <a:off x="0" y="597538"/>
              <a:ext cx="10353675" cy="343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7350" lIns="803550" spcFirstLastPara="1" rIns="803550" wrap="square" tIns="81227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3900"/>
                <a:buFont typeface="Lustria"/>
                <a:buChar char="•"/>
              </a:pPr>
              <a:r>
                <a:rPr b="0" i="0" lang="en-US" sz="3900" u="none" cap="none" strike="noStrike">
                  <a:solidFill>
                    <a:srgbClr val="0000FF"/>
                  </a:solidFill>
                  <a:latin typeface="Lustria"/>
                  <a:ea typeface="Lustria"/>
                  <a:cs typeface="Lustria"/>
                  <a:sym typeface="Lustria"/>
                </a:rPr>
                <a:t>Rejection </a:t>
              </a:r>
              <a:endParaRPr>
                <a:solidFill>
                  <a:srgbClr val="0000FF"/>
                </a:solidFill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585"/>
                </a:spcBef>
                <a:spcAft>
                  <a:spcPts val="0"/>
                </a:spcAft>
                <a:buClr>
                  <a:srgbClr val="0000FF"/>
                </a:buClr>
                <a:buSzPts val="3900"/>
                <a:buFont typeface="Lustria"/>
                <a:buChar char="•"/>
              </a:pPr>
              <a:r>
                <a:rPr b="0" i="0" lang="en-US" sz="3900" u="none" cap="none" strike="noStrike">
                  <a:solidFill>
                    <a:srgbClr val="0000FF"/>
                  </a:solidFill>
                  <a:latin typeface="Lustria"/>
                  <a:ea typeface="Lustria"/>
                  <a:cs typeface="Lustria"/>
                  <a:sym typeface="Lustria"/>
                </a:rPr>
                <a:t>Sequential </a:t>
              </a:r>
              <a:endParaRPr>
                <a:solidFill>
                  <a:srgbClr val="0000FF"/>
                </a:solidFill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585"/>
                </a:spcBef>
                <a:spcAft>
                  <a:spcPts val="0"/>
                </a:spcAft>
                <a:buClr>
                  <a:srgbClr val="0000FF"/>
                </a:buClr>
                <a:buSzPts val="3900"/>
                <a:buFont typeface="Lustria"/>
                <a:buChar char="•"/>
              </a:pPr>
              <a:r>
                <a:rPr b="0" i="0" lang="en-US" sz="3900" u="none" cap="none" strike="noStrike">
                  <a:solidFill>
                    <a:srgbClr val="0000FF"/>
                  </a:solidFill>
                  <a:latin typeface="Lustria"/>
                  <a:ea typeface="Lustria"/>
                  <a:cs typeface="Lustria"/>
                  <a:sym typeface="Lustria"/>
                </a:rPr>
                <a:t>MCMC</a:t>
              </a:r>
              <a:endParaRPr>
                <a:solidFill>
                  <a:srgbClr val="0000FF"/>
                </a:solidFill>
              </a:endParaRPr>
            </a:p>
          </p:txBody>
        </p:sp>
        <p:sp>
          <p:nvSpPr>
            <p:cNvPr id="186" name="Google Shape;186;g6c742d81cb_0_0"/>
            <p:cNvSpPr/>
            <p:nvPr/>
          </p:nvSpPr>
          <p:spPr>
            <a:xfrm>
              <a:off x="517683" y="21898"/>
              <a:ext cx="7247572" cy="11512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D6B5A"/>
                </a:gs>
                <a:gs pos="100000">
                  <a:srgbClr val="8D4A36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FF"/>
                </a:solidFill>
              </a:endParaRPr>
            </a:p>
          </p:txBody>
        </p:sp>
        <p:sp>
          <p:nvSpPr>
            <p:cNvPr id="187" name="Google Shape;187;g6c742d81cb_0_0"/>
            <p:cNvSpPr txBox="1"/>
            <p:nvPr/>
          </p:nvSpPr>
          <p:spPr>
            <a:xfrm>
              <a:off x="573884" y="134299"/>
              <a:ext cx="7135200" cy="10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3925" spcFirstLastPara="1" rIns="2739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Lustria"/>
                <a:buNone/>
              </a:pPr>
              <a:r>
                <a:rPr b="0" i="0" lang="en-US" sz="3900" u="none" cap="none" strike="noStrike">
                  <a:latin typeface="Lustria"/>
                  <a:ea typeface="Lustria"/>
                  <a:cs typeface="Lustria"/>
                  <a:sym typeface="Lustria"/>
                </a:rPr>
                <a:t>Possibilities: 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c742d81cb_0_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Rejection </a:t>
            </a:r>
            <a:endParaRPr/>
          </a:p>
        </p:txBody>
      </p:sp>
      <p:sp>
        <p:nvSpPr>
          <p:cNvPr id="193" name="Google Shape;193;g6c742d81cb_0_5"/>
          <p:cNvSpPr txBox="1"/>
          <p:nvPr/>
        </p:nvSpPr>
        <p:spPr>
          <a:xfrm>
            <a:off x="913800" y="1580050"/>
            <a:ext cx="10867500" cy="49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Define a set of</a:t>
            </a:r>
            <a:r>
              <a:rPr lang="en-US" sz="2400">
                <a:solidFill>
                  <a:srgbClr val="FFFFFF"/>
                </a:solidFill>
                <a:uFill>
                  <a:noFill/>
                </a:uFill>
                <a:hlinkClick r:id="rId4"/>
              </a:rPr>
              <a:t> summary statistics</a:t>
            </a:r>
            <a:r>
              <a:rPr lang="en-US" sz="2400">
                <a:solidFill>
                  <a:srgbClr val="FFFFFF"/>
                </a:solidFill>
              </a:rPr>
              <a:t> to compare observations with simulations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select a tolerance value which selects the proportion of the parameter set from the total simulation points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draw the parameter sets  from prior distribution and test for acceptance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approximate the posterior distribution from the accepted runs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c8b809c30_0_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Priors </a:t>
            </a:r>
            <a:endParaRPr/>
          </a:p>
        </p:txBody>
      </p:sp>
      <p:graphicFrame>
        <p:nvGraphicFramePr>
          <p:cNvPr id="199" name="Google Shape;199;g6c8b809c30_0_5"/>
          <p:cNvGraphicFramePr/>
          <p:nvPr/>
        </p:nvGraphicFramePr>
        <p:xfrm>
          <a:off x="641700" y="20595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{9E21E58A-E1D5-4BC2-A6FE-D126B2C31883}</a:tableStyleId>
              </a:tblPr>
              <a:tblGrid>
                <a:gridCol w="3636200"/>
                <a:gridCol w="3636200"/>
                <a:gridCol w="3636200"/>
              </a:tblGrid>
              <a:tr h="50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u="none" cap="none" strike="noStrike"/>
                        <a:t>Parameter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u="none" cap="none" strike="noStrike"/>
                        <a:t>Range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u="none" cap="none" strike="noStrike"/>
                        <a:t>Prior distribution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9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u="none" cap="none" strike="noStrike"/>
                        <a:t>Min Death Age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u="none" cap="none" strike="noStrike"/>
                        <a:t>(10,40)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Uniform distribution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9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u="none" cap="none" strike="noStrike"/>
                        <a:t>Max Death Age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u="none" cap="none" strike="noStrike"/>
                        <a:t>(20,50)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Uniform distribution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9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u="none" cap="none" strike="noStrike"/>
                        <a:t>Infertile fertile Age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u="none" cap="none" strike="noStrike"/>
                        <a:t>(25,40)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Uniform distribution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9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u="none" cap="none" strike="noStrike"/>
                        <a:t>Fission Probability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u="none" cap="none" strike="noStrike"/>
                        <a:t>(0.05,0.2)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Uniform distribution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9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u="none" cap="none" strike="noStrike"/>
                        <a:t>Harvest variance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u="none" cap="none" strike="noStrike"/>
                        <a:t>(0.5,1.5)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Uniform distribution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9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Harvest Adjustment Level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u="none" cap="none" strike="noStrike"/>
                        <a:t>(0,0.5)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Uniform distribution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c8b809c30_0_20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Termination Criterion </a:t>
            </a:r>
            <a:endParaRPr/>
          </a:p>
        </p:txBody>
      </p:sp>
      <p:sp>
        <p:nvSpPr>
          <p:cNvPr id="205" name="Google Shape;205;g6c8b809c30_0_20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610" lvl="0" marL="457200" rtl="0" algn="l">
              <a:spcBef>
                <a:spcPts val="1000"/>
              </a:spcBef>
              <a:spcAft>
                <a:spcPts val="0"/>
              </a:spcAft>
              <a:buSzPts val="1260"/>
              <a:buChar char="◈"/>
            </a:pPr>
            <a:r>
              <a:rPr lang="en-US"/>
              <a:t>Number of runs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"/>
          <p:cNvSpPr/>
          <p:nvPr/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5">
              <a:alpha val="9450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6"/>
          <p:cNvSpPr txBox="1"/>
          <p:nvPr>
            <p:ph type="title"/>
          </p:nvPr>
        </p:nvSpPr>
        <p:spPr>
          <a:xfrm>
            <a:off x="524250" y="583625"/>
            <a:ext cx="3681900" cy="5520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Code for calibration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n-US" sz="3600">
                <a:solidFill>
                  <a:srgbClr val="FFFFFF"/>
                </a:solidFill>
              </a:rPr>
              <a:t>(Implementation)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12" name="Google Shape;212;p6"/>
          <p:cNvSpPr/>
          <p:nvPr/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3" name="Google Shape;213;p6"/>
          <p:cNvGrpSpPr/>
          <p:nvPr/>
        </p:nvGrpSpPr>
        <p:grpSpPr>
          <a:xfrm>
            <a:off x="4933950" y="585175"/>
            <a:ext cx="6594474" cy="5517786"/>
            <a:chOff x="0" y="975"/>
            <a:chExt cx="6594474" cy="5517786"/>
          </a:xfrm>
        </p:grpSpPr>
        <p:sp>
          <p:nvSpPr>
            <p:cNvPr id="214" name="Google Shape;214;p6"/>
            <p:cNvSpPr/>
            <p:nvPr/>
          </p:nvSpPr>
          <p:spPr>
            <a:xfrm>
              <a:off x="0" y="4154998"/>
              <a:ext cx="1648618" cy="1363763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ustria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15" name="Google Shape;215;p6"/>
            <p:cNvSpPr txBox="1"/>
            <p:nvPr/>
          </p:nvSpPr>
          <p:spPr>
            <a:xfrm>
              <a:off x="0" y="4154998"/>
              <a:ext cx="1648618" cy="13637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6025" lIns="117250" spcFirstLastPara="1" rIns="117250" wrap="square" tIns="2560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1648618" y="4154998"/>
              <a:ext cx="4945856" cy="1363763"/>
            </a:xfrm>
            <a:prstGeom prst="rect">
              <a:avLst/>
            </a:prstGeom>
            <a:solidFill>
              <a:srgbClr val="F7D5CB">
                <a:alpha val="89411"/>
              </a:srgbClr>
            </a:solidFill>
            <a:ln cap="flat" cmpd="sng" w="12700">
              <a:solidFill>
                <a:srgbClr val="F7D5CB">
                  <a:alpha val="8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ustria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17" name="Google Shape;217;p6"/>
            <p:cNvSpPr txBox="1"/>
            <p:nvPr/>
          </p:nvSpPr>
          <p:spPr>
            <a:xfrm>
              <a:off x="1648618" y="4154998"/>
              <a:ext cx="4945856" cy="13637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800" lIns="100325" spcFirstLastPara="1" rIns="100325" wrap="square" tIns="304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Write some code for easyABC</a:t>
              </a:r>
              <a:endPara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18" name="Google Shape;218;p6"/>
            <p:cNvSpPr/>
            <p:nvPr/>
          </p:nvSpPr>
          <p:spPr>
            <a:xfrm rot="10800000">
              <a:off x="0" y="2077987"/>
              <a:ext cx="1648618" cy="2097468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solidFill>
              <a:srgbClr val="C47F6E"/>
            </a:solidFill>
            <a:ln cap="flat" cmpd="sng" w="12700">
              <a:solidFill>
                <a:srgbClr val="C47F6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ustria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19" name="Google Shape;219;p6"/>
            <p:cNvSpPr txBox="1"/>
            <p:nvPr/>
          </p:nvSpPr>
          <p:spPr>
            <a:xfrm>
              <a:off x="0" y="2077987"/>
              <a:ext cx="1648618" cy="1363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6025" lIns="117250" spcFirstLastPara="1" rIns="117250" wrap="square" tIns="2560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1648618" y="2077987"/>
              <a:ext cx="4945856" cy="1363354"/>
            </a:xfrm>
            <a:prstGeom prst="rect">
              <a:avLst/>
            </a:prstGeom>
            <a:solidFill>
              <a:srgbClr val="EBD6D4">
                <a:alpha val="89411"/>
              </a:srgbClr>
            </a:solidFill>
            <a:ln cap="flat" cmpd="sng" w="12700">
              <a:solidFill>
                <a:srgbClr val="EBD6D4">
                  <a:alpha val="8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ustria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21" name="Google Shape;221;p6"/>
            <p:cNvSpPr txBox="1"/>
            <p:nvPr/>
          </p:nvSpPr>
          <p:spPr>
            <a:xfrm>
              <a:off x="1648618" y="2077987"/>
              <a:ext cx="4945856" cy="1363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800" lIns="100325" spcFirstLastPara="1" rIns="100325" wrap="square" tIns="304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Programme to get model input and output</a:t>
              </a:r>
              <a:endPara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22" name="Google Shape;222;p6"/>
            <p:cNvSpPr/>
            <p:nvPr/>
          </p:nvSpPr>
          <p:spPr>
            <a:xfrm rot="10800000">
              <a:off x="0" y="975"/>
              <a:ext cx="1648618" cy="2097468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solidFill>
              <a:srgbClr val="A4A4A4"/>
            </a:solidFill>
            <a:ln cap="flat" cmpd="sng" w="12700">
              <a:solidFill>
                <a:srgbClr val="A4A4A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ustria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23" name="Google Shape;223;p6"/>
            <p:cNvSpPr txBox="1"/>
            <p:nvPr/>
          </p:nvSpPr>
          <p:spPr>
            <a:xfrm>
              <a:off x="0" y="975"/>
              <a:ext cx="1648618" cy="1363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6025" lIns="117250" spcFirstLastPara="1" rIns="117250" wrap="square" tIns="2560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1648618" y="975"/>
              <a:ext cx="4945856" cy="1363354"/>
            </a:xfrm>
            <a:prstGeom prst="rect">
              <a:avLst/>
            </a:prstGeom>
            <a:solidFill>
              <a:srgbClr val="DFDFDF">
                <a:alpha val="89411"/>
              </a:srgbClr>
            </a:solidFill>
            <a:ln cap="flat" cmpd="sng" w="12700">
              <a:solidFill>
                <a:srgbClr val="DFDFDF">
                  <a:alpha val="8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ustria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25" name="Google Shape;225;p6"/>
            <p:cNvSpPr txBox="1"/>
            <p:nvPr/>
          </p:nvSpPr>
          <p:spPr>
            <a:xfrm>
              <a:off x="1648618" y="975"/>
              <a:ext cx="4945856" cy="1363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800" lIns="100325" spcFirstLastPara="1" rIns="100325" wrap="square" tIns="304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Write bash file so that our model can run in R</a:t>
              </a:r>
              <a:endPara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c8b809c30_0_3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Code for Priors</a:t>
            </a:r>
            <a:endParaRPr/>
          </a:p>
        </p:txBody>
      </p:sp>
      <p:sp>
        <p:nvSpPr>
          <p:cNvPr id="231" name="Google Shape;231;g6c8b809c30_0_35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2019-12-16T22:23:36Z</dcterms:created>
  <dc:creator>William Maddex</dc:creator>
</cp:coreProperties>
</file>