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22"/>
  </p:notesMasterIdLst>
  <p:sldIdLst>
    <p:sldId id="256" r:id="rId2"/>
    <p:sldId id="259" r:id="rId3"/>
    <p:sldId id="257" r:id="rId4"/>
    <p:sldId id="282" r:id="rId5"/>
    <p:sldId id="284" r:id="rId6"/>
    <p:sldId id="285" r:id="rId7"/>
    <p:sldId id="287" r:id="rId8"/>
    <p:sldId id="288" r:id="rId9"/>
    <p:sldId id="295" r:id="rId10"/>
    <p:sldId id="292" r:id="rId11"/>
    <p:sldId id="293" r:id="rId12"/>
    <p:sldId id="296" r:id="rId13"/>
    <p:sldId id="298" r:id="rId14"/>
    <p:sldId id="297" r:id="rId15"/>
    <p:sldId id="294" r:id="rId16"/>
    <p:sldId id="299" r:id="rId17"/>
    <p:sldId id="300" r:id="rId18"/>
    <p:sldId id="301" r:id="rId19"/>
    <p:sldId id="302" r:id="rId20"/>
    <p:sldId id="280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572"/>
    <p:restoredTop sz="88656"/>
  </p:normalViewPr>
  <p:slideViewPr>
    <p:cSldViewPr snapToGrid="0" snapToObjects="1">
      <p:cViewPr varScale="1">
        <p:scale>
          <a:sx n="192" d="100"/>
          <a:sy n="192" d="100"/>
        </p:scale>
        <p:origin x="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而后是</a:t>
            </a:r>
            <a:r>
              <a:rPr lang="en-US" altLang="zh-CN"/>
              <a:t>MPI</a:t>
            </a:r>
            <a:r>
              <a:rPr lang="zh-CN" altLang="en-US"/>
              <a:t>，采用开源的</a:t>
            </a:r>
            <a:r>
              <a:rPr lang="en-US" altLang="zh-CN"/>
              <a:t>open mpi</a:t>
            </a:r>
            <a:r>
              <a:rPr lang="zh-CN" altLang="en-US"/>
              <a:t>探讨其体系结构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0636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总共分为三层，必须严格从上至下调用，可跨层调用（例如</a:t>
            </a:r>
            <a:r>
              <a:rPr lang="en-US" altLang="zh-CN"/>
              <a:t>OMPI</a:t>
            </a:r>
            <a:r>
              <a:rPr lang="zh-CN" altLang="en-US"/>
              <a:t>直接交互网卡以加速）。最上层为应用提供</a:t>
            </a:r>
            <a:r>
              <a:rPr lang="en-US" altLang="zh-CN"/>
              <a:t>API</a:t>
            </a:r>
            <a:r>
              <a:rPr lang="zh-CN" altLang="en-US"/>
              <a:t>接口，中间层提供运行时环境，最下层针对单个线程，强调的是可移植性以匹配运行依赖的各种操作系统和硬件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7686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总共分为三层，必须严格从上至下调用，可跨层调用（例如</a:t>
            </a:r>
            <a:r>
              <a:rPr lang="en-US" altLang="zh-CN"/>
              <a:t>OMPI</a:t>
            </a:r>
            <a:r>
              <a:rPr lang="zh-CN" altLang="en-US"/>
              <a:t>直接交互网卡以加速）。最上层为应用提供</a:t>
            </a:r>
            <a:r>
              <a:rPr lang="en-US" altLang="zh-CN"/>
              <a:t>API</a:t>
            </a:r>
            <a:r>
              <a:rPr lang="zh-CN" altLang="en-US"/>
              <a:t>接口，中间层提供运行时环境，最下层针对单个线程，强调的是可移植性以匹配运行依赖的各种操作系统和硬件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7564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而后是</a:t>
            </a:r>
            <a:r>
              <a:rPr lang="en-US" altLang="zh-CN"/>
              <a:t>MPI</a:t>
            </a:r>
            <a:r>
              <a:rPr lang="zh-CN" altLang="en-US"/>
              <a:t>，采用开源的</a:t>
            </a:r>
            <a:r>
              <a:rPr lang="en-US" altLang="zh-CN"/>
              <a:t>open mpi</a:t>
            </a:r>
            <a:r>
              <a:rPr lang="zh-CN" altLang="en-US"/>
              <a:t>探讨其体系结构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6639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而后在右半部分是</a:t>
            </a:r>
            <a:r>
              <a:rPr lang="en-US" altLang="zh-CN"/>
              <a:t>MPI</a:t>
            </a:r>
            <a:r>
              <a:rPr lang="zh-CN" altLang="en-US"/>
              <a:t>重要特点：插件模型，每层都向外展示接口，而插件来实现这些借口，每层接口也有很多实现方式，所有程序作为动态链接库运行时链接，比如</a:t>
            </a:r>
            <a:r>
              <a:rPr lang="en-US" altLang="zh-CN"/>
              <a:t>MPI_send/recv</a:t>
            </a:r>
            <a:r>
              <a:rPr lang="zh-CN" altLang="en-US"/>
              <a:t>就依赖插件实现。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9955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而后在右半部分是</a:t>
            </a:r>
            <a:r>
              <a:rPr lang="en-US" altLang="zh-CN"/>
              <a:t>MPI</a:t>
            </a:r>
            <a:r>
              <a:rPr lang="zh-CN" altLang="en-US"/>
              <a:t>重要特点：插件模型，每层都向外展示接口，而插件来实现这些借口，每层接口也有很多实现方式，所有程序作为动态链接库运行时链接，比如</a:t>
            </a:r>
            <a:r>
              <a:rPr lang="en-US" altLang="zh-CN"/>
              <a:t>MPI_send/recv</a:t>
            </a:r>
            <a:r>
              <a:rPr lang="zh-CN" altLang="en-US"/>
              <a:t>就依赖插件实现。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8690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而后在右半部分是</a:t>
            </a:r>
            <a:r>
              <a:rPr lang="en-US" altLang="zh-CN"/>
              <a:t>MPI</a:t>
            </a:r>
            <a:r>
              <a:rPr lang="zh-CN" altLang="en-US"/>
              <a:t>重要特点：插件模型，每层都向外展示接口，而插件来实现这些借口，每层接口也有很多实现方式，所有程序作为动态链接库运行时链接，比如</a:t>
            </a:r>
            <a:r>
              <a:rPr lang="en-US" altLang="zh-CN"/>
              <a:t>MPI_send/recv</a:t>
            </a:r>
            <a:r>
              <a:rPr lang="zh-CN" altLang="en-US"/>
              <a:t>就依赖插件实现。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1788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而后在右半部分是</a:t>
            </a:r>
            <a:r>
              <a:rPr lang="en-US" altLang="zh-CN"/>
              <a:t>MPI</a:t>
            </a:r>
            <a:r>
              <a:rPr lang="zh-CN" altLang="en-US"/>
              <a:t>重要特点：插件模型，每层都向外展示接口，而插件来实现这些借口，每层接口也有很多实现方式，所有程序作为动态链接库运行时链接，比如</a:t>
            </a:r>
            <a:r>
              <a:rPr lang="en-US" altLang="zh-CN"/>
              <a:t>MPI_send/recv</a:t>
            </a:r>
            <a:r>
              <a:rPr lang="zh-CN" altLang="en-US"/>
              <a:t>就依赖插件实现。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9324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而后在右半部分是</a:t>
            </a:r>
            <a:r>
              <a:rPr lang="en-US" altLang="zh-CN"/>
              <a:t>MPI</a:t>
            </a:r>
            <a:r>
              <a:rPr lang="zh-CN" altLang="en-US"/>
              <a:t>重要特点：插件模型，每层都向外展示接口，而插件来实现这些借口，每层接口也有很多实现方式，所有程序作为动态链接库运行时链接，比如</a:t>
            </a:r>
            <a:r>
              <a:rPr lang="en-US" altLang="zh-CN"/>
              <a:t>MPI_send/recv</a:t>
            </a:r>
            <a:r>
              <a:rPr lang="zh-CN" altLang="en-US"/>
              <a:t>就依赖插件实现。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4368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首先来讲一下</a:t>
            </a:r>
            <a:r>
              <a:rPr lang="en-US" altLang="zh-CN"/>
              <a:t>pthread</a:t>
            </a:r>
            <a:r>
              <a:rPr lang="zh-CN" altLang="en-US"/>
              <a:t>数据结构以及</a:t>
            </a:r>
            <a:r>
              <a:rPr lang="en-US" altLang="zh-CN"/>
              <a:t>pthread_create</a:t>
            </a:r>
            <a:r>
              <a:rPr lang="zh-CN" altLang="en-US"/>
              <a:t>的工作流，源码位于</a:t>
            </a:r>
            <a:r>
              <a:rPr lang="en-US" altLang="zh-CN"/>
              <a:t>glibc</a:t>
            </a:r>
            <a:r>
              <a:rPr lang="zh-CN" altLang="en-US"/>
              <a:t>库，这个库帮助</a:t>
            </a:r>
            <a:r>
              <a:rPr lang="en-US" altLang="zh-CN"/>
              <a:t>C</a:t>
            </a:r>
            <a:r>
              <a:rPr lang="zh-CN" altLang="en-US"/>
              <a:t>程序与操作系统交互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首先是线程结构，右图可见结构体里融合了</a:t>
            </a:r>
            <a:r>
              <a:rPr lang="en-US" altLang="zh-CN"/>
              <a:t>pthread_create</a:t>
            </a:r>
            <a:r>
              <a:rPr lang="zh-CN" altLang="en-US"/>
              <a:t>函数参数与</a:t>
            </a:r>
            <a:r>
              <a:rPr lang="en-US" altLang="zh-CN"/>
              <a:t>Linux</a:t>
            </a:r>
            <a:r>
              <a:rPr lang="zh-CN" altLang="en-US"/>
              <a:t>线程管理的参数</a:t>
            </a:r>
            <a:endParaRPr lang="en-US" alt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左图回顾</a:t>
            </a:r>
            <a:r>
              <a:rPr lang="en-US" altLang="zh-CN"/>
              <a:t>Linux</a:t>
            </a:r>
            <a:r>
              <a:rPr lang="zh-CN" altLang="en-US"/>
              <a:t>线程，进程内多个线程共享地址空间，线程栈使用守护空间进行分离互不侵占，</a:t>
            </a:r>
            <a:r>
              <a:rPr lang="en-US" altLang="zh-CN"/>
              <a:t>thread pointer</a:t>
            </a:r>
            <a:r>
              <a:rPr lang="zh-CN" altLang="en-US"/>
              <a:t>指向当前线程代码位置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操作系统的一大原则是不能将内核结构暴露给用户以保证安全，因此使用</a:t>
            </a:r>
            <a:r>
              <a:rPr lang="en-US" altLang="zh-CN"/>
              <a:t>pthread_t</a:t>
            </a:r>
            <a:r>
              <a:rPr lang="zh-CN" altLang="en-US"/>
              <a:t>访问结构体，没有从外部修改的可能性</a:t>
            </a:r>
            <a:endParaRPr lang="en-US" alt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采用</a:t>
            </a:r>
            <a:r>
              <a:rPr lang="en-US" altLang="zh-CN"/>
              <a:t>Linux POSIX</a:t>
            </a:r>
            <a:r>
              <a:rPr lang="zh-CN" altLang="en-US"/>
              <a:t>库</a:t>
            </a:r>
            <a:r>
              <a:rPr lang="en-US" altLang="zh-CN"/>
              <a:t>NPTL</a:t>
            </a:r>
            <a:r>
              <a:rPr lang="zh-CN" altLang="en-US"/>
              <a:t>实现方式，使用</a:t>
            </a:r>
            <a:r>
              <a:rPr lang="en-US" altLang="zh-CN"/>
              <a:t>unsigned long int</a:t>
            </a:r>
            <a:r>
              <a:rPr lang="zh-CN" altLang="en-US"/>
              <a:t>指代线程结构体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96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找源码的过程中了解到</a:t>
            </a:r>
            <a:r>
              <a:rPr lang="en-US" altLang="zh-CN"/>
              <a:t>NPTL</a:t>
            </a:r>
            <a:r>
              <a:rPr lang="zh-CN" altLang="en-US"/>
              <a:t>利用汇编指导语句</a:t>
            </a:r>
            <a:r>
              <a:rPr lang="en-US" altLang="zh-CN"/>
              <a:t>.symver</a:t>
            </a:r>
            <a:r>
              <a:rPr lang="zh-CN" altLang="en-US"/>
              <a:t>来管理符号版本，因此</a:t>
            </a:r>
            <a:r>
              <a:rPr lang="en-US" altLang="zh-CN"/>
              <a:t>GLIBC 2.0</a:t>
            </a:r>
            <a:r>
              <a:rPr lang="zh-CN" altLang="en-US"/>
              <a:t>中</a:t>
            </a:r>
            <a:r>
              <a:rPr lang="en-US" altLang="zh-CN"/>
              <a:t>pthread_create</a:t>
            </a:r>
            <a:r>
              <a:rPr lang="zh-CN" altLang="en-US"/>
              <a:t>相当于</a:t>
            </a:r>
            <a:r>
              <a:rPr lang="en-US" altLang="zh-CN"/>
              <a:t>__pthread_create_2_0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0562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pthread_create</a:t>
            </a:r>
            <a:r>
              <a:rPr lang="zh-CN" altLang="en-US"/>
              <a:t> </a:t>
            </a:r>
            <a:r>
              <a:rPr lang="en-US"/>
              <a:t>2.0版本将读取用户输入的属性值填充默认值转到</a:t>
            </a:r>
            <a:r>
              <a:rPr lang="en-US" altLang="zh-CN"/>
              <a:t>2.1</a:t>
            </a:r>
            <a:r>
              <a:rPr lang="zh-CN" altLang="en-US"/>
              <a:t>版本，</a:t>
            </a:r>
            <a:r>
              <a:rPr lang="en-US" altLang="zh-CN"/>
              <a:t>2.1</a:t>
            </a:r>
            <a:r>
              <a:rPr lang="zh-CN" altLang="en-US"/>
              <a:t>版本中将根据这些属性值填充</a:t>
            </a:r>
            <a:r>
              <a:rPr lang="en-US" altLang="zh-CN"/>
              <a:t>pthread</a:t>
            </a:r>
            <a:r>
              <a:rPr lang="zh-CN" altLang="en-US"/>
              <a:t>结构体，转到真正的线程启动函数</a:t>
            </a:r>
            <a:endParaRPr lang="en-US" alt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线程启动进行</a:t>
            </a:r>
            <a:r>
              <a:rPr lang="en-US" altLang="zh-CN"/>
              <a:t>Linux</a:t>
            </a:r>
            <a:r>
              <a:rPr lang="zh-CN" altLang="en-US"/>
              <a:t>系统调用</a:t>
            </a:r>
            <a:r>
              <a:rPr lang="en-US" altLang="zh-CN"/>
              <a:t>clone2</a:t>
            </a:r>
            <a:r>
              <a:rPr lang="zh-CN" altLang="en-US"/>
              <a:t>启动线程，此时真正分裂成为父子线程，类似</a:t>
            </a:r>
            <a:r>
              <a:rPr lang="en-US" altLang="zh-CN"/>
              <a:t>fork</a:t>
            </a:r>
            <a:r>
              <a:rPr lang="zh-CN" altLang="en-US"/>
              <a:t>进程，父线程返回，子线程需要准备寄存器、准备运行参数，调用</a:t>
            </a:r>
            <a:r>
              <a:rPr lang="en-US" altLang="zh-CN"/>
              <a:t>start_thread</a:t>
            </a:r>
            <a:r>
              <a:rPr lang="zh-CN" altLang="en-US"/>
              <a:t>，等待返回后系统调用</a:t>
            </a:r>
            <a:r>
              <a:rPr lang="en-US" altLang="zh-CN"/>
              <a:t>exit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0529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CN" altLang="en-US"/>
              <a:t>下面介绍</a:t>
            </a:r>
            <a:r>
              <a:rPr lang="en-US" altLang="zh-CN"/>
              <a:t>open</a:t>
            </a:r>
            <a:r>
              <a:rPr lang="zh-CN" altLang="en-US"/>
              <a:t> </a:t>
            </a:r>
            <a:r>
              <a:rPr lang="en-US" altLang="zh-CN"/>
              <a:t>mp</a:t>
            </a:r>
            <a:r>
              <a:rPr lang="zh-CN" altLang="en-US"/>
              <a:t>，</a:t>
            </a:r>
            <a:r>
              <a:rPr lang="en-US" altLang="zh-CN"/>
              <a:t>open mp</a:t>
            </a:r>
            <a:r>
              <a:rPr lang="zh-CN" altLang="en-US"/>
              <a:t>作为库存在于各大编译器中，选取</a:t>
            </a:r>
            <a:r>
              <a:rPr lang="en-US" altLang="zh-CN"/>
              <a:t>gcc</a:t>
            </a:r>
            <a:r>
              <a:rPr lang="zh-CN" altLang="en-US"/>
              <a:t>内的部分叙述其重要的数据结构和并行执行流</a:t>
            </a:r>
          </a:p>
        </p:txBody>
      </p:sp>
    </p:spTree>
    <p:extLst>
      <p:ext uri="{BB962C8B-B14F-4D97-AF65-F5344CB8AC3E}">
        <p14:creationId xmlns:p14="http://schemas.microsoft.com/office/powerpoint/2010/main" val="1521977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首先是在</a:t>
            </a:r>
            <a:r>
              <a:rPr lang="en-US" altLang="zh-CN"/>
              <a:t>C</a:t>
            </a:r>
            <a:r>
              <a:rPr lang="zh-CN" altLang="en-US"/>
              <a:t>程序中利用编译制导语句后的结果：编译器将会把编译制导内部的语句看作函数，变成函数指针后调用</a:t>
            </a:r>
            <a:r>
              <a:rPr lang="en-US" altLang="zh-CN"/>
              <a:t>_GOMP_parallel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还要补充一种</a:t>
            </a:r>
            <a:r>
              <a:rPr lang="en-US" altLang="zh-CN"/>
              <a:t>open</a:t>
            </a:r>
            <a:r>
              <a:rPr lang="zh-CN" altLang="en-US"/>
              <a:t> </a:t>
            </a:r>
            <a:r>
              <a:rPr lang="en-US" altLang="zh-CN"/>
              <a:t>mp</a:t>
            </a:r>
            <a:r>
              <a:rPr lang="zh-CN" altLang="en-US"/>
              <a:t>的重要数据结构：</a:t>
            </a:r>
            <a:r>
              <a:rPr lang="en-US" altLang="zh-CN"/>
              <a:t>teams</a:t>
            </a:r>
            <a:r>
              <a:rPr lang="zh-CN" altLang="en-US"/>
              <a:t>，它在</a:t>
            </a:r>
            <a:r>
              <a:rPr lang="en-US" altLang="zh-CN"/>
              <a:t>open mp</a:t>
            </a:r>
            <a:r>
              <a:rPr lang="zh-CN" altLang="en-US"/>
              <a:t>中相当于面向用户的基础数据结构，它包含一组线程，而每个线程只是元数据结构，使用方法如右代码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9224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首先是在</a:t>
            </a:r>
            <a:r>
              <a:rPr lang="en-US" altLang="zh-CN"/>
              <a:t>C</a:t>
            </a:r>
            <a:r>
              <a:rPr lang="zh-CN" altLang="en-US"/>
              <a:t>程序中利用编译制导语句后的结果：编译器将会把编译制导内部的语句看作函数，变成函数指针后调用</a:t>
            </a:r>
            <a:r>
              <a:rPr lang="en-US" altLang="zh-CN"/>
              <a:t>_GOMP_parallel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还要补充一种</a:t>
            </a:r>
            <a:r>
              <a:rPr lang="en-US" altLang="zh-CN"/>
              <a:t>open</a:t>
            </a:r>
            <a:r>
              <a:rPr lang="zh-CN" altLang="en-US"/>
              <a:t> </a:t>
            </a:r>
            <a:r>
              <a:rPr lang="en-US" altLang="zh-CN"/>
              <a:t>mp</a:t>
            </a:r>
            <a:r>
              <a:rPr lang="zh-CN" altLang="en-US"/>
              <a:t>的重要数据结构：</a:t>
            </a:r>
            <a:r>
              <a:rPr lang="en-US" altLang="zh-CN"/>
              <a:t>teams</a:t>
            </a:r>
            <a:r>
              <a:rPr lang="zh-CN" altLang="en-US"/>
              <a:t>，它在</a:t>
            </a:r>
            <a:r>
              <a:rPr lang="en-US" altLang="zh-CN"/>
              <a:t>open mp</a:t>
            </a:r>
            <a:r>
              <a:rPr lang="zh-CN" altLang="en-US"/>
              <a:t>中相当于面向用户的基础数据结构，它包含一组线程，而每个线程只是元数据结构，使用方法如右代码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399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668300" y="1452354"/>
            <a:ext cx="5807400" cy="18211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进组项目介绍</a:t>
            </a:r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7638A4-E119-5CF5-B6C2-647FA7403AEB}"/>
              </a:ext>
            </a:extLst>
          </p:cNvPr>
          <p:cNvSpPr txBox="1"/>
          <p:nvPr/>
        </p:nvSpPr>
        <p:spPr>
          <a:xfrm>
            <a:off x="5833872" y="3904488"/>
            <a:ext cx="1641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solidFill>
                  <a:srgbClr val="0091EA"/>
                </a:solidFill>
              </a:rPr>
              <a:t>presenter:</a:t>
            </a:r>
            <a:r>
              <a:rPr kumimoji="1" lang="zh-CN" altLang="en-US">
                <a:solidFill>
                  <a:srgbClr val="0091EA"/>
                </a:solidFill>
              </a:rPr>
              <a:t>  高梓源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039412"/>
            <a:ext cx="5832600" cy="18751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3.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03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4" y="3011511"/>
            <a:ext cx="6244663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Container &amp; Cluster</a:t>
            </a:r>
            <a:endParaRPr sz="240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02B938E-9029-4714-395F-3116A8D0DABD}"/>
              </a:ext>
            </a:extLst>
          </p:cNvPr>
          <p:cNvSpPr txBox="1"/>
          <p:nvPr/>
        </p:nvSpPr>
        <p:spPr>
          <a:xfrm>
            <a:off x="1546024" y="3739339"/>
            <a:ext cx="5385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Docker &amp; Kubernetes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674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3730375" y="113512"/>
            <a:ext cx="1683250" cy="5232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Docker</a:t>
            </a:r>
            <a:endParaRPr sz="2800" b="1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17263" y="459530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Google Shape;75;p13">
            <a:extLst>
              <a:ext uri="{FF2B5EF4-FFF2-40B4-BE49-F238E27FC236}">
                <a16:creationId xmlns:a16="http://schemas.microsoft.com/office/drawing/2014/main" id="{CC0A7C57-3E57-911E-5C99-B08CBACD254F}"/>
              </a:ext>
            </a:extLst>
          </p:cNvPr>
          <p:cNvSpPr txBox="1">
            <a:spLocks/>
          </p:cNvSpPr>
          <p:nvPr/>
        </p:nvSpPr>
        <p:spPr>
          <a:xfrm>
            <a:off x="570320" y="594836"/>
            <a:ext cx="21213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" sz="1800" i="1"/>
              <a:t>docker build [args]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21C64B5-E963-3E3E-FCAA-F2FA2D0D789A}"/>
              </a:ext>
            </a:extLst>
          </p:cNvPr>
          <p:cNvSpPr txBox="1"/>
          <p:nvPr/>
        </p:nvSpPr>
        <p:spPr>
          <a:xfrm>
            <a:off x="402894" y="1346810"/>
            <a:ext cx="29069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600" b="0" i="1">
                <a:solidFill>
                  <a:srgbClr val="0091EA"/>
                </a:solidFill>
                <a:effectLst/>
                <a:latin typeface="+mj-lt"/>
              </a:rPr>
              <a:t>-t, --target string</a:t>
            </a:r>
            <a:r>
              <a:rPr lang="zh-CN" altLang="en-US" sz="1600" b="0">
                <a:solidFill>
                  <a:schemeClr val="tx1"/>
                </a:solidFill>
                <a:effectLst/>
                <a:latin typeface="+mj-lt"/>
              </a:rPr>
              <a:t>，</a:t>
            </a:r>
            <a:r>
              <a:rPr lang="zh-CN" altLang="en" sz="1600" b="0">
                <a:solidFill>
                  <a:schemeClr val="tx1"/>
                </a:solidFill>
                <a:effectLst/>
                <a:latin typeface="+mj-lt"/>
              </a:rPr>
              <a:t>设置目标</a:t>
            </a:r>
            <a:endParaRPr lang="en" altLang="zh-CN" sz="1600" b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" name="Google Shape;75;p13">
            <a:extLst>
              <a:ext uri="{FF2B5EF4-FFF2-40B4-BE49-F238E27FC236}">
                <a16:creationId xmlns:a16="http://schemas.microsoft.com/office/drawing/2014/main" id="{4E5B3859-553B-9FCA-327C-421DB2912E2B}"/>
              </a:ext>
            </a:extLst>
          </p:cNvPr>
          <p:cNvSpPr txBox="1">
            <a:spLocks/>
          </p:cNvSpPr>
          <p:nvPr/>
        </p:nvSpPr>
        <p:spPr>
          <a:xfrm>
            <a:off x="5241702" y="576290"/>
            <a:ext cx="21213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" sz="1800" i="1"/>
              <a:t>docker run [args]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9E8B51-A4DA-F6C4-7322-886FD8BDBCA8}"/>
              </a:ext>
            </a:extLst>
          </p:cNvPr>
          <p:cNvSpPr txBox="1"/>
          <p:nvPr/>
        </p:nvSpPr>
        <p:spPr>
          <a:xfrm>
            <a:off x="4584879" y="1137328"/>
            <a:ext cx="43810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600" b="0" i="1">
                <a:solidFill>
                  <a:srgbClr val="0091EA"/>
                </a:solidFill>
                <a:effectLst/>
                <a:latin typeface="+mj-lt"/>
              </a:rPr>
              <a:t>-t --tty</a:t>
            </a:r>
            <a:r>
              <a:rPr lang="zh-CN" altLang="en-US" sz="1600" b="0">
                <a:solidFill>
                  <a:schemeClr val="tx1"/>
                </a:solidFill>
                <a:effectLst/>
                <a:latin typeface="+mj-lt"/>
              </a:rPr>
              <a:t>，分配启用伪</a:t>
            </a:r>
            <a:r>
              <a:rPr lang="en-US" altLang="zh-CN" sz="1600" b="0">
                <a:solidFill>
                  <a:schemeClr val="tx1"/>
                </a:solidFill>
                <a:effectLst/>
                <a:latin typeface="+mj-lt"/>
              </a:rPr>
              <a:t>shell</a:t>
            </a:r>
          </a:p>
          <a:p>
            <a:pPr fontAlgn="base"/>
            <a:r>
              <a:rPr lang="en-US" altLang="zh-CN" sz="1600"/>
              <a:t>Unix terminology,</a:t>
            </a:r>
          </a:p>
          <a:p>
            <a:pPr fontAlgn="base"/>
            <a:r>
              <a:rPr lang="en-US" altLang="zh-CN" sz="1600"/>
              <a:t>-</a:t>
            </a:r>
            <a:r>
              <a:rPr lang="zh-CN" altLang="en-US" sz="1600"/>
              <a:t> </a:t>
            </a:r>
            <a:r>
              <a:rPr lang="en-US" altLang="zh-CN" sz="1600"/>
              <a:t>terminal = tty = text input/output environment</a:t>
            </a:r>
          </a:p>
          <a:p>
            <a:pPr fontAlgn="base"/>
            <a:r>
              <a:rPr lang="en-US" altLang="zh-CN" sz="1600"/>
              <a:t>-</a:t>
            </a:r>
            <a:r>
              <a:rPr lang="zh-CN" altLang="en-US" sz="1600"/>
              <a:t> </a:t>
            </a:r>
            <a:r>
              <a:rPr lang="en-US" altLang="zh-CN" sz="1600"/>
              <a:t>console = physical terminal</a:t>
            </a:r>
          </a:p>
          <a:p>
            <a:pPr fontAlgn="base"/>
            <a:r>
              <a:rPr lang="en-US" altLang="zh-CN" sz="1600"/>
              <a:t>-</a:t>
            </a:r>
            <a:r>
              <a:rPr lang="zh-CN" altLang="en-US" sz="1600"/>
              <a:t> </a:t>
            </a:r>
            <a:r>
              <a:rPr lang="en-US" altLang="zh-CN" sz="1600"/>
              <a:t>shell = command line interpreter</a:t>
            </a:r>
          </a:p>
        </p:txBody>
      </p:sp>
      <p:sp>
        <p:nvSpPr>
          <p:cNvPr id="5" name="Google Shape;75;p13">
            <a:extLst>
              <a:ext uri="{FF2B5EF4-FFF2-40B4-BE49-F238E27FC236}">
                <a16:creationId xmlns:a16="http://schemas.microsoft.com/office/drawing/2014/main" id="{ADAEB59C-09EC-6308-EA18-00D6098043CB}"/>
              </a:ext>
            </a:extLst>
          </p:cNvPr>
          <p:cNvSpPr txBox="1">
            <a:spLocks/>
          </p:cNvSpPr>
          <p:nvPr/>
        </p:nvSpPr>
        <p:spPr>
          <a:xfrm>
            <a:off x="453980" y="2966465"/>
            <a:ext cx="438108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sz="1800"/>
              <a:t>容器压缩</a:t>
            </a:r>
            <a:r>
              <a:rPr lang="zh-CN" altLang="en-US" sz="1800"/>
              <a:t>：</a:t>
            </a:r>
            <a:endParaRPr lang="en" sz="18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C56899-9E37-2E77-89EB-70F308CA29D1}"/>
              </a:ext>
            </a:extLst>
          </p:cNvPr>
          <p:cNvSpPr txBox="1"/>
          <p:nvPr/>
        </p:nvSpPr>
        <p:spPr>
          <a:xfrm>
            <a:off x="485095" y="3573387"/>
            <a:ext cx="6520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GOOS=linux CGO_ENABLED=0 go build -o server server.go</a:t>
            </a:r>
            <a:endParaRPr lang="en-US" altLang="zh-CN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B450E74-CFCE-B30E-BC3E-EDEC81C3F771}"/>
              </a:ext>
            </a:extLst>
          </p:cNvPr>
          <p:cNvSpPr txBox="1"/>
          <p:nvPr/>
        </p:nvSpPr>
        <p:spPr>
          <a:xfrm>
            <a:off x="453980" y="4056993"/>
            <a:ext cx="82617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预编译，不链接</a:t>
            </a:r>
            <a:r>
              <a:rPr lang="en-US" altLang="zh-CN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libc</a:t>
            </a:r>
            <a:r>
              <a:rPr lang="zh-CN" altLang="en-US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，运行在轻量级</a:t>
            </a:r>
            <a:r>
              <a:rPr lang="en-US" altLang="zh-CN"/>
              <a:t>alpine</a:t>
            </a:r>
            <a:r>
              <a:rPr lang="zh-CN" altLang="en-US">
                <a:solidFill>
                  <a:schemeClr val="tx1"/>
                </a:solidFill>
                <a:latin typeface="Menlo" panose="020B0609030804020204" pitchFamily="49" charset="0"/>
              </a:rPr>
              <a:t>镜像上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6369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3730375" y="113512"/>
            <a:ext cx="1859056" cy="5232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Minikube</a:t>
            </a:r>
            <a:endParaRPr sz="2800" b="1"/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473A332F-5E65-8817-2CA1-203075C55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46" y="971582"/>
            <a:ext cx="8943908" cy="417191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423C555-95E0-13C1-44DC-3591835A654F}"/>
              </a:ext>
            </a:extLst>
          </p:cNvPr>
          <p:cNvSpPr/>
          <p:nvPr/>
        </p:nvSpPr>
        <p:spPr>
          <a:xfrm>
            <a:off x="7289442" y="1159098"/>
            <a:ext cx="1754512" cy="18082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F7371B-1AFC-125C-EB8B-B64A088B0B3B}"/>
              </a:ext>
            </a:extLst>
          </p:cNvPr>
          <p:cNvSpPr txBox="1"/>
          <p:nvPr/>
        </p:nvSpPr>
        <p:spPr>
          <a:xfrm>
            <a:off x="7715292" y="81769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控制平面</a:t>
            </a:r>
            <a:endParaRPr kumimoji="1" lang="en-US" altLang="zh-CN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B0F4BAA-8329-95DD-7BDD-9BCB942246ED}"/>
              </a:ext>
            </a:extLst>
          </p:cNvPr>
          <p:cNvSpPr txBox="1"/>
          <p:nvPr/>
        </p:nvSpPr>
        <p:spPr>
          <a:xfrm>
            <a:off x="528034" y="396669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</a:rPr>
              <a:t>键值数据库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700B6F9-E804-7AB2-3456-4981BB0D886A}"/>
              </a:ext>
            </a:extLst>
          </p:cNvPr>
          <p:cNvSpPr txBox="1"/>
          <p:nvPr/>
        </p:nvSpPr>
        <p:spPr>
          <a:xfrm>
            <a:off x="358462" y="2571750"/>
            <a:ext cx="1680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</a:rPr>
              <a:t>公开</a:t>
            </a:r>
            <a:r>
              <a:rPr kumimoji="1" lang="en-US" altLang="zh-CN">
                <a:solidFill>
                  <a:srgbClr val="FF0000"/>
                </a:solidFill>
              </a:rPr>
              <a:t>api</a:t>
            </a:r>
            <a:r>
              <a:rPr kumimoji="1" lang="zh-CN" altLang="en-US">
                <a:solidFill>
                  <a:srgbClr val="FF0000"/>
                </a:solidFill>
              </a:rPr>
              <a:t>，接受请求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876A09B-BED1-1196-AEA8-E418293479A7}"/>
              </a:ext>
            </a:extLst>
          </p:cNvPr>
          <p:cNvSpPr txBox="1"/>
          <p:nvPr/>
        </p:nvSpPr>
        <p:spPr>
          <a:xfrm>
            <a:off x="2076388" y="4120581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</a:rPr>
              <a:t>选择</a:t>
            </a:r>
            <a:r>
              <a:rPr kumimoji="1" lang="en-US" altLang="zh-CN">
                <a:solidFill>
                  <a:srgbClr val="FF0000"/>
                </a:solidFill>
              </a:rPr>
              <a:t>nodes</a:t>
            </a:r>
          </a:p>
          <a:p>
            <a:r>
              <a:rPr kumimoji="1" lang="zh-CN" altLang="en-US">
                <a:solidFill>
                  <a:srgbClr val="FF0000"/>
                </a:solidFill>
              </a:rPr>
              <a:t>运行在</a:t>
            </a:r>
            <a:r>
              <a:rPr kumimoji="1" lang="en-US" altLang="zh-CN">
                <a:solidFill>
                  <a:srgbClr val="FF0000"/>
                </a:solidFill>
              </a:rPr>
              <a:t>Pods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DCE2F65-330C-6103-24BC-A40FD63876CC}"/>
              </a:ext>
            </a:extLst>
          </p:cNvPr>
          <p:cNvSpPr txBox="1"/>
          <p:nvPr/>
        </p:nvSpPr>
        <p:spPr>
          <a:xfrm>
            <a:off x="358462" y="159678"/>
            <a:ext cx="20152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node</a:t>
            </a:r>
          </a:p>
          <a:p>
            <a:r>
              <a:rPr kumimoji="1" lang="en-US" altLang="zh-CN">
                <a:solidFill>
                  <a:srgbClr val="FF0000"/>
                </a:solidFill>
              </a:rPr>
              <a:t>job</a:t>
            </a:r>
          </a:p>
          <a:p>
            <a:r>
              <a:rPr kumimoji="1" lang="en-US" altLang="zh-CN">
                <a:solidFill>
                  <a:srgbClr val="FF0000"/>
                </a:solidFill>
              </a:rPr>
              <a:t>endpoints</a:t>
            </a:r>
          </a:p>
          <a:p>
            <a:r>
              <a:rPr kumimoji="1" lang="en-US" altLang="zh-CN">
                <a:solidFill>
                  <a:srgbClr val="FF0000"/>
                </a:solidFill>
              </a:rPr>
              <a:t>server account &amp; token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2D6907-4C27-89EA-144F-333175E78C5B}"/>
              </a:ext>
            </a:extLst>
          </p:cNvPr>
          <p:cNvSpPr txBox="1"/>
          <p:nvPr/>
        </p:nvSpPr>
        <p:spPr>
          <a:xfrm>
            <a:off x="2878220" y="1298821"/>
            <a:ext cx="10823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</a:rPr>
              <a:t>特定云平台</a:t>
            </a:r>
            <a:endParaRPr kumimoji="1" lang="en-US" altLang="zh-CN">
              <a:solidFill>
                <a:srgbClr val="FF0000"/>
              </a:solidFill>
            </a:endParaRPr>
          </a:p>
          <a:p>
            <a:r>
              <a:rPr kumimoji="1" lang="en-US" altLang="zh-CN">
                <a:solidFill>
                  <a:srgbClr val="FF0000"/>
                </a:solidFill>
              </a:rPr>
              <a:t>node</a:t>
            </a:r>
          </a:p>
          <a:p>
            <a:r>
              <a:rPr kumimoji="1" lang="en-US" altLang="zh-CN">
                <a:solidFill>
                  <a:srgbClr val="FF0000"/>
                </a:solidFill>
              </a:rPr>
              <a:t>route</a:t>
            </a:r>
          </a:p>
          <a:p>
            <a:r>
              <a:rPr kumimoji="1" lang="en-US" altLang="zh-CN">
                <a:solidFill>
                  <a:srgbClr val="FF0000"/>
                </a:solidFill>
              </a:rPr>
              <a:t>service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0E5DD4-EDE6-97CE-6957-35535B1211D4}"/>
              </a:ext>
            </a:extLst>
          </p:cNvPr>
          <p:cNvSpPr/>
          <p:nvPr/>
        </p:nvSpPr>
        <p:spPr>
          <a:xfrm>
            <a:off x="7289441" y="3001016"/>
            <a:ext cx="1754512" cy="16427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2C21C24-8307-AA3E-9616-012B3856C4C3}"/>
              </a:ext>
            </a:extLst>
          </p:cNvPr>
          <p:cNvSpPr txBox="1"/>
          <p:nvPr/>
        </p:nvSpPr>
        <p:spPr>
          <a:xfrm>
            <a:off x="3550874" y="3064832"/>
            <a:ext cx="11320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PodSpecs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717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084D05-F9DA-542B-590B-2440CD9BEB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BF7B05-908A-B656-DFF1-E0DACBB68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492530" cy="35545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26D6D8D-C507-025C-F54B-CD49D9540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569"/>
            <a:ext cx="6484069" cy="16367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D577466-BB67-4E4C-C2AC-4A6DE6196E0C}"/>
              </a:ext>
            </a:extLst>
          </p:cNvPr>
          <p:cNvSpPr txBox="1"/>
          <p:nvPr/>
        </p:nvSpPr>
        <p:spPr>
          <a:xfrm>
            <a:off x="6902861" y="2167201"/>
            <a:ext cx="300304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1">
                <a:solidFill>
                  <a:srgbClr val="0091EA"/>
                </a:solidFill>
                <a:effectLst/>
                <a:latin typeface="+mj-lt"/>
              </a:rPr>
              <a:t>Dashboard</a:t>
            </a:r>
          </a:p>
          <a:p>
            <a:endParaRPr lang="en-US" altLang="zh-CN" sz="1600" i="1">
              <a:solidFill>
                <a:srgbClr val="0091EA"/>
              </a:solidFill>
              <a:latin typeface="+mj-lt"/>
            </a:endParaRPr>
          </a:p>
          <a:p>
            <a:r>
              <a:rPr lang="en-US" altLang="zh-CN" sz="1600" i="1">
                <a:solidFill>
                  <a:srgbClr val="0091EA"/>
                </a:solidFill>
                <a:latin typeface="+mj-lt"/>
              </a:rPr>
              <a:t>multi-App</a:t>
            </a:r>
            <a:r>
              <a:rPr lang="zh-CN" altLang="en-US" sz="1600" i="1">
                <a:solidFill>
                  <a:srgbClr val="0091EA"/>
                </a:solidFill>
                <a:latin typeface="+mj-lt"/>
              </a:rPr>
              <a:t>应用部署</a:t>
            </a:r>
            <a:endParaRPr lang="en-US" altLang="zh-CN" sz="1600" i="1">
              <a:solidFill>
                <a:srgbClr val="0091EA"/>
              </a:solidFill>
              <a:latin typeface="+mj-lt"/>
            </a:endParaRPr>
          </a:p>
          <a:p>
            <a:r>
              <a:rPr lang="zh-CN" altLang="en-US" sz="1600" i="1">
                <a:solidFill>
                  <a:srgbClr val="0091EA"/>
                </a:solidFill>
                <a:latin typeface="+mj-lt"/>
              </a:rPr>
              <a:t>及</a:t>
            </a:r>
            <a:r>
              <a:rPr lang="en-US" altLang="zh-CN" sz="1600" i="1">
                <a:solidFill>
                  <a:srgbClr val="0091EA"/>
                </a:solidFill>
                <a:latin typeface="+mj-lt"/>
              </a:rPr>
              <a:t>port-forward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92937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039412"/>
            <a:ext cx="5832600" cy="18751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4.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GOLANG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4" y="3011511"/>
            <a:ext cx="6244663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Let’s go deep</a:t>
            </a:r>
            <a:endParaRPr sz="240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96CA08-8BA3-17AB-0BA6-EFDE9F695F88}"/>
              </a:ext>
            </a:extLst>
          </p:cNvPr>
          <p:cNvSpPr txBox="1"/>
          <p:nvPr/>
        </p:nvSpPr>
        <p:spPr>
          <a:xfrm>
            <a:off x="1546024" y="3796311"/>
            <a:ext cx="5385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lightweight achivement between C and C++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7549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3730375" y="61996"/>
            <a:ext cx="1683250" cy="5232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env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03E670B-06F8-673C-7B5E-11373B90668F}"/>
              </a:ext>
            </a:extLst>
          </p:cNvPr>
          <p:cNvSpPr txBox="1"/>
          <p:nvPr/>
        </p:nvSpPr>
        <p:spPr>
          <a:xfrm>
            <a:off x="401981" y="688247"/>
            <a:ext cx="8340037" cy="798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1">
                <a:solidFill>
                  <a:srgbClr val="0091EA"/>
                </a:solidFill>
                <a:effectLst/>
                <a:latin typeface="+mn-lt"/>
              </a:rPr>
              <a:t>GOPATH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: </a:t>
            </a:r>
          </a:p>
          <a:p>
            <a:pPr>
              <a:lnSpc>
                <a:spcPts val="1980"/>
              </a:lnSpc>
            </a:pP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golang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支持项目管理的环境变量，项目源文件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(packages)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与编译目标位于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GOPATH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下</a:t>
            </a:r>
            <a:r>
              <a:rPr lang="en-US" altLang="zh-CN" b="0" i="1">
                <a:solidFill>
                  <a:srgbClr val="0091EA"/>
                </a:solidFill>
                <a:effectLst/>
                <a:latin typeface="+mn-lt"/>
              </a:rPr>
              <a:t>src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与</a:t>
            </a:r>
            <a:r>
              <a:rPr lang="en-US" altLang="zh-CN" b="0" i="1">
                <a:solidFill>
                  <a:srgbClr val="0091EA"/>
                </a:solidFill>
                <a:effectLst/>
                <a:latin typeface="+mn-lt"/>
              </a:rPr>
              <a:t>bin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目录下，方便自动化查找</a:t>
            </a:r>
            <a:endParaRPr lang="en" altLang="zh-CN" b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Google Shape;75;p13">
            <a:extLst>
              <a:ext uri="{FF2B5EF4-FFF2-40B4-BE49-F238E27FC236}">
                <a16:creationId xmlns:a16="http://schemas.microsoft.com/office/drawing/2014/main" id="{DDC9D7AE-F900-836D-E498-EF89EEC0903A}"/>
              </a:ext>
            </a:extLst>
          </p:cNvPr>
          <p:cNvSpPr txBox="1">
            <a:spLocks/>
          </p:cNvSpPr>
          <p:nvPr/>
        </p:nvSpPr>
        <p:spPr>
          <a:xfrm>
            <a:off x="1790542" y="1858965"/>
            <a:ext cx="16832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/>
              <a:t>datatype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0F3ADB-9C25-04F4-1900-A1A278656174}"/>
              </a:ext>
            </a:extLst>
          </p:cNvPr>
          <p:cNvSpPr txBox="1"/>
          <p:nvPr/>
        </p:nvSpPr>
        <p:spPr>
          <a:xfrm>
            <a:off x="346167" y="2722824"/>
            <a:ext cx="4572000" cy="1866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80"/>
              </a:lnSpc>
            </a:pPr>
            <a:r>
              <a:rPr lang="en-US" altLang="zh-CN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-US" altLang="zh-CN" b="0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(u)</a:t>
            </a:r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i="1">
                <a:solidFill>
                  <a:srgbClr val="0091EA"/>
                </a:solidFill>
                <a:latin typeface="Menlo" panose="020B0609030804020204" pitchFamily="49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Menlo" panose="020B0609030804020204" pitchFamily="49" charset="0"/>
              </a:rPr>
              <a:t>32/64</a:t>
            </a:r>
            <a:r>
              <a:rPr lang="zh-CN" altLang="en-US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，可指定数据宽度</a:t>
            </a:r>
            <a:r>
              <a:rPr lang="en-US" altLang="zh-CN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8,16,32,64</a:t>
            </a:r>
            <a:endParaRPr lang="zh-CN" altLang="en-US" b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980"/>
              </a:lnSpc>
            </a:pPr>
            <a:r>
              <a:rPr lang="en-US" altLang="zh-CN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-US" altLang="zh-CN" i="1">
                <a:solidFill>
                  <a:srgbClr val="0091EA"/>
                </a:solidFill>
                <a:latin typeface="Menlo" panose="020B0609030804020204" pitchFamily="49" charset="0"/>
              </a:rPr>
              <a:t>byte</a:t>
            </a:r>
            <a:r>
              <a:rPr lang="en-US" altLang="zh-CN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i="1">
                <a:solidFill>
                  <a:srgbClr val="0091EA"/>
                </a:solidFill>
                <a:latin typeface="Menlo" panose="020B0609030804020204" pitchFamily="49" charset="0"/>
              </a:rPr>
              <a:t>uint8</a:t>
            </a:r>
            <a:r>
              <a:rPr lang="zh-CN" altLang="en-US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，宽度最小</a:t>
            </a:r>
          </a:p>
          <a:p>
            <a:pPr>
              <a:lnSpc>
                <a:spcPts val="1980"/>
              </a:lnSpc>
            </a:pPr>
            <a:r>
              <a:rPr lang="en-US" altLang="zh-CN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-US" altLang="zh-CN" i="1">
                <a:solidFill>
                  <a:srgbClr val="0091EA"/>
                </a:solidFill>
                <a:latin typeface="Menlo" panose="020B0609030804020204" pitchFamily="49" charset="0"/>
              </a:rPr>
              <a:t>rune</a:t>
            </a:r>
            <a:r>
              <a:rPr lang="en-US" altLang="zh-CN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i="1">
                <a:solidFill>
                  <a:srgbClr val="0091EA"/>
                </a:solidFill>
                <a:latin typeface="Menlo" panose="020B0609030804020204" pitchFamily="49" charset="0"/>
              </a:rPr>
              <a:t>int32</a:t>
            </a:r>
          </a:p>
          <a:p>
            <a:pPr>
              <a:lnSpc>
                <a:spcPts val="1980"/>
              </a:lnSpc>
            </a:pPr>
            <a:r>
              <a:rPr lang="en-US" altLang="zh-CN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zh-CN" altLang="en-US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指针</a:t>
            </a:r>
            <a:r>
              <a:rPr lang="en-US" altLang="zh-CN" i="1">
                <a:solidFill>
                  <a:srgbClr val="0091EA"/>
                </a:solidFill>
                <a:latin typeface="Menlo" panose="020B0609030804020204" pitchFamily="49" charset="0"/>
              </a:rPr>
              <a:t>uintptr</a:t>
            </a:r>
          </a:p>
          <a:p>
            <a:pPr>
              <a:lnSpc>
                <a:spcPts val="1980"/>
              </a:lnSpc>
            </a:pPr>
            <a:r>
              <a:rPr lang="en-US" altLang="zh-CN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zh-CN" altLang="en-US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无</a:t>
            </a:r>
            <a:r>
              <a:rPr lang="en-US" altLang="zh-CN" i="1">
                <a:solidFill>
                  <a:srgbClr val="0091EA"/>
                </a:solidFill>
                <a:latin typeface="Menlo" panose="020B0609030804020204" pitchFamily="49" charset="0"/>
              </a:rPr>
              <a:t>double</a:t>
            </a:r>
            <a:r>
              <a:rPr lang="zh-CN" altLang="en-US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，为</a:t>
            </a:r>
            <a:r>
              <a:rPr lang="en-US" altLang="zh-CN" i="1">
                <a:solidFill>
                  <a:srgbClr val="0091EA"/>
                </a:solidFill>
                <a:latin typeface="Menlo" panose="020B0609030804020204" pitchFamily="49" charset="0"/>
              </a:rPr>
              <a:t>float64</a:t>
            </a:r>
          </a:p>
          <a:p>
            <a:pPr>
              <a:lnSpc>
                <a:spcPts val="1980"/>
              </a:lnSpc>
            </a:pPr>
            <a:r>
              <a:rPr lang="en-US" altLang="zh-CN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-US" altLang="zh-CN" i="1">
                <a:solidFill>
                  <a:srgbClr val="0091EA"/>
                </a:solidFill>
                <a:latin typeface="Menlo" panose="020B0609030804020204" pitchFamily="49" charset="0"/>
              </a:rPr>
              <a:t>complex64</a:t>
            </a:r>
            <a:r>
              <a:rPr lang="zh-CN" altLang="en-US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实数虚数</a:t>
            </a:r>
          </a:p>
          <a:p>
            <a:pPr>
              <a:lnSpc>
                <a:spcPts val="1980"/>
              </a:lnSpc>
            </a:pPr>
            <a:r>
              <a:rPr lang="en-US" altLang="zh-CN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complex128</a:t>
            </a:r>
            <a:r>
              <a:rPr lang="zh-CN" altLang="en-US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实数</a:t>
            </a:r>
            <a:r>
              <a:rPr lang="zh-CN" altLang="en-US" b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虚数</a:t>
            </a:r>
            <a:endParaRPr lang="zh-CN" altLang="en-US" b="0">
              <a:solidFill>
                <a:srgbClr val="A7DBF7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Google Shape;75;p13">
            <a:extLst>
              <a:ext uri="{FF2B5EF4-FFF2-40B4-BE49-F238E27FC236}">
                <a16:creationId xmlns:a16="http://schemas.microsoft.com/office/drawing/2014/main" id="{C8CE1CDE-0BF4-8629-3CC1-13C2EAC03DB9}"/>
              </a:ext>
            </a:extLst>
          </p:cNvPr>
          <p:cNvSpPr txBox="1">
            <a:spLocks/>
          </p:cNvSpPr>
          <p:nvPr/>
        </p:nvSpPr>
        <p:spPr>
          <a:xfrm>
            <a:off x="5670208" y="1484873"/>
            <a:ext cx="30718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/>
              <a:t>size 0 array</a:t>
            </a:r>
            <a:r>
              <a:rPr lang="zh-CN" altLang="en-US"/>
              <a:t> </a:t>
            </a:r>
            <a:r>
              <a:rPr lang="en-US" altLang="zh-CN"/>
              <a:t>or channel</a:t>
            </a:r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7C15C5-4911-88DF-314F-DB0DEA35C605}"/>
              </a:ext>
            </a:extLst>
          </p:cNvPr>
          <p:cNvSpPr txBox="1"/>
          <p:nvPr/>
        </p:nvSpPr>
        <p:spPr>
          <a:xfrm>
            <a:off x="4918167" y="1991422"/>
            <a:ext cx="40349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80"/>
              </a:lnSpc>
            </a:pPr>
            <a:r>
              <a:rPr lang="zh-CN" altLang="en-US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数组声明时任意一维大小为</a:t>
            </a:r>
            <a:r>
              <a:rPr lang="en-US" altLang="zh-CN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zh-CN" altLang="en-US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则整个内存占用为</a:t>
            </a:r>
            <a:r>
              <a:rPr lang="en-US" altLang="zh-CN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0</a:t>
            </a:r>
          </a:p>
          <a:p>
            <a:pPr>
              <a:lnSpc>
                <a:spcPts val="1980"/>
              </a:lnSpc>
            </a:pPr>
            <a:r>
              <a:rPr lang="en-US" altLang="zh-CN">
                <a:solidFill>
                  <a:schemeClr val="tx1"/>
                </a:solidFill>
                <a:latin typeface="Menlo" panose="020B0609030804020204" pitchFamily="49" charset="0"/>
              </a:rPr>
              <a:t>for range :</a:t>
            </a:r>
            <a:endParaRPr lang="zh-CN" altLang="en-US" b="0">
              <a:solidFill>
                <a:srgbClr val="A7DBF7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F7D1DC-FC57-E885-13CF-A5081F7EB516}"/>
              </a:ext>
            </a:extLst>
          </p:cNvPr>
          <p:cNvSpPr txBox="1"/>
          <p:nvPr/>
        </p:nvSpPr>
        <p:spPr>
          <a:xfrm>
            <a:off x="5361688" y="2525658"/>
            <a:ext cx="30426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var times [5][0]int</a:t>
            </a:r>
            <a:endParaRPr lang="en-US" altLang="zh-CN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for range times {</a:t>
            </a:r>
            <a:endParaRPr lang="en-US" altLang="zh-CN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i="1">
                <a:solidFill>
                  <a:srgbClr val="0091EA"/>
                </a:solidFill>
                <a:latin typeface="Menlo" panose="020B0609030804020204" pitchFamily="49" charset="0"/>
              </a:rPr>
              <a:t>    </a:t>
            </a:r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fmt.</a:t>
            </a:r>
            <a:r>
              <a:rPr lang="en-US" altLang="zh-CN" b="0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b="0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"hello"</a:t>
            </a:r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)</a:t>
            </a:r>
            <a:endParaRPr lang="en-US" altLang="zh-CN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}</a:t>
            </a:r>
            <a:endParaRPr lang="en-US" altLang="zh-CN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28F76B-782F-BC7F-3ABE-8A38F25CC735}"/>
              </a:ext>
            </a:extLst>
          </p:cNvPr>
          <p:cNvSpPr txBox="1"/>
          <p:nvPr/>
        </p:nvSpPr>
        <p:spPr>
          <a:xfrm>
            <a:off x="4918167" y="3416292"/>
            <a:ext cx="4034917" cy="328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80"/>
              </a:lnSpc>
            </a:pPr>
            <a:r>
              <a:rPr lang="zh-CN" altLang="en-US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同步操作</a:t>
            </a:r>
            <a:r>
              <a:rPr lang="en-US" altLang="zh-CN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</a:t>
            </a:r>
            <a:endParaRPr lang="zh-CN" altLang="en-US" b="0">
              <a:solidFill>
                <a:srgbClr val="A7DBF7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664A7A-1AD8-7883-8242-FF2DF686DE04}"/>
              </a:ext>
            </a:extLst>
          </p:cNvPr>
          <p:cNvSpPr txBox="1"/>
          <p:nvPr/>
        </p:nvSpPr>
        <p:spPr>
          <a:xfrm>
            <a:off x="5361688" y="3696509"/>
            <a:ext cx="30426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c1 := </a:t>
            </a:r>
            <a:r>
              <a:rPr lang="en-US" altLang="zh-CN" b="0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make</a:t>
            </a:r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(chan [0]int)</a:t>
            </a:r>
            <a:endParaRPr lang="en-US" altLang="zh-CN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go func() {</a:t>
            </a:r>
            <a:endParaRPr lang="en-US" altLang="zh-CN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fmt.</a:t>
            </a:r>
            <a:r>
              <a:rPr lang="en-US" altLang="zh-CN" b="0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b="0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"c1"</a:t>
            </a:r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)</a:t>
            </a:r>
            <a:endParaRPr lang="en-US" altLang="zh-CN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c1 &lt;- [0]int{}</a:t>
            </a:r>
            <a:endParaRPr lang="en-US" altLang="zh-CN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}()</a:t>
            </a:r>
            <a:endParaRPr lang="en-US" altLang="zh-CN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&lt;-c1</a:t>
            </a:r>
            <a:endParaRPr lang="en-US" altLang="zh-CN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761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3730375" y="61996"/>
            <a:ext cx="1683250" cy="5232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03E670B-06F8-673C-7B5E-11373B90668F}"/>
              </a:ext>
            </a:extLst>
          </p:cNvPr>
          <p:cNvSpPr txBox="1"/>
          <p:nvPr/>
        </p:nvSpPr>
        <p:spPr>
          <a:xfrm>
            <a:off x="401981" y="688247"/>
            <a:ext cx="83400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本质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: rune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序列，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utf-8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编码，也可以通过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byte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访问，因此右二者</a:t>
            </a:r>
            <a:r>
              <a:rPr lang="zh-CN" altLang="en-US">
                <a:solidFill>
                  <a:schemeClr val="tx1"/>
                </a:solidFill>
                <a:latin typeface="+mn-lt"/>
              </a:rPr>
              <a:t>类似</a:t>
            </a:r>
            <a:endParaRPr lang="en-US" altLang="zh-CN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3E8FC8-10E4-9810-D5F4-B62A6BC23165}"/>
              </a:ext>
            </a:extLst>
          </p:cNvPr>
          <p:cNvSpPr txBox="1"/>
          <p:nvPr/>
        </p:nvSpPr>
        <p:spPr>
          <a:xfrm>
            <a:off x="6341718" y="585216"/>
            <a:ext cx="2470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data := "abc"</a:t>
            </a:r>
            <a:endParaRPr lang="en-US" altLang="zh-CN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var data = [...]byte{</a:t>
            </a:r>
            <a:endParaRPr lang="en-US" altLang="zh-CN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    [‘a', 'b', 'c']</a:t>
            </a:r>
            <a:endParaRPr lang="en-US" altLang="zh-CN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}</a:t>
            </a:r>
            <a:endParaRPr lang="en-US" altLang="zh-CN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77C88C4-FFD6-9DBE-ECA6-12C7F07F6BB0}"/>
              </a:ext>
            </a:extLst>
          </p:cNvPr>
          <p:cNvSpPr txBox="1"/>
          <p:nvPr/>
        </p:nvSpPr>
        <p:spPr>
          <a:xfrm>
            <a:off x="401980" y="1642354"/>
            <a:ext cx="83400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字符串中可以使用</a:t>
            </a:r>
            <a:r>
              <a:rPr lang="en-US" altLang="zh-CN" b="0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“\x[num][num]”</a:t>
            </a:r>
            <a:r>
              <a:rPr lang="zh-CN" altLang="en-US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表示</a:t>
            </a:r>
            <a:r>
              <a:rPr lang="en-US" altLang="zh-CN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UTF-8</a:t>
            </a:r>
            <a:r>
              <a:rPr lang="zh-CN" altLang="en-US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字符，损坏的</a:t>
            </a:r>
            <a:r>
              <a:rPr lang="en-US" altLang="zh-CN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UTF-8</a:t>
            </a:r>
            <a:r>
              <a:rPr lang="zh-CN" altLang="en-US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字符被转换为</a:t>
            </a:r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`\uFFFD`</a:t>
            </a:r>
            <a:r>
              <a:rPr lang="zh-CN" altLang="en-US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，</a:t>
            </a:r>
            <a:r>
              <a:rPr lang="zh-CN" altLang="en-US">
                <a:solidFill>
                  <a:schemeClr val="tx1"/>
                </a:solidFill>
                <a:latin typeface="Menlo" panose="020B0609030804020204" pitchFamily="49" charset="0"/>
              </a:rPr>
              <a:t>即  </a:t>
            </a:r>
            <a:r>
              <a:rPr lang="zh-CN" altLang="en-US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，但是正确字符仍然能够被正常访问到</a:t>
            </a:r>
          </a:p>
        </p:txBody>
      </p:sp>
      <p:pic>
        <p:nvPicPr>
          <p:cNvPr id="3074" name="Picture 2" descr="Specials (Unicode) - Wikipedia">
            <a:extLst>
              <a:ext uri="{FF2B5EF4-FFF2-40B4-BE49-F238E27FC236}">
                <a16:creationId xmlns:a16="http://schemas.microsoft.com/office/drawing/2014/main" id="{836C3002-3EEA-7982-C366-7AAA27EA3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328" y="1624781"/>
            <a:ext cx="307778" cy="30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75;p13">
            <a:extLst>
              <a:ext uri="{FF2B5EF4-FFF2-40B4-BE49-F238E27FC236}">
                <a16:creationId xmlns:a16="http://schemas.microsoft.com/office/drawing/2014/main" id="{CF5006A4-5E46-A52B-B11F-A0B9B47B9F3D}"/>
              </a:ext>
            </a:extLst>
          </p:cNvPr>
          <p:cNvSpPr txBox="1">
            <a:spLocks/>
          </p:cNvSpPr>
          <p:nvPr/>
        </p:nvSpPr>
        <p:spPr>
          <a:xfrm>
            <a:off x="3730373" y="2288684"/>
            <a:ext cx="16832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/>
              <a:t>channel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47B149F-E141-060A-6B27-F7A1815DE6E8}"/>
              </a:ext>
            </a:extLst>
          </p:cNvPr>
          <p:cNvSpPr txBox="1"/>
          <p:nvPr/>
        </p:nvSpPr>
        <p:spPr>
          <a:xfrm>
            <a:off x="472081" y="2977927"/>
            <a:ext cx="83400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go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支持</a:t>
            </a:r>
            <a:r>
              <a:rPr lang="zh-CN" altLang="en-US">
                <a:solidFill>
                  <a:schemeClr val="tx1"/>
                </a:solidFill>
                <a:latin typeface="+mn-lt"/>
              </a:rPr>
              <a:t>进程通信的数据结构</a:t>
            </a:r>
            <a:endParaRPr lang="en" altLang="zh-CN" b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A55EBF-43EB-F402-5907-25EC7DCF59DF}"/>
              </a:ext>
            </a:extLst>
          </p:cNvPr>
          <p:cNvSpPr txBox="1"/>
          <p:nvPr/>
        </p:nvSpPr>
        <p:spPr>
          <a:xfrm>
            <a:off x="472080" y="3447292"/>
            <a:ext cx="6271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Don't communicate by sharing memory</a:t>
            </a:r>
            <a:r>
              <a:rPr lang="en-US" altLang="zh-CN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; share memory by communicating.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A92A9E8-F9DF-38AF-5592-6979BF5D5490}"/>
              </a:ext>
            </a:extLst>
          </p:cNvPr>
          <p:cNvSpPr txBox="1"/>
          <p:nvPr/>
        </p:nvSpPr>
        <p:spPr>
          <a:xfrm>
            <a:off x="472080" y="3884735"/>
            <a:ext cx="78718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32629"/>
                </a:solidFill>
                <a:effectLst/>
                <a:latin typeface="-apple-system"/>
              </a:rPr>
              <a:t>线程不应该通过遵守严格且容易出错的内存可见性和同步策略（如内存屏障等）来相互通信</a:t>
            </a:r>
            <a:endParaRPr lang="en-US" altLang="zh-CN" b="0" i="0">
              <a:solidFill>
                <a:srgbClr val="232629"/>
              </a:solidFill>
              <a:effectLst/>
              <a:latin typeface="-apple-system"/>
            </a:endParaRPr>
          </a:p>
          <a:p>
            <a:r>
              <a:rPr lang="zh-CN" altLang="en-US"/>
              <a:t>如果一个线程对内存区域进行了任何更改（写入），它应该将相同的（内存区域）传达给对同一内存区域感兴趣的线程</a:t>
            </a:r>
            <a:r>
              <a:rPr lang="en-US" altLang="zh-CN"/>
              <a:t>;</a:t>
            </a:r>
          </a:p>
          <a:p>
            <a:r>
              <a:rPr lang="zh-CN" altLang="en-US"/>
              <a:t>并行程序对共享资源访问串行化，传递数据的所有权（读取和写入数据的能力）</a:t>
            </a:r>
          </a:p>
        </p:txBody>
      </p:sp>
    </p:spTree>
    <p:extLst>
      <p:ext uri="{BB962C8B-B14F-4D97-AF65-F5344CB8AC3E}">
        <p14:creationId xmlns:p14="http://schemas.microsoft.com/office/powerpoint/2010/main" val="2446767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3730375" y="61996"/>
            <a:ext cx="1683250" cy="5232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endParaRPr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03E670B-06F8-673C-7B5E-11373B90668F}"/>
              </a:ext>
            </a:extLst>
          </p:cNvPr>
          <p:cNvSpPr txBox="1"/>
          <p:nvPr/>
        </p:nvSpPr>
        <p:spPr>
          <a:xfrm>
            <a:off x="401981" y="688247"/>
            <a:ext cx="834003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+mn-lt"/>
              </a:rPr>
              <a:t>支持多返回值、可变参数</a:t>
            </a:r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支持类似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C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函数指针，回调函数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zh-CN" altLang="en" b="0">
                <a:solidFill>
                  <a:schemeClr val="tx1"/>
                </a:solidFill>
                <a:effectLst/>
                <a:latin typeface="+mn-lt"/>
              </a:rPr>
              <a:t>参数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均传值，数组与切片会创建新的引用，修改原值，但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capacity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size</a:t>
            </a:r>
            <a:r>
              <a:rPr lang="zh-CN" altLang="en-US">
                <a:solidFill>
                  <a:schemeClr val="tx1"/>
                </a:solidFill>
                <a:latin typeface="+mn-lt"/>
              </a:rPr>
              <a:t>仍然传值，</a:t>
            </a:r>
            <a:r>
              <a:rPr lang="zh-CN" altLang="en">
                <a:solidFill>
                  <a:schemeClr val="tx1"/>
                </a:solidFill>
                <a:latin typeface="+mn-lt"/>
              </a:rPr>
              <a:t>欲</a:t>
            </a:r>
            <a:r>
              <a:rPr lang="zh-CN" altLang="en-US">
                <a:solidFill>
                  <a:schemeClr val="tx1"/>
                </a:solidFill>
                <a:latin typeface="+mn-lt"/>
              </a:rPr>
              <a:t>修改，利用返回值</a:t>
            </a:r>
            <a:endParaRPr lang="en-US" altLang="zh-CN">
              <a:solidFill>
                <a:schemeClr val="tx1"/>
              </a:solidFill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en-US" altLang="zh-CN"/>
              <a:t>go</a:t>
            </a:r>
            <a:r>
              <a:rPr lang="zh-CN" altLang="en-US"/>
              <a:t>在递归调用深度上无限制，</a:t>
            </a:r>
            <a:r>
              <a:rPr lang="en-US" altLang="zh-CN"/>
              <a:t>Go </a:t>
            </a:r>
            <a:r>
              <a:rPr lang="zh-CN" altLang="en-US"/>
              <a:t>语言运行时会根据需要动态地调整函数栈的大小，</a:t>
            </a:r>
            <a:r>
              <a:rPr lang="en-US" altLang="zh-CN"/>
              <a:t>32 </a:t>
            </a:r>
            <a:r>
              <a:rPr lang="zh-CN" altLang="en-US"/>
              <a:t>位体系结构为 </a:t>
            </a:r>
            <a:r>
              <a:rPr lang="en-US" altLang="zh-CN"/>
              <a:t>250MB</a:t>
            </a:r>
            <a:r>
              <a:rPr lang="zh-CN" altLang="en-US"/>
              <a:t>，</a:t>
            </a:r>
            <a:r>
              <a:rPr lang="en-US" altLang="zh-CN"/>
              <a:t>64 </a:t>
            </a:r>
            <a:r>
              <a:rPr lang="zh-CN" altLang="en-US"/>
              <a:t>位体系结构为 </a:t>
            </a:r>
            <a:r>
              <a:rPr lang="en-US" altLang="zh-CN"/>
              <a:t>1GB</a:t>
            </a:r>
            <a:r>
              <a:rPr lang="zh-CN" altLang="en-US"/>
              <a:t>）</a:t>
            </a:r>
            <a:endParaRPr lang="en-US" altLang="zh-CN"/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en-US" altLang="zh-CN"/>
              <a:t>&gt;=Go1.4 </a:t>
            </a:r>
            <a:r>
              <a:rPr lang="zh-CN" altLang="en-US"/>
              <a:t>改用连续的动态栈实现，也就是采用一个类似动态数组的结构来表示栈</a:t>
            </a:r>
            <a:endParaRPr lang="en-US" altLang="zh-CN"/>
          </a:p>
          <a:p>
            <a:r>
              <a:rPr lang="zh-CN" altLang="en-US">
                <a:solidFill>
                  <a:srgbClr val="0091EA"/>
                </a:solidFill>
              </a:rPr>
              <a:t>问题：当连续栈动态增长时，需要将之前的数据移动到新的内存空间，这会导致之前栈中全部变量的地址发生变化</a:t>
            </a:r>
          </a:p>
          <a:p>
            <a:r>
              <a:rPr lang="zh-CN" altLang="en-US">
                <a:solidFill>
                  <a:schemeClr val="tx1"/>
                </a:solidFill>
                <a:latin typeface="+mn-lt"/>
              </a:rPr>
              <a:t>慎用指针</a:t>
            </a:r>
            <a:endParaRPr lang="en-US" altLang="zh-CN">
              <a:solidFill>
                <a:schemeClr val="tx1"/>
              </a:solidFill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/>
              <a:t>函数闭包</a:t>
            </a:r>
          </a:p>
          <a:p>
            <a:br>
              <a:rPr lang="zh-CN" altLang="en-US"/>
            </a:br>
            <a:r>
              <a:rPr lang="zh-CN" altLang="en-US"/>
              <a:t>函数返回值定义为匿名函数，返回后可直接使用，且栈帧位置一致，多次调用操作同一函数空间</a:t>
            </a: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8035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3551113" y="285750"/>
            <a:ext cx="2041775" cy="5232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面向对象支持</a:t>
            </a:r>
            <a:endParaRPr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03E670B-06F8-673C-7B5E-11373B90668F}"/>
              </a:ext>
            </a:extLst>
          </p:cNvPr>
          <p:cNvSpPr txBox="1"/>
          <p:nvPr/>
        </p:nvSpPr>
        <p:spPr>
          <a:xfrm>
            <a:off x="401981" y="1102876"/>
            <a:ext cx="834003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+mn-lt"/>
              </a:rPr>
              <a:t>结构体专属方法：</a:t>
            </a:r>
            <a:endParaRPr lang="en-US" altLang="zh-CN">
              <a:solidFill>
                <a:schemeClr val="tx1"/>
              </a:solidFill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en-US" altLang="zh-CN" i="1">
                <a:solidFill>
                  <a:srgbClr val="0091EA"/>
                </a:solidFill>
              </a:rPr>
              <a:t>func (varName structName) funcName ...</a:t>
            </a:r>
            <a:endParaRPr lang="en-US" altLang="zh-CN">
              <a:solidFill>
                <a:srgbClr val="0091EA"/>
              </a:solidFill>
            </a:endParaRPr>
          </a:p>
          <a:p>
            <a:r>
              <a:rPr lang="en-US" altLang="zh-CN" i="1">
                <a:solidFill>
                  <a:srgbClr val="0091EA"/>
                </a:solidFill>
              </a:rPr>
              <a:t>func (varName *structName) funcName ...	//</a:t>
            </a:r>
            <a:r>
              <a:rPr lang="zh-CN" altLang="en-US" i="1">
                <a:solidFill>
                  <a:srgbClr val="0091EA"/>
                </a:solidFill>
              </a:rPr>
              <a:t> 对结构体域有修改</a:t>
            </a:r>
            <a:endParaRPr lang="en-US" altLang="zh-CN">
              <a:solidFill>
                <a:srgbClr val="0091EA"/>
              </a:solidFill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</a:rPr>
              <a:t>但是方法不支持重载</a:t>
            </a:r>
            <a:endParaRPr lang="en-US" altLang="zh-CN">
              <a:solidFill>
                <a:schemeClr val="tx1"/>
              </a:solidFill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</a:rPr>
              <a:t>接口与动态绑定：</a:t>
            </a:r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en-US" altLang="zh-CN" i="1">
                <a:solidFill>
                  <a:srgbClr val="0091EA"/>
                </a:solidFill>
              </a:rPr>
              <a:t>type interfaceName interface {</a:t>
            </a:r>
            <a:endParaRPr lang="en-US" altLang="zh-CN">
              <a:solidFill>
                <a:srgbClr val="0091EA"/>
              </a:solidFill>
            </a:endParaRPr>
          </a:p>
          <a:p>
            <a:r>
              <a:rPr lang="zh-CN" altLang="en-US" i="1">
                <a:solidFill>
                  <a:srgbClr val="0091EA"/>
                </a:solidFill>
              </a:rPr>
              <a:t>    </a:t>
            </a:r>
            <a:r>
              <a:rPr lang="en-US" altLang="zh-CN" i="1">
                <a:solidFill>
                  <a:srgbClr val="0091EA"/>
                </a:solidFill>
              </a:rPr>
              <a:t>funcioneName(paramDef) (?[returnTypes...])?</a:t>
            </a:r>
            <a:endParaRPr lang="en-US" altLang="zh-CN">
              <a:solidFill>
                <a:srgbClr val="0091EA"/>
              </a:solidFill>
            </a:endParaRPr>
          </a:p>
          <a:p>
            <a:r>
              <a:rPr lang="en-US" altLang="zh-CN" i="1">
                <a:solidFill>
                  <a:srgbClr val="0091EA"/>
                </a:solidFill>
              </a:rPr>
              <a:t>}</a:t>
            </a:r>
            <a:endParaRPr lang="en-US" altLang="zh-CN">
              <a:solidFill>
                <a:srgbClr val="0091EA"/>
              </a:solidFill>
            </a:endParaRPr>
          </a:p>
          <a:p>
            <a:r>
              <a:rPr lang="en-US" altLang="zh-CN" i="1">
                <a:solidFill>
                  <a:srgbClr val="0091EA"/>
                </a:solidFill>
              </a:rPr>
              <a:t>var id = interfaceName</a:t>
            </a:r>
            <a:endParaRPr lang="en-US" altLang="zh-CN">
              <a:solidFill>
                <a:srgbClr val="0091EA"/>
              </a:solidFill>
            </a:endParaRPr>
          </a:p>
          <a:p>
            <a:r>
              <a:rPr lang="en-US" altLang="zh-CN" i="1">
                <a:solidFill>
                  <a:srgbClr val="0091EA"/>
                </a:solidFill>
              </a:rPr>
              <a:t>id = new(implementFunctionName)</a:t>
            </a:r>
            <a:br>
              <a:rPr lang="en-US" altLang="zh-CN">
                <a:solidFill>
                  <a:srgbClr val="0091EA"/>
                </a:solidFill>
              </a:rPr>
            </a:br>
            <a:r>
              <a:rPr lang="en-US" altLang="zh-CN" i="1">
                <a:solidFill>
                  <a:srgbClr val="0091EA"/>
                </a:solidFill>
              </a:rPr>
              <a:t>var (</a:t>
            </a:r>
            <a:endParaRPr lang="en-US" altLang="zh-CN">
              <a:solidFill>
                <a:srgbClr val="0091EA"/>
              </a:solidFill>
            </a:endParaRPr>
          </a:p>
          <a:p>
            <a:r>
              <a:rPr lang="zh-CN" altLang="en-US" i="1">
                <a:solidFill>
                  <a:srgbClr val="0091EA"/>
                </a:solidFill>
              </a:rPr>
              <a:t>    </a:t>
            </a:r>
            <a:r>
              <a:rPr lang="en-US" altLang="zh-CN" i="1">
                <a:solidFill>
                  <a:srgbClr val="0091EA"/>
                </a:solidFill>
              </a:rPr>
              <a:t>id interfaceName = implementFunctionName // </a:t>
            </a:r>
            <a:r>
              <a:rPr lang="zh-CN" altLang="en-US" i="1">
                <a:solidFill>
                  <a:srgbClr val="0091EA"/>
                </a:solidFill>
              </a:rPr>
              <a:t>支持显示或隐式类型转换</a:t>
            </a:r>
            <a:endParaRPr lang="zh-CN" altLang="en-US">
              <a:solidFill>
                <a:srgbClr val="0091EA"/>
              </a:solidFill>
            </a:endParaRPr>
          </a:p>
          <a:p>
            <a:r>
              <a:rPr lang="en-US" altLang="zh-CN" i="1">
                <a:solidFill>
                  <a:srgbClr val="0091EA"/>
                </a:solidFill>
              </a:rPr>
              <a:t>)</a:t>
            </a:r>
            <a:endParaRPr lang="zh-CN" altLang="en-US">
              <a:solidFill>
                <a:srgbClr val="0091EA"/>
              </a:solidFill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774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3551113" y="285750"/>
            <a:ext cx="2041775" cy="5232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go常见坑</a:t>
            </a:r>
            <a:endParaRPr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03E670B-06F8-673C-7B5E-11373B90668F}"/>
              </a:ext>
            </a:extLst>
          </p:cNvPr>
          <p:cNvSpPr txBox="1"/>
          <p:nvPr/>
        </p:nvSpPr>
        <p:spPr>
          <a:xfrm>
            <a:off x="401981" y="888597"/>
            <a:ext cx="8340037" cy="1683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80"/>
              </a:lnSpc>
            </a:pPr>
            <a:r>
              <a:rPr lang="zh-CN" altLang="en-US"/>
              <a:t>数组是按值传递，无法通过修改数组类型的参数返回结果。</a:t>
            </a:r>
            <a:br>
              <a:rPr lang="zh-CN" altLang="en-US"/>
            </a:br>
            <a:r>
              <a:rPr lang="en-US" altLang="zh-CN"/>
              <a:t>map</a:t>
            </a:r>
            <a:r>
              <a:rPr lang="zh-CN" altLang="en-US"/>
              <a:t>是一种</a:t>
            </a:r>
            <a:r>
              <a:rPr lang="en-US" altLang="zh-CN"/>
              <a:t>hash</a:t>
            </a:r>
            <a:r>
              <a:rPr lang="zh-CN" altLang="en-US"/>
              <a:t>表实现，每次遍历的顺序都可能不一样。</a:t>
            </a:r>
            <a:br>
              <a:rPr lang="zh-CN" altLang="en-US"/>
            </a:br>
            <a:r>
              <a:rPr lang="zh-CN" altLang="en-US"/>
              <a:t>在局部作用域中，命名的返回值被函数内同名的局部变量屏蔽。</a:t>
            </a:r>
            <a:br>
              <a:rPr lang="zh-CN" altLang="en-US"/>
            </a:br>
            <a:r>
              <a:rPr lang="en-US" altLang="zh-CN"/>
              <a:t>recover</a:t>
            </a:r>
            <a:r>
              <a:rPr lang="zh-CN" altLang="en-US"/>
              <a:t>必须在</a:t>
            </a:r>
            <a:r>
              <a:rPr lang="en-US" altLang="zh-CN"/>
              <a:t>defer</a:t>
            </a:r>
            <a:r>
              <a:rPr lang="zh-CN" altLang="en-US"/>
              <a:t>函数中运行</a:t>
            </a:r>
            <a:br>
              <a:rPr lang="zh-CN" altLang="en-US"/>
            </a:br>
            <a:r>
              <a:rPr lang="en-US" altLang="zh-CN"/>
              <a:t>Goroutine </a:t>
            </a:r>
            <a:r>
              <a:rPr lang="zh-CN" altLang="en-US"/>
              <a:t>是协作式抢占调度（</a:t>
            </a:r>
            <a:r>
              <a:rPr lang="en-US" altLang="zh-CN"/>
              <a:t>Go1.14</a:t>
            </a:r>
            <a:r>
              <a:rPr lang="zh-CN" altLang="en-US"/>
              <a:t>版本之前），</a:t>
            </a:r>
            <a:r>
              <a:rPr lang="en-US" altLang="zh-CN"/>
              <a:t>Goroutine</a:t>
            </a:r>
            <a:r>
              <a:rPr lang="zh-CN" altLang="en-US"/>
              <a:t>本身不会主动放弃</a:t>
            </a:r>
            <a:r>
              <a:rPr lang="en-US" altLang="zh-CN"/>
              <a:t>CPU</a:t>
            </a:r>
            <a:br>
              <a:rPr lang="en-US" altLang="zh-CN"/>
            </a:br>
            <a:r>
              <a:rPr lang="zh-CN" altLang="en-US"/>
              <a:t>不同</a:t>
            </a:r>
            <a:r>
              <a:rPr lang="en-US" altLang="zh-CN"/>
              <a:t>Goroutine</a:t>
            </a:r>
            <a:r>
              <a:rPr lang="zh-CN" altLang="en-US"/>
              <a:t>之间不满足顺序一致性内存模型：</a:t>
            </a:r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D417A0-2E10-6793-C919-88B3CD43A468}"/>
              </a:ext>
            </a:extLst>
          </p:cNvPr>
          <p:cNvSpPr txBox="1"/>
          <p:nvPr/>
        </p:nvSpPr>
        <p:spPr>
          <a:xfrm>
            <a:off x="609600" y="2571750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var msg string</a:t>
            </a:r>
            <a:endParaRPr lang="en-US" altLang="zh-CN" sz="1200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sz="1200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var done bool</a:t>
            </a:r>
            <a:br>
              <a:rPr lang="en-US" altLang="zh-CN" sz="1200" b="0">
                <a:solidFill>
                  <a:srgbClr val="0091EA"/>
                </a:solidFill>
                <a:effectLst/>
                <a:latin typeface="Menlo" panose="020B0609030804020204" pitchFamily="49" charset="0"/>
              </a:rPr>
            </a:br>
            <a:r>
              <a:rPr lang="en-US" altLang="zh-CN" sz="1200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func setup() {</a:t>
            </a:r>
            <a:endParaRPr lang="en-US" altLang="zh-CN" sz="1200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sz="1200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CN" sz="1200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msg = </a:t>
            </a:r>
            <a:r>
              <a:rPr lang="en-US" altLang="zh-CN" sz="1200" b="0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"hello, world"</a:t>
            </a:r>
          </a:p>
          <a:p>
            <a:r>
              <a:rPr lang="zh-CN" altLang="en-US" sz="1200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CN" sz="1200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done = true</a:t>
            </a:r>
            <a:endParaRPr lang="en-US" altLang="zh-CN" sz="1200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sz="1200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US" altLang="zh-CN" sz="1200" b="0">
                <a:solidFill>
                  <a:srgbClr val="0091EA"/>
                </a:solidFill>
                <a:effectLst/>
                <a:latin typeface="Menlo" panose="020B0609030804020204" pitchFamily="49" charset="0"/>
              </a:rPr>
            </a:br>
            <a:r>
              <a:rPr lang="en-US" altLang="zh-CN" sz="1200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func main() {</a:t>
            </a:r>
            <a:endParaRPr lang="en-US" altLang="zh-CN" sz="1200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sz="1200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CN" sz="1200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go </a:t>
            </a:r>
            <a:r>
              <a:rPr lang="en-US" altLang="zh-CN" sz="1200" b="0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setup</a:t>
            </a:r>
            <a:r>
              <a:rPr lang="en-US" altLang="zh-CN" sz="1200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()</a:t>
            </a:r>
            <a:endParaRPr lang="en-US" altLang="zh-CN" sz="1200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sz="1200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CN" sz="1200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for !done {</a:t>
            </a:r>
            <a:endParaRPr lang="en-US" altLang="zh-CN" sz="1200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sz="1200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CN" sz="1200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}</a:t>
            </a:r>
            <a:endParaRPr lang="en-US" altLang="zh-CN" sz="1200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sz="1200" b="0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CN" sz="1200" b="0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-US" altLang="zh-CN" sz="1200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(msg)</a:t>
            </a:r>
            <a:endParaRPr lang="en-US" altLang="zh-CN" sz="1200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sz="1200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}</a:t>
            </a:r>
            <a:endParaRPr lang="en-US" altLang="zh-CN" sz="1200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十字形 3">
            <a:extLst>
              <a:ext uri="{FF2B5EF4-FFF2-40B4-BE49-F238E27FC236}">
                <a16:creationId xmlns:a16="http://schemas.microsoft.com/office/drawing/2014/main" id="{B9D5E435-69C0-9BD6-9DB7-85C8BA243385}"/>
              </a:ext>
            </a:extLst>
          </p:cNvPr>
          <p:cNvSpPr/>
          <p:nvPr/>
        </p:nvSpPr>
        <p:spPr>
          <a:xfrm rot="2667851">
            <a:off x="2195267" y="3935230"/>
            <a:ext cx="952058" cy="867047"/>
          </a:xfrm>
          <a:prstGeom prst="plus">
            <a:avLst>
              <a:gd name="adj" fmla="val 437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674910-11DE-9201-157A-20894C3A05FF}"/>
              </a:ext>
            </a:extLst>
          </p:cNvPr>
          <p:cNvSpPr txBox="1"/>
          <p:nvPr/>
        </p:nvSpPr>
        <p:spPr>
          <a:xfrm>
            <a:off x="4659438" y="2279362"/>
            <a:ext cx="4572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var msg string</a:t>
            </a:r>
            <a:endParaRPr lang="en-US" altLang="zh-CN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var done = </a:t>
            </a:r>
            <a:r>
              <a:rPr lang="en-US" altLang="zh-CN" b="0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make</a:t>
            </a:r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(chan bool)</a:t>
            </a:r>
            <a:endParaRPr lang="en-US" altLang="zh-CN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br>
              <a:rPr lang="en-US" altLang="zh-CN" b="0">
                <a:solidFill>
                  <a:srgbClr val="0091EA"/>
                </a:solidFill>
                <a:effectLst/>
                <a:latin typeface="Menlo" panose="020B0609030804020204" pitchFamily="49" charset="0"/>
              </a:rPr>
            </a:br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func setup() {</a:t>
            </a:r>
            <a:endParaRPr lang="en-US" altLang="zh-CN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    msg = </a:t>
            </a:r>
            <a:r>
              <a:rPr lang="en-US" altLang="zh-CN" b="0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"hello, world"</a:t>
            </a:r>
          </a:p>
          <a:p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    done &lt;- true</a:t>
            </a:r>
            <a:endParaRPr lang="en-US" altLang="zh-CN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zh-CN" altLang="en-US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 </a:t>
            </a:r>
            <a:endParaRPr lang="en-US" altLang="zh-CN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br>
              <a:rPr lang="en-US" altLang="zh-CN" b="0">
                <a:solidFill>
                  <a:srgbClr val="0091EA"/>
                </a:solidFill>
                <a:effectLst/>
                <a:latin typeface="Menlo" panose="020B0609030804020204" pitchFamily="49" charset="0"/>
              </a:rPr>
            </a:br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func main() {</a:t>
            </a:r>
            <a:endParaRPr lang="en-US" altLang="zh-CN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    go </a:t>
            </a:r>
            <a:r>
              <a:rPr lang="en-US" altLang="zh-CN" b="0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setup</a:t>
            </a:r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()</a:t>
            </a:r>
            <a:endParaRPr lang="en-US" altLang="zh-CN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    &lt;-done</a:t>
            </a:r>
            <a:endParaRPr lang="en-US" altLang="zh-CN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    println</a:t>
            </a:r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(msg)</a:t>
            </a:r>
            <a:endParaRPr lang="en-US" altLang="zh-CN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}</a:t>
            </a:r>
            <a:endParaRPr lang="en-US" altLang="zh-CN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4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1.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01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4" y="3011511"/>
            <a:ext cx="6244663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development environment</a:t>
            </a:r>
            <a:endParaRPr sz="240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54CB95-80CC-F719-3DFF-01C484EA85A7}"/>
              </a:ext>
            </a:extLst>
          </p:cNvPr>
          <p:cNvSpPr txBox="1"/>
          <p:nvPr/>
        </p:nvSpPr>
        <p:spPr>
          <a:xfrm>
            <a:off x="1546024" y="3796311"/>
            <a:ext cx="5385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linux &amp; tools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731520" y="160467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1320870" y="2764478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3108525" y="16933"/>
            <a:ext cx="2606274" cy="5232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正则表达式查找替换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2B1D23-8D7D-CED0-E190-A177E3E49E81}"/>
              </a:ext>
            </a:extLst>
          </p:cNvPr>
          <p:cNvSpPr txBox="1"/>
          <p:nvPr/>
        </p:nvSpPr>
        <p:spPr>
          <a:xfrm>
            <a:off x="49336" y="583728"/>
            <a:ext cx="3676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格式：</a:t>
            </a:r>
            <a:endParaRPr kumimoji="1"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F85FF5-50F8-740A-84D0-426E4713FAC0}"/>
              </a:ext>
            </a:extLst>
          </p:cNvPr>
          <p:cNvSpPr txBox="1"/>
          <p:nvPr/>
        </p:nvSpPr>
        <p:spPr>
          <a:xfrm>
            <a:off x="685800" y="58372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:[range]s/from/to/[flags]</a:t>
            </a:r>
            <a:endParaRPr lang="en-US" altLang="zh-CN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47BB10-212E-8801-CAEE-B026B22DB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71" y="1763213"/>
            <a:ext cx="3628205" cy="199802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016B82E-FAC7-EAC0-39B3-6374A5F19721}"/>
              </a:ext>
            </a:extLst>
          </p:cNvPr>
          <p:cNvSpPr txBox="1"/>
          <p:nvPr/>
        </p:nvSpPr>
        <p:spPr>
          <a:xfrm>
            <a:off x="4139838" y="583727"/>
            <a:ext cx="3676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应用：</a:t>
            </a:r>
            <a:endParaRPr kumimoji="1" lang="en-US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C967E2-E175-3255-94E9-DB464A951B09}"/>
              </a:ext>
            </a:extLst>
          </p:cNvPr>
          <p:cNvSpPr txBox="1"/>
          <p:nvPr/>
        </p:nvSpPr>
        <p:spPr>
          <a:xfrm>
            <a:off x="4800600" y="583726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123456aaaaaaaaaaaaaa</a:t>
            </a:r>
            <a:endParaRPr lang="en-US" altLang="zh-CN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bbbbbbbbbbbbbbbbbcccccccccccccc</a:t>
            </a:r>
            <a:endParaRPr lang="en-US" altLang="zh-CN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ddddddddddddeeeeeeeeeeeee</a:t>
            </a:r>
            <a:endParaRPr lang="en-US" altLang="zh-CN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fffffffffffffffflllllllllllll</a:t>
            </a:r>
            <a:endParaRPr lang="en-US" altLang="zh-CN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jjjjjjjjjjjkkkkkkkkkkkk</a:t>
            </a:r>
            <a:endParaRPr lang="en-US" altLang="zh-CN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yyyyyyy654321</a:t>
            </a:r>
            <a:endParaRPr lang="en-US" altLang="zh-CN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0DBC3B-A727-F79F-E9B4-5E4F0DEB4F15}"/>
              </a:ext>
            </a:extLst>
          </p:cNvPr>
          <p:cNvSpPr txBox="1"/>
          <p:nvPr/>
        </p:nvSpPr>
        <p:spPr>
          <a:xfrm>
            <a:off x="4800600" y="1968721"/>
            <a:ext cx="3676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删除数字之间的字母</a:t>
            </a:r>
            <a:endParaRPr kumimoji="1" lang="en-US" altLang="zh-CN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9F4AEF-19C2-1F22-1190-791CE333DEDA}"/>
              </a:ext>
            </a:extLst>
          </p:cNvPr>
          <p:cNvSpPr txBox="1"/>
          <p:nvPr/>
        </p:nvSpPr>
        <p:spPr>
          <a:xfrm>
            <a:off x="4743450" y="2245719"/>
            <a:ext cx="4686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:%s/\(\d*\)[a-z]*\(\d*\)\n/\1\2/i</a:t>
            </a:r>
            <a:endParaRPr lang="en-US" altLang="zh-CN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:%s/\(\d*\)[a-z\n]+\(\d*\)/\1\2/i</a:t>
            </a:r>
            <a:endParaRPr lang="en-US" altLang="zh-CN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5775F04-0DB8-DF6F-AD0D-6CAE641B2C58}"/>
              </a:ext>
            </a:extLst>
          </p:cNvPr>
          <p:cNvSpPr txBox="1"/>
          <p:nvPr/>
        </p:nvSpPr>
        <p:spPr>
          <a:xfrm>
            <a:off x="8404384" y="2224187"/>
            <a:ext cx="54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单行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E9EDC28-B5D2-D4D9-B3EC-52947BC37F90}"/>
              </a:ext>
            </a:extLst>
          </p:cNvPr>
          <p:cNvSpPr txBox="1"/>
          <p:nvPr/>
        </p:nvSpPr>
        <p:spPr>
          <a:xfrm>
            <a:off x="8404384" y="2475979"/>
            <a:ext cx="54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多行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C724D9-F389-A50B-DE8F-8BF8A4E2A173}"/>
              </a:ext>
            </a:extLst>
          </p:cNvPr>
          <p:cNvSpPr txBox="1"/>
          <p:nvPr/>
        </p:nvSpPr>
        <p:spPr>
          <a:xfrm>
            <a:off x="4800600" y="2762224"/>
            <a:ext cx="3676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无论是否为</a:t>
            </a:r>
            <a:r>
              <a:rPr kumimoji="1" lang="en-US" altLang="zh-CN"/>
              <a:t>magic</a:t>
            </a:r>
            <a:r>
              <a:rPr kumimoji="1" lang="zh-CN" altLang="en-US"/>
              <a:t>模式，</a:t>
            </a:r>
            <a:r>
              <a:rPr kumimoji="1" lang="en-US" altLang="zh-CN"/>
              <a:t>vim</a:t>
            </a:r>
            <a:r>
              <a:rPr kumimoji="1" lang="zh-CN" altLang="en-US"/>
              <a:t>正则语法使用不同于</a:t>
            </a:r>
            <a:r>
              <a:rPr kumimoji="1" lang="en-US" altLang="zh-CN"/>
              <a:t>javascript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4174D66-45F7-333F-CD78-FA1C6FFC4ACA}"/>
              </a:ext>
            </a:extLst>
          </p:cNvPr>
          <p:cNvSpPr txBox="1"/>
          <p:nvPr/>
        </p:nvSpPr>
        <p:spPr>
          <a:xfrm>
            <a:off x="4800600" y="4061600"/>
            <a:ext cx="3676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多行插入：块选择模式</a:t>
            </a:r>
            <a:endParaRPr kumimoji="1" lang="en-US" altLang="zh-CN"/>
          </a:p>
          <a:p>
            <a:r>
              <a:rPr lang="zh-CN" altLang="en-US"/>
              <a:t>按</a:t>
            </a:r>
            <a:r>
              <a:rPr lang="en-US" altLang="zh-CN"/>
              <a:t>`I(`</a:t>
            </a:r>
            <a:r>
              <a:rPr lang="zh-CN" altLang="en-US"/>
              <a:t>大写</a:t>
            </a:r>
            <a:r>
              <a:rPr lang="en-US" altLang="zh-CN"/>
              <a:t>)</a:t>
            </a:r>
            <a:r>
              <a:rPr lang="zh-CN" altLang="en-US"/>
              <a:t>进入行首插入模式，输入插入字符后按</a:t>
            </a:r>
            <a:r>
              <a:rPr lang="en-US" altLang="zh-CN"/>
              <a:t>`ESC`</a:t>
            </a:r>
            <a:endParaRPr kumimoji="1" lang="en-US" altLang="zh-CN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34DC84-AFD4-0E41-5FF8-5AB6E88B4D98}"/>
              </a:ext>
            </a:extLst>
          </p:cNvPr>
          <p:cNvSpPr txBox="1"/>
          <p:nvPr/>
        </p:nvSpPr>
        <p:spPr>
          <a:xfrm>
            <a:off x="4743450" y="3322936"/>
            <a:ext cx="471593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.123</a:t>
            </a:r>
            <a:endParaRPr lang="zh-CN" altLang="en-US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.456</a:t>
            </a:r>
            <a:endParaRPr lang="zh-CN" altLang="en-US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.789</a:t>
            </a:r>
            <a:endParaRPr lang="zh-CN" altLang="en-US" b="0">
              <a:solidFill>
                <a:srgbClr val="0091EA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186077" y="84928"/>
            <a:ext cx="4771845" cy="5232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/>
              <a:t>about APT(</a:t>
            </a:r>
            <a:r>
              <a:rPr lang="en-US" altLang="zh-CN"/>
              <a:t>Advanced Packaging Tool)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2B1D23-8D7D-CED0-E190-A177E3E49E81}"/>
              </a:ext>
            </a:extLst>
          </p:cNvPr>
          <p:cNvSpPr txBox="1"/>
          <p:nvPr/>
        </p:nvSpPr>
        <p:spPr>
          <a:xfrm>
            <a:off x="1204183" y="608148"/>
            <a:ext cx="7200201" cy="109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80"/>
              </a:lnSpc>
            </a:pPr>
            <a:r>
              <a:rPr lang="en-US" altLang="zh-CN"/>
              <a:t>Debian</a:t>
            </a:r>
            <a:r>
              <a:rPr lang="zh-CN" altLang="en-US"/>
              <a:t>包管理工具</a:t>
            </a:r>
            <a:endParaRPr lang="en-US" altLang="zh-CN"/>
          </a:p>
          <a:p>
            <a:pPr>
              <a:lnSpc>
                <a:spcPts val="1980"/>
              </a:lnSpc>
            </a:pPr>
            <a:r>
              <a:rPr lang="zh-CN" altLang="en-US"/>
              <a:t>有很多子工具与</a:t>
            </a:r>
            <a:r>
              <a:rPr lang="en-US" altLang="zh-CN"/>
              <a:t>APT</a:t>
            </a:r>
            <a:r>
              <a:rPr lang="zh-CN" altLang="en-US"/>
              <a:t>交互以操作包：</a:t>
            </a:r>
            <a:endParaRPr lang="en-US" altLang="zh-CN"/>
          </a:p>
          <a:p>
            <a:pPr marL="285750" indent="-285750">
              <a:lnSpc>
                <a:spcPts val="1980"/>
              </a:lnSpc>
              <a:buFontTx/>
              <a:buChar char="-"/>
            </a:pPr>
            <a:r>
              <a:rPr lang="en-US" altLang="zh-CN" i="1">
                <a:solidFill>
                  <a:srgbClr val="0091EA"/>
                </a:solidFill>
              </a:rPr>
              <a:t>apt-get</a:t>
            </a:r>
            <a:r>
              <a:rPr lang="zh-CN" altLang="en-US"/>
              <a:t>完成底层操作，可以支持其他工具，具有很多不常用命令</a:t>
            </a:r>
            <a:endParaRPr lang="en-US" altLang="zh-CN"/>
          </a:p>
          <a:p>
            <a:pPr marL="285750" indent="-285750">
              <a:lnSpc>
                <a:spcPts val="1980"/>
              </a:lnSpc>
              <a:buFontTx/>
              <a:buChar char="-"/>
            </a:pPr>
            <a:r>
              <a:rPr lang="en-US" altLang="zh-CN" i="1">
                <a:solidFill>
                  <a:srgbClr val="0091EA"/>
                </a:solidFill>
              </a:rPr>
              <a:t>apt</a:t>
            </a:r>
            <a:r>
              <a:rPr lang="zh-CN" altLang="en-US"/>
              <a:t>作为面向用户端的命令行工具，支持</a:t>
            </a:r>
            <a:r>
              <a:rPr lang="en-US" altLang="zh-CN" i="1">
                <a:solidFill>
                  <a:srgbClr val="0091EA"/>
                </a:solidFill>
              </a:rPr>
              <a:t>apt-get, apt-cache</a:t>
            </a:r>
            <a:r>
              <a:rPr lang="zh-CN" altLang="en-US"/>
              <a:t>以及新增的一些常用指令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51F74BE-FADE-A7A1-F056-69FD1B3BE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580" y="1735741"/>
            <a:ext cx="4076839" cy="343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3268863" y="155210"/>
            <a:ext cx="2606274" cy="5232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CN"/>
              <a:t>Linux file attributes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8AE353-9730-0C39-456C-6AFCAF152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965" y="710180"/>
            <a:ext cx="3479800" cy="27457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0B5BEDC-17EB-6CC1-6458-C00416968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600" y="3455960"/>
            <a:ext cx="1636638" cy="13615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BAFDC0-1C2A-8497-BBEE-03CEE3DFA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965" y="3453906"/>
            <a:ext cx="3932390" cy="13656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7F394F-F83A-E375-1F38-C4363466F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1765" y="710180"/>
            <a:ext cx="2216473" cy="274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9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75;p13">
            <a:extLst>
              <a:ext uri="{FF2B5EF4-FFF2-40B4-BE49-F238E27FC236}">
                <a16:creationId xmlns:a16="http://schemas.microsoft.com/office/drawing/2014/main" id="{19A1527C-A180-E1D7-C21D-CCF987E733BE}"/>
              </a:ext>
            </a:extLst>
          </p:cNvPr>
          <p:cNvSpPr txBox="1">
            <a:spLocks/>
          </p:cNvSpPr>
          <p:nvPr/>
        </p:nvSpPr>
        <p:spPr>
          <a:xfrm>
            <a:off x="3072705" y="397934"/>
            <a:ext cx="2998589" cy="786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2800"/>
              <a:t>Linux user level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69EAC7-426C-66A2-54A0-051406C74F55}"/>
              </a:ext>
            </a:extLst>
          </p:cNvPr>
          <p:cNvSpPr txBox="1"/>
          <p:nvPr/>
        </p:nvSpPr>
        <p:spPr>
          <a:xfrm>
            <a:off x="693207" y="1323370"/>
            <a:ext cx="7757584" cy="297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altLang="zh-CN" sz="1600" b="0" i="1">
                <a:solidFill>
                  <a:srgbClr val="0091EA"/>
                </a:solidFill>
                <a:effectLst/>
                <a:latin typeface="Helvetica Neue" panose="02000503000000020004" pitchFamily="2" charset="0"/>
              </a:rPr>
              <a:t>su: switche user command</a:t>
            </a:r>
            <a:r>
              <a:rPr lang="zh-CN" altLang="en-US" sz="1600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，使用者非</a:t>
            </a:r>
            <a:r>
              <a:rPr lang="en-US" altLang="zh-CN" sz="1600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root</a:t>
            </a:r>
            <a:r>
              <a:rPr lang="zh-CN" altLang="en-US" sz="1600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时需要知道目标用户的密码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altLang="zh-CN" sz="1600" b="0" i="1">
                <a:solidFill>
                  <a:srgbClr val="0091EA"/>
                </a:solidFill>
                <a:effectLst/>
                <a:latin typeface="Helvetica Neue" panose="02000503000000020004" pitchFamily="2" charset="0"/>
              </a:rPr>
              <a:t>sudo: super user do</a:t>
            </a:r>
            <a:r>
              <a:rPr lang="zh-CN" altLang="en-US" sz="1600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，无需知晓</a:t>
            </a:r>
            <a:r>
              <a:rPr lang="en-US" altLang="zh-CN" sz="1600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root</a:t>
            </a:r>
            <a:r>
              <a:rPr lang="zh-CN" altLang="en-US" sz="1600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用户密码，只要本用户是</a:t>
            </a:r>
            <a:r>
              <a:rPr lang="en-US" altLang="zh-CN" sz="1600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sudoer</a:t>
            </a:r>
            <a:r>
              <a:rPr lang="zh-CN" altLang="en-US" sz="1600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则只需本用户密码</a:t>
            </a:r>
          </a:p>
          <a:p>
            <a:pPr algn="l">
              <a:lnSpc>
                <a:spcPct val="200000"/>
              </a:lnSpc>
            </a:pPr>
            <a:r>
              <a:rPr lang="zh-CN" altLang="en-US" sz="1600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配置文件</a:t>
            </a:r>
            <a:r>
              <a:rPr lang="en-US" altLang="zh-CN" sz="1600" b="0" i="1">
                <a:solidFill>
                  <a:srgbClr val="0091EA"/>
                </a:solidFill>
                <a:effectLst/>
                <a:latin typeface="Helvetica Neue" panose="02000503000000020004" pitchFamily="2" charset="0"/>
              </a:rPr>
              <a:t>/etc/sudoers</a:t>
            </a:r>
          </a:p>
          <a:p>
            <a:pPr algn="l">
              <a:lnSpc>
                <a:spcPct val="200000"/>
              </a:lnSpc>
            </a:pPr>
            <a:r>
              <a:rPr lang="zh-CN" altLang="en-US" sz="1600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在实验中，</a:t>
            </a:r>
            <a:r>
              <a:rPr lang="en-US" altLang="zh-CN" sz="1600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Ubuntu</a:t>
            </a:r>
            <a:r>
              <a:rPr lang="zh-CN" altLang="en-US" sz="1600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上从普通用户无法通过普通用户命令切换到</a:t>
            </a:r>
            <a:r>
              <a:rPr lang="en-US" altLang="zh-CN" sz="1600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root</a:t>
            </a:r>
            <a:r>
              <a:rPr lang="zh-CN" altLang="en-US" sz="1600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，需要</a:t>
            </a:r>
            <a:r>
              <a:rPr lang="en-US" altLang="zh-CN" sz="1600" b="0" i="1">
                <a:solidFill>
                  <a:srgbClr val="0091EA"/>
                </a:solidFill>
                <a:effectLst/>
                <a:latin typeface="Helvetica Neue" panose="02000503000000020004" pitchFamily="2" charset="0"/>
              </a:rPr>
              <a:t>sudo su</a:t>
            </a:r>
            <a:r>
              <a:rPr lang="zh-CN" altLang="en-US" sz="1600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或</a:t>
            </a:r>
            <a:r>
              <a:rPr lang="en-US" altLang="zh-CN" sz="1600" b="0" i="1">
                <a:solidFill>
                  <a:srgbClr val="0091EA"/>
                </a:solidFill>
                <a:effectLst/>
                <a:latin typeface="Helvetica Neue" panose="02000503000000020004" pitchFamily="2" charset="0"/>
              </a:rPr>
              <a:t>sudo su -</a:t>
            </a:r>
            <a:r>
              <a:rPr lang="zh-CN" altLang="en-US" sz="1600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，前者切换用户但不切换环境变量，后者将会同时切换环境变量</a:t>
            </a:r>
          </a:p>
        </p:txBody>
      </p:sp>
    </p:spTree>
    <p:extLst>
      <p:ext uri="{BB962C8B-B14F-4D97-AF65-F5344CB8AC3E}">
        <p14:creationId xmlns:p14="http://schemas.microsoft.com/office/powerpoint/2010/main" val="302712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039412"/>
            <a:ext cx="5832600" cy="18751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2.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02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4" y="3011511"/>
            <a:ext cx="6244663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Explore further</a:t>
            </a:r>
            <a:endParaRPr sz="240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54CB95-80CC-F719-3DFF-01C484EA85A7}"/>
              </a:ext>
            </a:extLst>
          </p:cNvPr>
          <p:cNvSpPr txBox="1"/>
          <p:nvPr/>
        </p:nvSpPr>
        <p:spPr>
          <a:xfrm>
            <a:off x="1546024" y="3796311"/>
            <a:ext cx="5385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linux, man, git and go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16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3225801" y="551112"/>
            <a:ext cx="2946348" cy="6214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Shell Command</a:t>
            </a:r>
            <a:br>
              <a:rPr lang="en" sz="2800" b="1"/>
            </a:br>
            <a:r>
              <a:rPr lang="en" sz="1600" b="1"/>
              <a:t>man</a:t>
            </a:r>
            <a:endParaRPr sz="2800" b="1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5" name="Google Shape;75;p13">
            <a:extLst>
              <a:ext uri="{FF2B5EF4-FFF2-40B4-BE49-F238E27FC236}">
                <a16:creationId xmlns:a16="http://schemas.microsoft.com/office/drawing/2014/main" id="{603108BA-8366-6E3E-A839-84E66003302C}"/>
              </a:ext>
            </a:extLst>
          </p:cNvPr>
          <p:cNvSpPr txBox="1">
            <a:spLocks/>
          </p:cNvSpPr>
          <p:nvPr/>
        </p:nvSpPr>
        <p:spPr>
          <a:xfrm>
            <a:off x="856165" y="1404014"/>
            <a:ext cx="2369636" cy="87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400"/>
              <a:t>$ man cd</a:t>
            </a:r>
          </a:p>
          <a:p>
            <a:r>
              <a:rPr lang="en-US" sz="1400"/>
              <a:t>No manual entry for cd</a:t>
            </a:r>
          </a:p>
          <a:p>
            <a:r>
              <a:rPr lang="en-US" sz="1400"/>
              <a:t>$ man builtins | grep cd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2E324F-9D19-28B6-547B-E49019FA77F9}"/>
              </a:ext>
            </a:extLst>
          </p:cNvPr>
          <p:cNvSpPr txBox="1"/>
          <p:nvPr/>
        </p:nvSpPr>
        <p:spPr>
          <a:xfrm>
            <a:off x="882081" y="1148516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Linux</a:t>
            </a:r>
            <a:endParaRPr kumimoji="1" lang="zh-CN" altLang="en-US"/>
          </a:p>
        </p:txBody>
      </p:sp>
      <p:sp>
        <p:nvSpPr>
          <p:cNvPr id="4" name="Google Shape;75;p13">
            <a:extLst>
              <a:ext uri="{FF2B5EF4-FFF2-40B4-BE49-F238E27FC236}">
                <a16:creationId xmlns:a16="http://schemas.microsoft.com/office/drawing/2014/main" id="{C07FB7C0-DF95-737F-8A7A-E499892A7F65}"/>
              </a:ext>
            </a:extLst>
          </p:cNvPr>
          <p:cNvSpPr txBox="1">
            <a:spLocks/>
          </p:cNvSpPr>
          <p:nvPr/>
        </p:nvSpPr>
        <p:spPr>
          <a:xfrm>
            <a:off x="5223934" y="1648704"/>
            <a:ext cx="236963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400"/>
              <a:t>$ man cd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6E0542-7F68-CCF5-EFC8-E6AE890E2C01}"/>
              </a:ext>
            </a:extLst>
          </p:cNvPr>
          <p:cNvSpPr txBox="1"/>
          <p:nvPr/>
        </p:nvSpPr>
        <p:spPr>
          <a:xfrm>
            <a:off x="5223934" y="1165944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MacOS</a:t>
            </a:r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D1EC4E-B8D5-AF71-9859-64A2CFF78BB3}"/>
              </a:ext>
            </a:extLst>
          </p:cNvPr>
          <p:cNvSpPr txBox="1"/>
          <p:nvPr/>
        </p:nvSpPr>
        <p:spPr>
          <a:xfrm>
            <a:off x="882081" y="2343753"/>
            <a:ext cx="78385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i="1"/>
              <a:t>cd is an operation but not a program can be spawn</a:t>
            </a:r>
          </a:p>
          <a:p>
            <a:r>
              <a:rPr lang="zh-CN" altLang="en-US" i="1">
                <a:solidFill>
                  <a:srgbClr val="0091EA"/>
                </a:solidFill>
              </a:rPr>
              <a:t>当前目录</a:t>
            </a:r>
            <a:r>
              <a:rPr lang="en-US" altLang="zh-CN" i="1">
                <a:solidFill>
                  <a:srgbClr val="0091EA"/>
                </a:solidFill>
              </a:rPr>
              <a:t> </a:t>
            </a:r>
            <a:r>
              <a:rPr lang="zh-CN" altLang="en-US"/>
              <a:t>对于每个进程都是独立的属性，如果</a:t>
            </a:r>
            <a:r>
              <a:rPr lang="en-US" altLang="zh-CN"/>
              <a:t>cd</a:t>
            </a:r>
            <a:r>
              <a:rPr lang="zh-CN" altLang="en-US"/>
              <a:t>作为被</a:t>
            </a:r>
            <a:r>
              <a:rPr lang="en-US" altLang="zh-CN"/>
              <a:t>shell spawn</a:t>
            </a:r>
            <a:r>
              <a:rPr lang="zh-CN" altLang="en-US"/>
              <a:t>的进程，则必然无法改变</a:t>
            </a:r>
            <a:r>
              <a:rPr lang="en-US" altLang="zh-CN"/>
              <a:t>shell</a:t>
            </a:r>
            <a:r>
              <a:rPr lang="zh-CN" altLang="en-US"/>
              <a:t>本身的路径</a:t>
            </a:r>
            <a:endParaRPr lang="en" altLang="zh-CN"/>
          </a:p>
        </p:txBody>
      </p:sp>
      <p:sp>
        <p:nvSpPr>
          <p:cNvPr id="12" name="Google Shape;75;p13">
            <a:extLst>
              <a:ext uri="{FF2B5EF4-FFF2-40B4-BE49-F238E27FC236}">
                <a16:creationId xmlns:a16="http://schemas.microsoft.com/office/drawing/2014/main" id="{1DAE754F-09F2-1545-DFD8-CA72FA6A95D8}"/>
              </a:ext>
            </a:extLst>
          </p:cNvPr>
          <p:cNvSpPr txBox="1">
            <a:spLocks/>
          </p:cNvSpPr>
          <p:nvPr/>
        </p:nvSpPr>
        <p:spPr>
          <a:xfrm>
            <a:off x="3225801" y="3118149"/>
            <a:ext cx="2946348" cy="621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600" b="1"/>
              <a:t>wc(word count)</a:t>
            </a:r>
            <a:endParaRPr lang="en-US" sz="2800" b="1"/>
          </a:p>
        </p:txBody>
      </p:sp>
      <p:sp>
        <p:nvSpPr>
          <p:cNvPr id="13" name="Google Shape;75;p13">
            <a:extLst>
              <a:ext uri="{FF2B5EF4-FFF2-40B4-BE49-F238E27FC236}">
                <a16:creationId xmlns:a16="http://schemas.microsoft.com/office/drawing/2014/main" id="{D8C6D430-E12E-5D98-4F02-98D4FF82B397}"/>
              </a:ext>
            </a:extLst>
          </p:cNvPr>
          <p:cNvSpPr txBox="1">
            <a:spLocks/>
          </p:cNvSpPr>
          <p:nvPr/>
        </p:nvSpPr>
        <p:spPr>
          <a:xfrm>
            <a:off x="4233849" y="3739564"/>
            <a:ext cx="990085" cy="101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400"/>
              <a:t>-c bytes</a:t>
            </a:r>
          </a:p>
          <a:p>
            <a:r>
              <a:rPr lang="en-US" sz="1400"/>
              <a:t>-m chars</a:t>
            </a:r>
          </a:p>
          <a:p>
            <a:r>
              <a:rPr lang="en-US" sz="1400"/>
              <a:t>- l lines</a:t>
            </a:r>
          </a:p>
          <a:p>
            <a:r>
              <a:rPr lang="en-US" sz="1400"/>
              <a:t>- w words</a:t>
            </a:r>
          </a:p>
        </p:txBody>
      </p:sp>
    </p:spTree>
    <p:extLst>
      <p:ext uri="{BB962C8B-B14F-4D97-AF65-F5344CB8AC3E}">
        <p14:creationId xmlns:p14="http://schemas.microsoft.com/office/powerpoint/2010/main" val="83453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3225801" y="225830"/>
            <a:ext cx="2946348" cy="6214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Git</a:t>
            </a:r>
            <a:endParaRPr sz="2800" b="1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2E324F-9D19-28B6-547B-E49019FA77F9}"/>
              </a:ext>
            </a:extLst>
          </p:cNvPr>
          <p:cNvSpPr txBox="1"/>
          <p:nvPr/>
        </p:nvSpPr>
        <p:spPr>
          <a:xfrm>
            <a:off x="882081" y="823234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>
                <a:solidFill>
                  <a:srgbClr val="0091EA"/>
                </a:solidFill>
              </a:rPr>
              <a:t>git cherry-pick</a:t>
            </a:r>
            <a:endParaRPr kumimoji="1" lang="zh-CN" altLang="en-US" i="1">
              <a:solidFill>
                <a:srgbClr val="0091EA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6E0542-7F68-CCF5-EFC8-E6AE890E2C01}"/>
              </a:ext>
            </a:extLst>
          </p:cNvPr>
          <p:cNvSpPr txBox="1"/>
          <p:nvPr/>
        </p:nvSpPr>
        <p:spPr>
          <a:xfrm>
            <a:off x="5223934" y="840662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>
                <a:solidFill>
                  <a:srgbClr val="0091EA"/>
                </a:solidFill>
              </a:rPr>
              <a:t>git rebase</a:t>
            </a:r>
            <a:endParaRPr kumimoji="1" lang="zh-CN" altLang="en-US" i="1">
              <a:solidFill>
                <a:srgbClr val="0091EA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D1EC4E-B8D5-AF71-9859-64A2CFF78BB3}"/>
              </a:ext>
            </a:extLst>
          </p:cNvPr>
          <p:cNvSpPr txBox="1"/>
          <p:nvPr/>
        </p:nvSpPr>
        <p:spPr>
          <a:xfrm>
            <a:off x="280148" y="1236722"/>
            <a:ext cx="3572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该操作可以使任意分支上的任意多</a:t>
            </a:r>
            <a:r>
              <a:rPr lang="en-US" altLang="zh-CN"/>
              <a:t>commits</a:t>
            </a:r>
            <a:r>
              <a:rPr lang="zh-CN" altLang="en-US"/>
              <a:t>应用到当前分支</a:t>
            </a:r>
          </a:p>
          <a:p>
            <a:br>
              <a:rPr lang="zh-CN" altLang="en-US"/>
            </a:br>
            <a:r>
              <a:rPr lang="zh-CN" altLang="en-US"/>
              <a:t>当代码冲突时，有以下措施：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B128FE-CBAF-34EB-3EF0-84222BB953B4}"/>
              </a:ext>
            </a:extLst>
          </p:cNvPr>
          <p:cNvSpPr txBox="1"/>
          <p:nvPr/>
        </p:nvSpPr>
        <p:spPr>
          <a:xfrm>
            <a:off x="431800" y="2496853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-US" altLang="zh-CN" b="0" i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continue</a:t>
            </a:r>
            <a:r>
              <a:rPr lang="en-US" altLang="zh-CN" b="0" i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US" altLang="zh-CN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zh-CN" altLang="en-US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用户合并冲突后继续</a:t>
            </a:r>
          </a:p>
          <a:p>
            <a:r>
              <a:rPr lang="en-US" altLang="zh-CN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-US" altLang="zh-CN" b="0" i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abort</a:t>
            </a:r>
            <a:r>
              <a:rPr lang="en-US" altLang="zh-CN" b="0" i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US" altLang="zh-CN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zh-CN" altLang="en-US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退回到应用前</a:t>
            </a:r>
          </a:p>
          <a:p>
            <a:r>
              <a:rPr lang="en-US" altLang="zh-CN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-US" altLang="zh-CN" b="0" i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US" altLang="zh-CN" b="0" i="1">
                <a:solidFill>
                  <a:srgbClr val="0091EA"/>
                </a:solidFill>
                <a:effectLst/>
                <a:latin typeface="Menlo" panose="020B0609030804020204" pitchFamily="49" charset="0"/>
              </a:rPr>
              <a:t>quit</a:t>
            </a:r>
            <a:r>
              <a:rPr lang="en-US" altLang="zh-CN" b="0" i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US" altLang="zh-CN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zh-CN" altLang="en-US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合并冲突后不再继续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7A1BB3-A131-FBEF-570C-AFE6AD65F362}"/>
              </a:ext>
            </a:extLst>
          </p:cNvPr>
          <p:cNvSpPr txBox="1"/>
          <p:nvPr/>
        </p:nvSpPr>
        <p:spPr>
          <a:xfrm>
            <a:off x="4445402" y="1236722"/>
            <a:ext cx="4233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由</a:t>
            </a:r>
            <a:r>
              <a:rPr lang="en-US" altLang="zh-CN"/>
              <a:t>rebase</a:t>
            </a:r>
            <a:r>
              <a:rPr lang="zh-CN" altLang="en-US"/>
              <a:t>本意得到的根本作用：变基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F4DA45E-8DFF-F362-BDA3-5483DED95097}"/>
              </a:ext>
            </a:extLst>
          </p:cNvPr>
          <p:cNvSpPr txBox="1"/>
          <p:nvPr/>
        </p:nvSpPr>
        <p:spPr>
          <a:xfrm>
            <a:off x="4445402" y="379237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若变基应用于同一分支，则可以使多个</a:t>
            </a:r>
            <a:r>
              <a:rPr lang="en-US" altLang="zh-CN"/>
              <a:t>commit</a:t>
            </a:r>
            <a:r>
              <a:rPr lang="zh-CN" altLang="en-US"/>
              <a:t>合并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F396745-9492-13B9-65D4-63750899D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438" y="1601224"/>
            <a:ext cx="2243265" cy="61918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C8AA176-5729-733E-24EE-3428899CA453}"/>
              </a:ext>
            </a:extLst>
          </p:cNvPr>
          <p:cNvSpPr txBox="1"/>
          <p:nvPr/>
        </p:nvSpPr>
        <p:spPr>
          <a:xfrm>
            <a:off x="4445402" y="2287988"/>
            <a:ext cx="24125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>
                <a:solidFill>
                  <a:srgbClr val="0091EA"/>
                </a:solidFill>
              </a:rPr>
              <a:t>git rebase master</a:t>
            </a:r>
          </a:p>
          <a:p>
            <a:r>
              <a:rPr lang="en-US" altLang="zh-CN" i="1">
                <a:solidFill>
                  <a:srgbClr val="0091EA"/>
                </a:solidFill>
              </a:rPr>
              <a:t>git rebase master topic</a:t>
            </a:r>
            <a:endParaRPr lang="zh-CN" altLang="en-US" i="1">
              <a:solidFill>
                <a:srgbClr val="0091EA"/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CFB5A64-65DA-A1CF-86A9-A3031E9AA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015" y="2761324"/>
            <a:ext cx="2980267" cy="66592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64D3E136-396E-B9A7-6171-0A67D13E283B}"/>
              </a:ext>
            </a:extLst>
          </p:cNvPr>
          <p:cNvSpPr txBox="1"/>
          <p:nvPr/>
        </p:nvSpPr>
        <p:spPr>
          <a:xfrm>
            <a:off x="4445402" y="4083764"/>
            <a:ext cx="20235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>
                <a:solidFill>
                  <a:srgbClr val="0091EA"/>
                </a:solidFill>
                <a:effectLst/>
              </a:rPr>
              <a:t>git rebase -i HEAD~4</a:t>
            </a:r>
            <a:endParaRPr lang="zh-CN" altLang="en-US" i="1">
              <a:solidFill>
                <a:srgbClr val="0091EA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72822D-3C82-FA7D-19C3-CBAD32E62825}"/>
              </a:ext>
            </a:extLst>
          </p:cNvPr>
          <p:cNvSpPr txBox="1"/>
          <p:nvPr/>
        </p:nvSpPr>
        <p:spPr>
          <a:xfrm>
            <a:off x="280148" y="337736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 </a:t>
            </a:r>
            <a:r>
              <a:rPr lang="en-US" altLang="zh-CN" b="0" i="0" u="none" strike="noStrike">
                <a:solidFill>
                  <a:srgbClr val="FF0000"/>
                </a:solidFill>
                <a:effectLst/>
              </a:rPr>
              <a:t>-</a:t>
            </a:r>
            <a:r>
              <a:rPr lang="en-US" altLang="zh-CN">
                <a:solidFill>
                  <a:srgbClr val="FF0000"/>
                </a:solidFill>
              </a:rPr>
              <a:t> b </a:t>
            </a:r>
            <a:r>
              <a:rPr lang="en-US" altLang="zh-CN" b="0" i="0" u="none" strike="noStrike">
                <a:solidFill>
                  <a:srgbClr val="FF0000"/>
                </a:solidFill>
                <a:effectLst/>
              </a:rPr>
              <a:t>-</a:t>
            </a:r>
            <a:r>
              <a:rPr lang="en-US" altLang="zh-CN">
                <a:solidFill>
                  <a:srgbClr val="FF0000"/>
                </a:solidFill>
              </a:rPr>
              <a:t> c - d		Master </a:t>
            </a:r>
          </a:p>
          <a:p>
            <a:r>
              <a:rPr lang="en-US" altLang="zh-CN">
                <a:solidFill>
                  <a:srgbClr val="FF0000"/>
                </a:solidFill>
              </a:rPr>
              <a:t>      \ e </a:t>
            </a:r>
            <a:r>
              <a:rPr lang="en-US" altLang="zh-CN" b="0" i="0" u="none" strike="noStrike">
                <a:solidFill>
                  <a:srgbClr val="FF0000"/>
                </a:solidFill>
                <a:effectLst/>
              </a:rPr>
              <a:t>-</a:t>
            </a:r>
            <a:r>
              <a:rPr lang="en-US" altLang="zh-CN">
                <a:solidFill>
                  <a:srgbClr val="FF0000"/>
                </a:solidFill>
              </a:rPr>
              <a:t> f - g	Feature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05C9CDB-8624-C920-1F55-85F0A4C8FC0A}"/>
              </a:ext>
            </a:extLst>
          </p:cNvPr>
          <p:cNvSpPr txBox="1"/>
          <p:nvPr/>
        </p:nvSpPr>
        <p:spPr>
          <a:xfrm>
            <a:off x="280148" y="390058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>
                <a:solidFill>
                  <a:srgbClr val="0091EA"/>
                </a:solidFill>
              </a:rPr>
              <a:t>(Master)$ git cherry</a:t>
            </a:r>
            <a:r>
              <a:rPr lang="en-US" altLang="zh-CN" b="0" i="1" u="none" strike="noStrike">
                <a:solidFill>
                  <a:srgbClr val="0091EA"/>
                </a:solidFill>
                <a:effectLst/>
              </a:rPr>
              <a:t>-</a:t>
            </a:r>
            <a:r>
              <a:rPr lang="en-US" altLang="zh-CN" i="1">
                <a:solidFill>
                  <a:srgbClr val="0091EA"/>
                </a:solidFill>
              </a:rPr>
              <a:t>pick f --continue</a:t>
            </a:r>
            <a:endParaRPr lang="zh-CN" altLang="en-US" i="1">
              <a:solidFill>
                <a:srgbClr val="0091EA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D3C7F8C-C38A-44D4-6C14-A2A4C1DEC569}"/>
              </a:ext>
            </a:extLst>
          </p:cNvPr>
          <p:cNvSpPr txBox="1"/>
          <p:nvPr/>
        </p:nvSpPr>
        <p:spPr>
          <a:xfrm>
            <a:off x="280148" y="429144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 </a:t>
            </a:r>
            <a:r>
              <a:rPr lang="en-US" altLang="zh-CN" b="0" i="0" u="none" strike="noStrike">
                <a:solidFill>
                  <a:srgbClr val="FF0000"/>
                </a:solidFill>
                <a:effectLst/>
              </a:rPr>
              <a:t>-</a:t>
            </a:r>
            <a:r>
              <a:rPr lang="en-US" altLang="zh-CN">
                <a:solidFill>
                  <a:srgbClr val="FF0000"/>
                </a:solidFill>
              </a:rPr>
              <a:t> b </a:t>
            </a:r>
            <a:r>
              <a:rPr lang="en-US" altLang="zh-CN" b="0" i="0" u="none" strike="noStrike">
                <a:solidFill>
                  <a:srgbClr val="FF0000"/>
                </a:solidFill>
                <a:effectLst/>
              </a:rPr>
              <a:t>-</a:t>
            </a:r>
            <a:r>
              <a:rPr lang="en-US" altLang="zh-CN">
                <a:solidFill>
                  <a:srgbClr val="FF0000"/>
                </a:solidFill>
              </a:rPr>
              <a:t> c </a:t>
            </a:r>
            <a:r>
              <a:rPr lang="en-US" altLang="zh-CN" b="0" i="0" u="none" strike="noStrike">
                <a:solidFill>
                  <a:srgbClr val="FF0000"/>
                </a:solidFill>
                <a:effectLst/>
              </a:rPr>
              <a:t>-</a:t>
            </a:r>
            <a:r>
              <a:rPr lang="en-US" altLang="zh-CN">
                <a:solidFill>
                  <a:srgbClr val="FF0000"/>
                </a:solidFill>
              </a:rPr>
              <a:t> d </a:t>
            </a:r>
            <a:r>
              <a:rPr lang="en-US" altLang="zh-CN" b="0" i="0" u="none" strike="noStrike">
                <a:solidFill>
                  <a:srgbClr val="00B050"/>
                </a:solidFill>
                <a:effectLst/>
              </a:rPr>
              <a:t>-</a:t>
            </a:r>
            <a:r>
              <a:rPr lang="en-US" altLang="zh-CN">
                <a:solidFill>
                  <a:srgbClr val="00B050"/>
                </a:solidFill>
              </a:rPr>
              <a:t> f</a:t>
            </a:r>
            <a:r>
              <a:rPr lang="en-US" altLang="zh-CN">
                <a:solidFill>
                  <a:srgbClr val="FF0000"/>
                </a:solidFill>
              </a:rPr>
              <a:t>	Master </a:t>
            </a:r>
          </a:p>
          <a:p>
            <a:r>
              <a:rPr lang="en-US" altLang="zh-CN">
                <a:solidFill>
                  <a:srgbClr val="FF0000"/>
                </a:solidFill>
              </a:rPr>
              <a:t>      \ e </a:t>
            </a:r>
            <a:r>
              <a:rPr lang="en-US" altLang="zh-CN" b="0" i="0" u="none" strike="noStrike">
                <a:solidFill>
                  <a:srgbClr val="FF0000"/>
                </a:solidFill>
                <a:effectLst/>
              </a:rPr>
              <a:t>-</a:t>
            </a:r>
            <a:r>
              <a:rPr lang="en-US" altLang="zh-CN">
                <a:solidFill>
                  <a:srgbClr val="FF0000"/>
                </a:solidFill>
              </a:rPr>
              <a:t> f - g	Feature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A774D4C-14BE-5D15-9AC7-8AA6CABB4544}"/>
              </a:ext>
            </a:extLst>
          </p:cNvPr>
          <p:cNvSpPr txBox="1"/>
          <p:nvPr/>
        </p:nvSpPr>
        <p:spPr>
          <a:xfrm>
            <a:off x="4445402" y="448824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[Warning] </a:t>
            </a:r>
            <a:r>
              <a:rPr lang="zh-CN" altLang="en-US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对于已经同步到远程的</a:t>
            </a:r>
            <a:r>
              <a:rPr lang="en-US" altLang="zh-CN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commits</a:t>
            </a:r>
            <a:r>
              <a:rPr lang="zh-CN" altLang="en-US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，不可能使用本地</a:t>
            </a:r>
            <a:r>
              <a:rPr lang="en-US" altLang="zh-CN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rebase</a:t>
            </a:r>
            <a:r>
              <a:rPr lang="zh-CN" altLang="en-US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来合并远程</a:t>
            </a:r>
            <a:r>
              <a:rPr lang="en-US" altLang="zh-CN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commit</a:t>
            </a:r>
            <a:r>
              <a:rPr lang="zh-CN" altLang="en-US" b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或修改顺序</a:t>
            </a:r>
          </a:p>
        </p:txBody>
      </p:sp>
    </p:spTree>
    <p:extLst>
      <p:ext uri="{BB962C8B-B14F-4D97-AF65-F5344CB8AC3E}">
        <p14:creationId xmlns:p14="http://schemas.microsoft.com/office/powerpoint/2010/main" val="510896092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2322</Words>
  <Application>Microsoft Macintosh PowerPoint</Application>
  <PresentationFormat>全屏显示(16:9)</PresentationFormat>
  <Paragraphs>241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-apple-system</vt:lpstr>
      <vt:lpstr>Roboto Slab</vt:lpstr>
      <vt:lpstr>Arial</vt:lpstr>
      <vt:lpstr>Arial</vt:lpstr>
      <vt:lpstr>Helvetica Neue</vt:lpstr>
      <vt:lpstr>Menlo</vt:lpstr>
      <vt:lpstr>open sans</vt:lpstr>
      <vt:lpstr>Source Sans Pro</vt:lpstr>
      <vt:lpstr>Cordelia template</vt:lpstr>
      <vt:lpstr>进组项目介绍</vt:lpstr>
      <vt:lpstr>1. Chapter 01</vt:lpstr>
      <vt:lpstr>正则表达式查找替换</vt:lpstr>
      <vt:lpstr>about APT(Advanced Packaging Tool)</vt:lpstr>
      <vt:lpstr>Linux file attributes</vt:lpstr>
      <vt:lpstr>PowerPoint 演示文稿</vt:lpstr>
      <vt:lpstr>2. Chapter 02</vt:lpstr>
      <vt:lpstr>Shell Command man</vt:lpstr>
      <vt:lpstr>Git</vt:lpstr>
      <vt:lpstr>3. Chapter 03</vt:lpstr>
      <vt:lpstr>Docker</vt:lpstr>
      <vt:lpstr>Minikube</vt:lpstr>
      <vt:lpstr>PowerPoint 演示文稿</vt:lpstr>
      <vt:lpstr>4. GOLANG</vt:lpstr>
      <vt:lpstr>go env</vt:lpstr>
      <vt:lpstr>string</vt:lpstr>
      <vt:lpstr>function</vt:lpstr>
      <vt:lpstr>面向对象支持</vt:lpstr>
      <vt:lpstr>go常见坑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经典并行模型 源码与架构</dc:title>
  <cp:lastModifiedBy>高 梓源</cp:lastModifiedBy>
  <cp:revision>340</cp:revision>
  <dcterms:modified xsi:type="dcterms:W3CDTF">2022-08-26T08:25:03Z</dcterms:modified>
</cp:coreProperties>
</file>