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8" r:id="rId5"/>
    <p:sldId id="260" r:id="rId6"/>
    <p:sldId id="268" r:id="rId7"/>
    <p:sldId id="276" r:id="rId8"/>
    <p:sldId id="294" r:id="rId9"/>
    <p:sldId id="293" r:id="rId10"/>
    <p:sldId id="295" r:id="rId11"/>
    <p:sldId id="296" r:id="rId12"/>
    <p:sldId id="297" r:id="rId13"/>
    <p:sldId id="298" r:id="rId14"/>
    <p:sldId id="300" r:id="rId15"/>
    <p:sldId id="299" r:id="rId16"/>
    <p:sldId id="301" r:id="rId17"/>
    <p:sldId id="290" r:id="rId18"/>
    <p:sldId id="28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7FFB07-0E26-D9CD-E10A-F47F4D704930}" name="Precious Chioma Aguluka" initials="PA" userId="b29abbc4c02beb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798EE-93F0-BF6B-863A-E2A24A137CCB}" v="306" dt="2025-02-20T01:04:23.321"/>
    <p1510:client id="{FA98DCA2-3EC2-6D1B-EE03-61B61B0CECB7}" v="2973" dt="2025-02-19T23:33:01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5324" autoAdjust="0"/>
  </p:normalViewPr>
  <p:slideViewPr>
    <p:cSldViewPr snapToGrid="0">
      <p:cViewPr varScale="1">
        <p:scale>
          <a:sx n="81" d="100"/>
          <a:sy n="81" d="100"/>
        </p:scale>
        <p:origin x="102" y="6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 INTRODUCTION </a:t>
          </a:r>
        </a:p>
      </dgm: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/>
        </a:p>
      </dgm:t>
    </dgm:pt>
    <dgm:pt modelId="{38FB0022-09EC-4D6F-86C0-C813C6F2F39A}">
      <dgm:prSet phldrT="[Text]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CONCLUSION AND OVERVIEW</a:t>
          </a:r>
        </a:p>
      </dgm: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</dgm:pt>
    <dgm:pt modelId="{D7E53010-0AE2-4187-A109-A1B2EC90A66C}">
      <dgm:prSet phldr="0"/>
      <dgm:spPr/>
      <dgm:t>
        <a:bodyPr/>
        <a:lstStyle/>
        <a:p>
          <a:pPr rtl="0"/>
          <a:r>
            <a:rPr lang="en-US" b="0" dirty="0"/>
            <a:t>Average Engagement </a:t>
          </a:r>
          <a:r>
            <a:rPr lang="en-US" b="1" dirty="0">
              <a:latin typeface="Times New Roman"/>
              <a:cs typeface="Times New Roman"/>
            </a:rPr>
            <a:t>Score</a:t>
          </a:r>
          <a:endParaRPr lang="en-US" b="0" dirty="0"/>
        </a:p>
      </dgm:t>
    </dgm:pt>
    <dgm:pt modelId="{7224C298-B048-4D66-9F54-C10BE8FA9420}" type="parTrans" cxnId="{53404A62-D39D-46CB-81F0-362C125FE79F}">
      <dgm:prSet/>
      <dgm:spPr/>
    </dgm:pt>
    <dgm:pt modelId="{0F33EFE2-2072-43A6-BEA3-C3858510ADFC}" type="sibTrans" cxnId="{53404A62-D39D-46CB-81F0-362C125FE79F}">
      <dgm:prSet/>
      <dgm:spPr/>
      <dgm:t>
        <a:bodyPr/>
        <a:lstStyle/>
        <a:p>
          <a:endParaRPr lang="en-US"/>
        </a:p>
      </dgm:t>
    </dgm:pt>
    <dgm:pt modelId="{BA7BE425-7E72-43C4-A180-931ED804F021}">
      <dgm:prSet phldr="0"/>
      <dgm:spPr/>
      <dgm:t>
        <a:bodyPr/>
        <a:lstStyle/>
        <a:p>
          <a:pPr rtl="0"/>
          <a:r>
            <a:rPr lang="en-US" b="0" dirty="0">
              <a:latin typeface="Calibri"/>
              <a:ea typeface="Calibri"/>
              <a:cs typeface="Calibri"/>
            </a:rPr>
            <a:t>DATA CLEANING </a:t>
          </a:r>
        </a:p>
      </dgm:t>
    </dgm:pt>
    <dgm:pt modelId="{5998504D-6D3B-4B96-BB27-F07D5E6374C8}" type="parTrans" cxnId="{AD77B6DB-5699-40EE-8145-EEE29A02914E}">
      <dgm:prSet/>
      <dgm:spPr/>
    </dgm:pt>
    <dgm:pt modelId="{1FE03D53-41B3-4C27-816B-8831BC06841B}" type="sibTrans" cxnId="{AD77B6DB-5699-40EE-8145-EEE29A02914E}">
      <dgm:prSet/>
      <dgm:spPr/>
      <dgm:t>
        <a:bodyPr/>
        <a:lstStyle/>
        <a:p>
          <a:endParaRPr lang="en-US"/>
        </a:p>
      </dgm:t>
    </dgm:pt>
    <dgm:pt modelId="{54BBDAD5-3349-46F7-8472-7C8E1A83239D}">
      <dgm:prSet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CAMPAIGN TOTAL IMPRESSION</a:t>
          </a:r>
        </a:p>
      </dgm:t>
    </dgm:pt>
    <dgm:pt modelId="{5FD75451-F2F4-4CFB-AA00-42CCACC0199A}" type="parTrans" cxnId="{424DB49D-B9D7-445E-AEBD-E9A0876AEA91}">
      <dgm:prSet/>
      <dgm:spPr/>
    </dgm:pt>
    <dgm:pt modelId="{E3B1F9A5-FA45-4DC1-9FAD-B6C2C55ABE7F}" type="sibTrans" cxnId="{424DB49D-B9D7-445E-AEBD-E9A0876AEA91}">
      <dgm:prSet/>
      <dgm:spPr/>
      <dgm:t>
        <a:bodyPr/>
        <a:lstStyle/>
        <a:p>
          <a:endParaRPr lang="en-US"/>
        </a:p>
      </dgm:t>
    </dgm:pt>
    <dgm:pt modelId="{3D77B3D8-EBEB-4723-8EE3-6F646FEDC027}">
      <dgm:prSet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HIGHSET ROI CAMPAIGN</a:t>
          </a:r>
        </a:p>
      </dgm:t>
    </dgm:pt>
    <dgm:pt modelId="{BE136E28-25C6-4499-9ABB-AF0E5E6065D8}" type="parTrans" cxnId="{64E6F017-23B0-45C4-A349-DD4ECAE895E3}">
      <dgm:prSet/>
      <dgm:spPr/>
    </dgm:pt>
    <dgm:pt modelId="{53925E27-15A1-4CC0-B449-3B94EEABC0AD}" type="sibTrans" cxnId="{64E6F017-23B0-45C4-A349-DD4ECAE895E3}">
      <dgm:prSet/>
      <dgm:spPr/>
      <dgm:t>
        <a:bodyPr/>
        <a:lstStyle/>
        <a:p>
          <a:endParaRPr lang="en-US"/>
        </a:p>
      </dgm:t>
    </dgm:pt>
    <dgm:pt modelId="{6733C91B-8D5C-44BA-BF70-AEE2E198750E}">
      <dgm:prSet phldr="0"/>
      <dgm:spPr/>
      <dgm:t>
        <a:bodyPr/>
        <a:lstStyle/>
        <a:p>
          <a:pPr rtl="0"/>
          <a:r>
            <a:rPr lang="en-US" b="0" dirty="0"/>
            <a:t>Top 3 Locations </a:t>
          </a:r>
        </a:p>
      </dgm:t>
    </dgm:pt>
    <dgm:pt modelId="{8374FE58-C47A-459A-89A5-5F43A4086B4C}" type="parTrans" cxnId="{706D1377-9732-43E9-91BE-6CAF2C256936}">
      <dgm:prSet/>
      <dgm:spPr/>
    </dgm:pt>
    <dgm:pt modelId="{546C662C-17D1-46C4-B703-D716BC0CB9E8}" type="sibTrans" cxnId="{706D1377-9732-43E9-91BE-6CAF2C256936}">
      <dgm:prSet/>
      <dgm:spPr/>
      <dgm:t>
        <a:bodyPr/>
        <a:lstStyle/>
        <a:p>
          <a:endParaRPr lang="en-US"/>
        </a:p>
      </dgm:t>
    </dgm:pt>
    <dgm:pt modelId="{58F80B76-F31A-4801-9E35-C5890EABA7C7}">
      <dgm:prSet phldr="0"/>
      <dgm:spPr/>
      <dgm:t>
        <a:bodyPr/>
        <a:lstStyle/>
        <a:p>
          <a:pPr rtl="0"/>
          <a:r>
            <a:rPr lang="en-US" b="0" dirty="0"/>
            <a:t>Overall CTR (</a:t>
          </a:r>
        </a:p>
      </dgm:t>
    </dgm:pt>
    <dgm:pt modelId="{266C9B83-D0D5-4A7A-B93D-A904AA3E3CC0}" type="parTrans" cxnId="{3488B415-BCD3-4718-8040-CE2D9E72FF6C}">
      <dgm:prSet/>
      <dgm:spPr/>
    </dgm:pt>
    <dgm:pt modelId="{358099D3-DDBA-40B4-B807-DFC011ACF8F1}" type="sibTrans" cxnId="{3488B415-BCD3-4718-8040-CE2D9E72FF6C}">
      <dgm:prSet/>
      <dgm:spPr/>
      <dgm:t>
        <a:bodyPr/>
        <a:lstStyle/>
        <a:p>
          <a:endParaRPr lang="en-US"/>
        </a:p>
      </dgm:t>
    </dgm:pt>
    <dgm:pt modelId="{567228E9-C9E3-427D-920C-4BC8D830E9BE}">
      <dgm:prSet phldr="0"/>
      <dgm:spPr/>
      <dgm:t>
        <a:bodyPr/>
        <a:lstStyle/>
        <a:p>
          <a:pPr rtl="0"/>
          <a:r>
            <a:rPr lang="en-US" b="0" dirty="0"/>
            <a:t>Most Cost-Effective Campaign</a:t>
          </a:r>
        </a:p>
      </dgm:t>
    </dgm:pt>
    <dgm:pt modelId="{11705084-428C-4324-B30C-4A5C5710F697}" type="parTrans" cxnId="{E24EACB0-77A4-4EDF-8DB3-3BE3720A734F}">
      <dgm:prSet/>
      <dgm:spPr/>
    </dgm:pt>
    <dgm:pt modelId="{88709B77-A6FA-4AFC-A7CA-0A46D9D7D3C1}" type="sibTrans" cxnId="{E24EACB0-77A4-4EDF-8DB3-3BE3720A734F}">
      <dgm:prSet/>
      <dgm:spPr/>
      <dgm:t>
        <a:bodyPr/>
        <a:lstStyle/>
        <a:p>
          <a:endParaRPr lang="en-US"/>
        </a:p>
      </dgm:t>
    </dgm:pt>
    <dgm:pt modelId="{74920B71-110D-413D-8251-FBC7C650DF47}">
      <dgm:prSet phldr="0"/>
      <dgm:spPr/>
      <dgm:t>
        <a:bodyPr/>
        <a:lstStyle/>
        <a:p>
          <a:pPr rtl="0"/>
          <a:r>
            <a:rPr lang="en-US" b="0" dirty="0"/>
            <a:t>CTR Above</a:t>
          </a:r>
          <a:r>
            <a:rPr lang="en-US" b="0" dirty="0">
              <a:latin typeface="Corbel" panose="020B0503020204020204"/>
            </a:rPr>
            <a:t> 5%</a:t>
          </a:r>
          <a:r>
            <a:rPr lang="en-US" b="0" dirty="0"/>
            <a:t> Threshold</a:t>
          </a:r>
        </a:p>
      </dgm:t>
    </dgm:pt>
    <dgm:pt modelId="{F8CA2F8F-DFAE-4FE5-90FF-0F11AC7EAC91}" type="parTrans" cxnId="{045DF989-4BBD-4B35-B8B9-D6867E71C5AA}">
      <dgm:prSet/>
      <dgm:spPr/>
    </dgm:pt>
    <dgm:pt modelId="{D846398F-5509-4620-96D9-724A341CA600}" type="sibTrans" cxnId="{045DF989-4BBD-4B35-B8B9-D6867E71C5AA}">
      <dgm:prSet/>
      <dgm:spPr/>
      <dgm:t>
        <a:bodyPr/>
        <a:lstStyle/>
        <a:p>
          <a:endParaRPr lang="en-US"/>
        </a:p>
      </dgm:t>
    </dgm:pt>
    <dgm:pt modelId="{1809ACA9-AF18-4A92-B440-719F721130FD}">
      <dgm:prSet phldr="0"/>
      <dgm:spPr/>
      <dgm:t>
        <a:bodyPr/>
        <a:lstStyle/>
        <a:p>
          <a:pPr rtl="0"/>
          <a:r>
            <a:rPr lang="en-US" b="0" dirty="0">
              <a:latin typeface="Corbel" panose="020B0503020204020204"/>
            </a:rPr>
            <a:t>Ranking</a:t>
          </a:r>
          <a:r>
            <a:rPr lang="en-US" b="0" dirty="0"/>
            <a:t> Channels</a:t>
          </a:r>
          <a:endParaRPr lang="en-US" b="0" dirty="0">
            <a:latin typeface="Corbel" panose="020B0503020204020204"/>
            <a:cs typeface="Times New Roman"/>
          </a:endParaRPr>
        </a:p>
      </dgm:t>
    </dgm:pt>
    <dgm:pt modelId="{E84E2219-5E19-4164-B1F5-0DE004F5BFA1}" type="parTrans" cxnId="{56FB2ACE-B3FA-4D00-8545-39696107F9E5}">
      <dgm:prSet/>
      <dgm:spPr/>
    </dgm:pt>
    <dgm:pt modelId="{6E6DB997-5D6C-49A6-9F73-3336977F0C92}" type="sibTrans" cxnId="{56FB2ACE-B3FA-4D00-8545-39696107F9E5}">
      <dgm:prSet/>
      <dgm:spPr/>
      <dgm:t>
        <a:bodyPr/>
        <a:lstStyle/>
        <a:p>
          <a:endParaRPr lang="en-US"/>
        </a:p>
      </dgm:t>
    </dgm:pt>
    <dgm:pt modelId="{210F5F69-3599-4221-B4D8-CAE6162EA9E7}" type="pres">
      <dgm:prSet presAssocID="{13633CBA-2502-434A-928C-6EC6967F259D}" presName="diagram" presStyleCnt="0">
        <dgm:presLayoutVars>
          <dgm:dir/>
          <dgm:resizeHandles val="exact"/>
        </dgm:presLayoutVars>
      </dgm:prSet>
      <dgm:spPr/>
    </dgm:pt>
    <dgm:pt modelId="{E931710F-9ECC-49AA-BCC9-72523287B0A7}" type="pres">
      <dgm:prSet presAssocID="{012EDDC6-207F-4EE3-9DEB-146599520561}" presName="node" presStyleLbl="node1" presStyleIdx="0" presStyleCnt="11">
        <dgm:presLayoutVars>
          <dgm:bulletEnabled val="1"/>
        </dgm:presLayoutVars>
      </dgm:prSet>
      <dgm:spPr/>
    </dgm:pt>
    <dgm:pt modelId="{FF13048A-821F-4BDC-9EB8-BDB1A25A5EDC}" type="pres">
      <dgm:prSet presAssocID="{7985EE53-BD3D-4DB3-B5BD-6B9FFA75B9E6}" presName="sibTrans" presStyleCnt="0"/>
      <dgm:spPr/>
    </dgm:pt>
    <dgm:pt modelId="{A5409869-AC30-48AC-87CD-9B65905CE139}" type="pres">
      <dgm:prSet presAssocID="{BA7BE425-7E72-43C4-A180-931ED804F021}" presName="node" presStyleLbl="node1" presStyleIdx="1" presStyleCnt="11">
        <dgm:presLayoutVars>
          <dgm:bulletEnabled val="1"/>
        </dgm:presLayoutVars>
      </dgm:prSet>
      <dgm:spPr/>
    </dgm:pt>
    <dgm:pt modelId="{64F135AE-ADCD-4454-B0CD-0BAB4380D92C}" type="pres">
      <dgm:prSet presAssocID="{1FE03D53-41B3-4C27-816B-8831BC06841B}" presName="sibTrans" presStyleCnt="0"/>
      <dgm:spPr/>
    </dgm:pt>
    <dgm:pt modelId="{F6C240E9-07D3-4087-B459-2DFC5ED388DC}" type="pres">
      <dgm:prSet presAssocID="{54BBDAD5-3349-46F7-8472-7C8E1A83239D}" presName="node" presStyleLbl="node1" presStyleIdx="2" presStyleCnt="11">
        <dgm:presLayoutVars>
          <dgm:bulletEnabled val="1"/>
        </dgm:presLayoutVars>
      </dgm:prSet>
      <dgm:spPr/>
    </dgm:pt>
    <dgm:pt modelId="{CC887852-D679-4F08-A602-141C532131E0}" type="pres">
      <dgm:prSet presAssocID="{E3B1F9A5-FA45-4DC1-9FAD-B6C2C55ABE7F}" presName="sibTrans" presStyleCnt="0"/>
      <dgm:spPr/>
    </dgm:pt>
    <dgm:pt modelId="{B51BAE1F-AAA6-490B-8EDA-A295B5F3C591}" type="pres">
      <dgm:prSet presAssocID="{3D77B3D8-EBEB-4723-8EE3-6F646FEDC027}" presName="node" presStyleLbl="node1" presStyleIdx="3" presStyleCnt="11">
        <dgm:presLayoutVars>
          <dgm:bulletEnabled val="1"/>
        </dgm:presLayoutVars>
      </dgm:prSet>
      <dgm:spPr/>
    </dgm:pt>
    <dgm:pt modelId="{F356EDA0-845B-4D95-AA37-FF6EA54FD24E}" type="pres">
      <dgm:prSet presAssocID="{53925E27-15A1-4CC0-B449-3B94EEABC0AD}" presName="sibTrans" presStyleCnt="0"/>
      <dgm:spPr/>
    </dgm:pt>
    <dgm:pt modelId="{984621C1-05E2-4EBC-98EB-E875147D73CD}" type="pres">
      <dgm:prSet presAssocID="{6733C91B-8D5C-44BA-BF70-AEE2E198750E}" presName="node" presStyleLbl="node1" presStyleIdx="4" presStyleCnt="11">
        <dgm:presLayoutVars>
          <dgm:bulletEnabled val="1"/>
        </dgm:presLayoutVars>
      </dgm:prSet>
      <dgm:spPr/>
    </dgm:pt>
    <dgm:pt modelId="{8AE9D07C-C437-4F10-8759-AA53394B36F8}" type="pres">
      <dgm:prSet presAssocID="{546C662C-17D1-46C4-B703-D716BC0CB9E8}" presName="sibTrans" presStyleCnt="0"/>
      <dgm:spPr/>
    </dgm:pt>
    <dgm:pt modelId="{BD40FC40-C3F5-4620-B601-09CB593C80A2}" type="pres">
      <dgm:prSet presAssocID="{D7E53010-0AE2-4187-A109-A1B2EC90A66C}" presName="node" presStyleLbl="node1" presStyleIdx="5" presStyleCnt="11">
        <dgm:presLayoutVars>
          <dgm:bulletEnabled val="1"/>
        </dgm:presLayoutVars>
      </dgm:prSet>
      <dgm:spPr/>
    </dgm:pt>
    <dgm:pt modelId="{A0C1316E-6DFF-49BB-99A1-BA80C4D5F967}" type="pres">
      <dgm:prSet presAssocID="{0F33EFE2-2072-43A6-BEA3-C3858510ADFC}" presName="sibTrans" presStyleCnt="0"/>
      <dgm:spPr/>
    </dgm:pt>
    <dgm:pt modelId="{3D595F71-B927-4ACA-90CB-81EE13E3A45F}" type="pres">
      <dgm:prSet presAssocID="{58F80B76-F31A-4801-9E35-C5890EABA7C7}" presName="node" presStyleLbl="node1" presStyleIdx="6" presStyleCnt="11">
        <dgm:presLayoutVars>
          <dgm:bulletEnabled val="1"/>
        </dgm:presLayoutVars>
      </dgm:prSet>
      <dgm:spPr/>
    </dgm:pt>
    <dgm:pt modelId="{C362E15A-65BF-4696-91E0-D8DB12B33AAF}" type="pres">
      <dgm:prSet presAssocID="{358099D3-DDBA-40B4-B807-DFC011ACF8F1}" presName="sibTrans" presStyleCnt="0"/>
      <dgm:spPr/>
    </dgm:pt>
    <dgm:pt modelId="{56572A1C-A84E-47C4-8A7E-3B24DF189D1A}" type="pres">
      <dgm:prSet presAssocID="{567228E9-C9E3-427D-920C-4BC8D830E9BE}" presName="node" presStyleLbl="node1" presStyleIdx="7" presStyleCnt="11">
        <dgm:presLayoutVars>
          <dgm:bulletEnabled val="1"/>
        </dgm:presLayoutVars>
      </dgm:prSet>
      <dgm:spPr/>
    </dgm:pt>
    <dgm:pt modelId="{C3FABF50-4C4F-4945-8960-163A0CD1FD2D}" type="pres">
      <dgm:prSet presAssocID="{88709B77-A6FA-4AFC-A7CA-0A46D9D7D3C1}" presName="sibTrans" presStyleCnt="0"/>
      <dgm:spPr/>
    </dgm:pt>
    <dgm:pt modelId="{8DA7446A-BC06-4376-8F1A-27ADBE06A504}" type="pres">
      <dgm:prSet presAssocID="{74920B71-110D-413D-8251-FBC7C650DF47}" presName="node" presStyleLbl="node1" presStyleIdx="8" presStyleCnt="11">
        <dgm:presLayoutVars>
          <dgm:bulletEnabled val="1"/>
        </dgm:presLayoutVars>
      </dgm:prSet>
      <dgm:spPr/>
    </dgm:pt>
    <dgm:pt modelId="{6D11ABEB-E1FC-4527-A871-FD995AA7B972}" type="pres">
      <dgm:prSet presAssocID="{D846398F-5509-4620-96D9-724A341CA600}" presName="sibTrans" presStyleCnt="0"/>
      <dgm:spPr/>
    </dgm:pt>
    <dgm:pt modelId="{4EC14603-0F2D-46E7-BDA2-F882CDF87DC6}" type="pres">
      <dgm:prSet presAssocID="{1809ACA9-AF18-4A92-B440-719F721130FD}" presName="node" presStyleLbl="node1" presStyleIdx="9" presStyleCnt="11">
        <dgm:presLayoutVars>
          <dgm:bulletEnabled val="1"/>
        </dgm:presLayoutVars>
      </dgm:prSet>
      <dgm:spPr/>
    </dgm:pt>
    <dgm:pt modelId="{16ACFDF0-0F2F-4D4C-9BEF-89D3548CDA6C}" type="pres">
      <dgm:prSet presAssocID="{6E6DB997-5D6C-49A6-9F73-3336977F0C92}" presName="sibTrans" presStyleCnt="0"/>
      <dgm:spPr/>
    </dgm:pt>
    <dgm:pt modelId="{320FD7DC-D173-49DC-8650-3DA0DEBCB25D}" type="pres">
      <dgm:prSet presAssocID="{38FB0022-09EC-4D6F-86C0-C813C6F2F39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42EC302-1553-41F9-89C1-5CD47387F186}" type="presOf" srcId="{3D77B3D8-EBEB-4723-8EE3-6F646FEDC027}" destId="{B51BAE1F-AAA6-490B-8EDA-A295B5F3C591}" srcOrd="0" destOrd="0" presId="urn:microsoft.com/office/officeart/2005/8/layout/default"/>
    <dgm:cxn modelId="{3488B415-BCD3-4718-8040-CE2D9E72FF6C}" srcId="{13633CBA-2502-434A-928C-6EC6967F259D}" destId="{58F80B76-F31A-4801-9E35-C5890EABA7C7}" srcOrd="6" destOrd="0" parTransId="{266C9B83-D0D5-4A7A-B93D-A904AA3E3CC0}" sibTransId="{358099D3-DDBA-40B4-B807-DFC011ACF8F1}"/>
    <dgm:cxn modelId="{64E6F017-23B0-45C4-A349-DD4ECAE895E3}" srcId="{13633CBA-2502-434A-928C-6EC6967F259D}" destId="{3D77B3D8-EBEB-4723-8EE3-6F646FEDC027}" srcOrd="3" destOrd="0" parTransId="{BE136E28-25C6-4499-9ABB-AF0E5E6065D8}" sibTransId="{53925E27-15A1-4CC0-B449-3B94EEABC0AD}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9A1C775D-7DDB-48F9-97D9-490A63DE2A86}" srcId="{13633CBA-2502-434A-928C-6EC6967F259D}" destId="{38FB0022-09EC-4D6F-86C0-C813C6F2F39A}" srcOrd="10" destOrd="0" parTransId="{A0BBE5C2-C8CF-4F12-974F-53039E6D00EC}" sibTransId="{EA86A114-EBD1-49CF-AB76-042FF3D636A5}"/>
    <dgm:cxn modelId="{53404A62-D39D-46CB-81F0-362C125FE79F}" srcId="{13633CBA-2502-434A-928C-6EC6967F259D}" destId="{D7E53010-0AE2-4187-A109-A1B2EC90A66C}" srcOrd="5" destOrd="0" parTransId="{7224C298-B048-4D66-9F54-C10BE8FA9420}" sibTransId="{0F33EFE2-2072-43A6-BEA3-C3858510ADFC}"/>
    <dgm:cxn modelId="{6EB32467-79C2-4DC2-9567-DED5510C2BCB}" type="presOf" srcId="{58F80B76-F31A-4801-9E35-C5890EABA7C7}" destId="{3D595F71-B927-4ACA-90CB-81EE13E3A45F}" srcOrd="0" destOrd="0" presId="urn:microsoft.com/office/officeart/2005/8/layout/default"/>
    <dgm:cxn modelId="{8EE7D36A-28C6-4C60-8D87-BD046F2AD8A4}" type="presOf" srcId="{13633CBA-2502-434A-928C-6EC6967F259D}" destId="{210F5F69-3599-4221-B4D8-CAE6162EA9E7}" srcOrd="0" destOrd="0" presId="urn:microsoft.com/office/officeart/2005/8/layout/default"/>
    <dgm:cxn modelId="{745C344F-A344-45D8-9656-186F58994C89}" type="presOf" srcId="{567228E9-C9E3-427D-920C-4BC8D830E9BE}" destId="{56572A1C-A84E-47C4-8A7E-3B24DF189D1A}" srcOrd="0" destOrd="0" presId="urn:microsoft.com/office/officeart/2005/8/layout/default"/>
    <dgm:cxn modelId="{C56C1852-1F13-41AE-9026-BE51DD094A93}" type="presOf" srcId="{1809ACA9-AF18-4A92-B440-719F721130FD}" destId="{4EC14603-0F2D-46E7-BDA2-F882CDF87DC6}" srcOrd="0" destOrd="0" presId="urn:microsoft.com/office/officeart/2005/8/layout/default"/>
    <dgm:cxn modelId="{16784A54-207D-4C31-A737-202C45C693F0}" type="presOf" srcId="{38FB0022-09EC-4D6F-86C0-C813C6F2F39A}" destId="{320FD7DC-D173-49DC-8650-3DA0DEBCB25D}" srcOrd="0" destOrd="0" presId="urn:microsoft.com/office/officeart/2005/8/layout/default"/>
    <dgm:cxn modelId="{706D1377-9732-43E9-91BE-6CAF2C256936}" srcId="{13633CBA-2502-434A-928C-6EC6967F259D}" destId="{6733C91B-8D5C-44BA-BF70-AEE2E198750E}" srcOrd="4" destOrd="0" parTransId="{8374FE58-C47A-459A-89A5-5F43A4086B4C}" sibTransId="{546C662C-17D1-46C4-B703-D716BC0CB9E8}"/>
    <dgm:cxn modelId="{915C795A-A223-47BC-8C5E-1A7CB22C24E6}" type="presOf" srcId="{BA7BE425-7E72-43C4-A180-931ED804F021}" destId="{A5409869-AC30-48AC-87CD-9B65905CE139}" srcOrd="0" destOrd="0" presId="urn:microsoft.com/office/officeart/2005/8/layout/default"/>
    <dgm:cxn modelId="{25C5FB84-4196-4300-9CD1-7DF6E54AB0F7}" type="presOf" srcId="{012EDDC6-207F-4EE3-9DEB-146599520561}" destId="{E931710F-9ECC-49AA-BCC9-72523287B0A7}" srcOrd="0" destOrd="0" presId="urn:microsoft.com/office/officeart/2005/8/layout/default"/>
    <dgm:cxn modelId="{045DF989-4BBD-4B35-B8B9-D6867E71C5AA}" srcId="{13633CBA-2502-434A-928C-6EC6967F259D}" destId="{74920B71-110D-413D-8251-FBC7C650DF47}" srcOrd="8" destOrd="0" parTransId="{F8CA2F8F-DFAE-4FE5-90FF-0F11AC7EAC91}" sibTransId="{D846398F-5509-4620-96D9-724A341CA600}"/>
    <dgm:cxn modelId="{424DB49D-B9D7-445E-AEBD-E9A0876AEA91}" srcId="{13633CBA-2502-434A-928C-6EC6967F259D}" destId="{54BBDAD5-3349-46F7-8472-7C8E1A83239D}" srcOrd="2" destOrd="0" parTransId="{5FD75451-F2F4-4CFB-AA00-42CCACC0199A}" sibTransId="{E3B1F9A5-FA45-4DC1-9FAD-B6C2C55ABE7F}"/>
    <dgm:cxn modelId="{E24EACB0-77A4-4EDF-8DB3-3BE3720A734F}" srcId="{13633CBA-2502-434A-928C-6EC6967F259D}" destId="{567228E9-C9E3-427D-920C-4BC8D830E9BE}" srcOrd="7" destOrd="0" parTransId="{11705084-428C-4324-B30C-4A5C5710F697}" sibTransId="{88709B77-A6FA-4AFC-A7CA-0A46D9D7D3C1}"/>
    <dgm:cxn modelId="{56FB2ACE-B3FA-4D00-8545-39696107F9E5}" srcId="{13633CBA-2502-434A-928C-6EC6967F259D}" destId="{1809ACA9-AF18-4A92-B440-719F721130FD}" srcOrd="9" destOrd="0" parTransId="{E84E2219-5E19-4164-B1F5-0DE004F5BFA1}" sibTransId="{6E6DB997-5D6C-49A6-9F73-3336977F0C92}"/>
    <dgm:cxn modelId="{AD77B6DB-5699-40EE-8145-EEE29A02914E}" srcId="{13633CBA-2502-434A-928C-6EC6967F259D}" destId="{BA7BE425-7E72-43C4-A180-931ED804F021}" srcOrd="1" destOrd="0" parTransId="{5998504D-6D3B-4B96-BB27-F07D5E6374C8}" sibTransId="{1FE03D53-41B3-4C27-816B-8831BC06841B}"/>
    <dgm:cxn modelId="{3750B7ED-B80A-4CC8-919B-E8AD73A33B8B}" type="presOf" srcId="{6733C91B-8D5C-44BA-BF70-AEE2E198750E}" destId="{984621C1-05E2-4EBC-98EB-E875147D73CD}" srcOrd="0" destOrd="0" presId="urn:microsoft.com/office/officeart/2005/8/layout/default"/>
    <dgm:cxn modelId="{C8F39BF6-2BB4-4132-B6AD-FA5C08E8F803}" type="presOf" srcId="{54BBDAD5-3349-46F7-8472-7C8E1A83239D}" destId="{F6C240E9-07D3-4087-B459-2DFC5ED388DC}" srcOrd="0" destOrd="0" presId="urn:microsoft.com/office/officeart/2005/8/layout/default"/>
    <dgm:cxn modelId="{002922F7-1825-4BE0-9E91-336926EFB9D3}" type="presOf" srcId="{74920B71-110D-413D-8251-FBC7C650DF47}" destId="{8DA7446A-BC06-4376-8F1A-27ADBE06A504}" srcOrd="0" destOrd="0" presId="urn:microsoft.com/office/officeart/2005/8/layout/default"/>
    <dgm:cxn modelId="{64DA74FF-CE6B-47F2-9C18-5B60B60FE050}" type="presOf" srcId="{D7E53010-0AE2-4187-A109-A1B2EC90A66C}" destId="{BD40FC40-C3F5-4620-B601-09CB593C80A2}" srcOrd="0" destOrd="0" presId="urn:microsoft.com/office/officeart/2005/8/layout/default"/>
    <dgm:cxn modelId="{90867F5D-3FDD-4B1F-8E5C-06FB117160E1}" type="presParOf" srcId="{210F5F69-3599-4221-B4D8-CAE6162EA9E7}" destId="{E931710F-9ECC-49AA-BCC9-72523287B0A7}" srcOrd="0" destOrd="0" presId="urn:microsoft.com/office/officeart/2005/8/layout/default"/>
    <dgm:cxn modelId="{B74BE283-9EA2-4C90-83BC-BDA4D99A3013}" type="presParOf" srcId="{210F5F69-3599-4221-B4D8-CAE6162EA9E7}" destId="{FF13048A-821F-4BDC-9EB8-BDB1A25A5EDC}" srcOrd="1" destOrd="0" presId="urn:microsoft.com/office/officeart/2005/8/layout/default"/>
    <dgm:cxn modelId="{0EA7BEA6-F4D1-4312-BDFC-08241254120C}" type="presParOf" srcId="{210F5F69-3599-4221-B4D8-CAE6162EA9E7}" destId="{A5409869-AC30-48AC-87CD-9B65905CE139}" srcOrd="2" destOrd="0" presId="urn:microsoft.com/office/officeart/2005/8/layout/default"/>
    <dgm:cxn modelId="{D24159CF-D9B6-41D4-90BA-60003AFEDE6C}" type="presParOf" srcId="{210F5F69-3599-4221-B4D8-CAE6162EA9E7}" destId="{64F135AE-ADCD-4454-B0CD-0BAB4380D92C}" srcOrd="3" destOrd="0" presId="urn:microsoft.com/office/officeart/2005/8/layout/default"/>
    <dgm:cxn modelId="{8E2D6AE9-B18D-464E-823C-C9D89B5301DC}" type="presParOf" srcId="{210F5F69-3599-4221-B4D8-CAE6162EA9E7}" destId="{F6C240E9-07D3-4087-B459-2DFC5ED388DC}" srcOrd="4" destOrd="0" presId="urn:microsoft.com/office/officeart/2005/8/layout/default"/>
    <dgm:cxn modelId="{DE795BF1-DB6E-400B-ADC6-7E4EE2C014B3}" type="presParOf" srcId="{210F5F69-3599-4221-B4D8-CAE6162EA9E7}" destId="{CC887852-D679-4F08-A602-141C532131E0}" srcOrd="5" destOrd="0" presId="urn:microsoft.com/office/officeart/2005/8/layout/default"/>
    <dgm:cxn modelId="{3B5E9D7D-FE06-4752-BB46-80950FA734A6}" type="presParOf" srcId="{210F5F69-3599-4221-B4D8-CAE6162EA9E7}" destId="{B51BAE1F-AAA6-490B-8EDA-A295B5F3C591}" srcOrd="6" destOrd="0" presId="urn:microsoft.com/office/officeart/2005/8/layout/default"/>
    <dgm:cxn modelId="{2F4F02F7-ACFC-423E-8A83-80F3D4840819}" type="presParOf" srcId="{210F5F69-3599-4221-B4D8-CAE6162EA9E7}" destId="{F356EDA0-845B-4D95-AA37-FF6EA54FD24E}" srcOrd="7" destOrd="0" presId="urn:microsoft.com/office/officeart/2005/8/layout/default"/>
    <dgm:cxn modelId="{3BBFDD86-0A98-4807-8AF0-86E47CA25F65}" type="presParOf" srcId="{210F5F69-3599-4221-B4D8-CAE6162EA9E7}" destId="{984621C1-05E2-4EBC-98EB-E875147D73CD}" srcOrd="8" destOrd="0" presId="urn:microsoft.com/office/officeart/2005/8/layout/default"/>
    <dgm:cxn modelId="{807544E9-984C-4B27-A257-8C1740E46EB4}" type="presParOf" srcId="{210F5F69-3599-4221-B4D8-CAE6162EA9E7}" destId="{8AE9D07C-C437-4F10-8759-AA53394B36F8}" srcOrd="9" destOrd="0" presId="urn:microsoft.com/office/officeart/2005/8/layout/default"/>
    <dgm:cxn modelId="{AF3CC52B-CFDC-46C8-8430-E8C72E62DF86}" type="presParOf" srcId="{210F5F69-3599-4221-B4D8-CAE6162EA9E7}" destId="{BD40FC40-C3F5-4620-B601-09CB593C80A2}" srcOrd="10" destOrd="0" presId="urn:microsoft.com/office/officeart/2005/8/layout/default"/>
    <dgm:cxn modelId="{84D06534-5F2A-4334-8A6B-3EDCBA2D6B60}" type="presParOf" srcId="{210F5F69-3599-4221-B4D8-CAE6162EA9E7}" destId="{A0C1316E-6DFF-49BB-99A1-BA80C4D5F967}" srcOrd="11" destOrd="0" presId="urn:microsoft.com/office/officeart/2005/8/layout/default"/>
    <dgm:cxn modelId="{CCD36C4F-F87B-4570-A337-24AD7A3156DD}" type="presParOf" srcId="{210F5F69-3599-4221-B4D8-CAE6162EA9E7}" destId="{3D595F71-B927-4ACA-90CB-81EE13E3A45F}" srcOrd="12" destOrd="0" presId="urn:microsoft.com/office/officeart/2005/8/layout/default"/>
    <dgm:cxn modelId="{C9CCA359-18E5-4691-83BE-C2466A0B8452}" type="presParOf" srcId="{210F5F69-3599-4221-B4D8-CAE6162EA9E7}" destId="{C362E15A-65BF-4696-91E0-D8DB12B33AAF}" srcOrd="13" destOrd="0" presId="urn:microsoft.com/office/officeart/2005/8/layout/default"/>
    <dgm:cxn modelId="{266A6168-533C-4D2B-80EA-42ED2F761B9A}" type="presParOf" srcId="{210F5F69-3599-4221-B4D8-CAE6162EA9E7}" destId="{56572A1C-A84E-47C4-8A7E-3B24DF189D1A}" srcOrd="14" destOrd="0" presId="urn:microsoft.com/office/officeart/2005/8/layout/default"/>
    <dgm:cxn modelId="{AE1D80B8-4D5D-4398-AAAA-0B0C37413792}" type="presParOf" srcId="{210F5F69-3599-4221-B4D8-CAE6162EA9E7}" destId="{C3FABF50-4C4F-4945-8960-163A0CD1FD2D}" srcOrd="15" destOrd="0" presId="urn:microsoft.com/office/officeart/2005/8/layout/default"/>
    <dgm:cxn modelId="{CFCFB5C9-9D20-4222-9C86-17023FEB3E3D}" type="presParOf" srcId="{210F5F69-3599-4221-B4D8-CAE6162EA9E7}" destId="{8DA7446A-BC06-4376-8F1A-27ADBE06A504}" srcOrd="16" destOrd="0" presId="urn:microsoft.com/office/officeart/2005/8/layout/default"/>
    <dgm:cxn modelId="{21D40319-6F69-461F-BF0F-8D87E5046A22}" type="presParOf" srcId="{210F5F69-3599-4221-B4D8-CAE6162EA9E7}" destId="{6D11ABEB-E1FC-4527-A871-FD995AA7B972}" srcOrd="17" destOrd="0" presId="urn:microsoft.com/office/officeart/2005/8/layout/default"/>
    <dgm:cxn modelId="{354216BC-8E7E-4AED-BCBD-795FA999044B}" type="presParOf" srcId="{210F5F69-3599-4221-B4D8-CAE6162EA9E7}" destId="{4EC14603-0F2D-46E7-BDA2-F882CDF87DC6}" srcOrd="18" destOrd="0" presId="urn:microsoft.com/office/officeart/2005/8/layout/default"/>
    <dgm:cxn modelId="{363BBCB9-E400-4669-851F-321450B94825}" type="presParOf" srcId="{210F5F69-3599-4221-B4D8-CAE6162EA9E7}" destId="{16ACFDF0-0F2F-4D4C-9BEF-89D3548CDA6C}" srcOrd="19" destOrd="0" presId="urn:microsoft.com/office/officeart/2005/8/layout/default"/>
    <dgm:cxn modelId="{B0291506-D43D-4D1A-89D9-7209F6B7C9B2}" type="presParOf" srcId="{210F5F69-3599-4221-B4D8-CAE6162EA9E7}" destId="{320FD7DC-D173-49DC-8650-3DA0DEBCB25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1710F-9ECC-49AA-BCC9-72523287B0A7}">
      <dsp:nvSpPr>
        <dsp:cNvPr id="0" name=""/>
        <dsp:cNvSpPr/>
      </dsp:nvSpPr>
      <dsp:spPr>
        <a:xfrm>
          <a:off x="575110" y="226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/>
              <a:cs typeface="Times New Roman"/>
            </a:rPr>
            <a:t> INTRODUCTION </a:t>
          </a:r>
        </a:p>
      </dsp:txBody>
      <dsp:txXfrm>
        <a:off x="575110" y="226"/>
        <a:ext cx="2676225" cy="1605735"/>
      </dsp:txXfrm>
    </dsp:sp>
    <dsp:sp modelId="{A5409869-AC30-48AC-87CD-9B65905CE139}">
      <dsp:nvSpPr>
        <dsp:cNvPr id="0" name=""/>
        <dsp:cNvSpPr/>
      </dsp:nvSpPr>
      <dsp:spPr>
        <a:xfrm>
          <a:off x="3518958" y="226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/>
              <a:ea typeface="Calibri"/>
              <a:cs typeface="Calibri"/>
            </a:rPr>
            <a:t>DATA CLEANING </a:t>
          </a:r>
        </a:p>
      </dsp:txBody>
      <dsp:txXfrm>
        <a:off x="3518958" y="226"/>
        <a:ext cx="2676225" cy="1605735"/>
      </dsp:txXfrm>
    </dsp:sp>
    <dsp:sp modelId="{F6C240E9-07D3-4087-B459-2DFC5ED388DC}">
      <dsp:nvSpPr>
        <dsp:cNvPr id="0" name=""/>
        <dsp:cNvSpPr/>
      </dsp:nvSpPr>
      <dsp:spPr>
        <a:xfrm>
          <a:off x="6462806" y="226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/>
              <a:cs typeface="Times New Roman"/>
            </a:rPr>
            <a:t>CAMPAIGN TOTAL IMPRESSION</a:t>
          </a:r>
        </a:p>
      </dsp:txBody>
      <dsp:txXfrm>
        <a:off x="6462806" y="226"/>
        <a:ext cx="2676225" cy="1605735"/>
      </dsp:txXfrm>
    </dsp:sp>
    <dsp:sp modelId="{B51BAE1F-AAA6-490B-8EDA-A295B5F3C591}">
      <dsp:nvSpPr>
        <dsp:cNvPr id="0" name=""/>
        <dsp:cNvSpPr/>
      </dsp:nvSpPr>
      <dsp:spPr>
        <a:xfrm>
          <a:off x="9406654" y="226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/>
              <a:cs typeface="Times New Roman"/>
            </a:rPr>
            <a:t>HIGHSET ROI CAMPAIGN</a:t>
          </a:r>
        </a:p>
      </dsp:txBody>
      <dsp:txXfrm>
        <a:off x="9406654" y="226"/>
        <a:ext cx="2676225" cy="1605735"/>
      </dsp:txXfrm>
    </dsp:sp>
    <dsp:sp modelId="{984621C1-05E2-4EBC-98EB-E875147D73CD}">
      <dsp:nvSpPr>
        <dsp:cNvPr id="0" name=""/>
        <dsp:cNvSpPr/>
      </dsp:nvSpPr>
      <dsp:spPr>
        <a:xfrm>
          <a:off x="575110" y="1873583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Top 3 Locations </a:t>
          </a:r>
        </a:p>
      </dsp:txBody>
      <dsp:txXfrm>
        <a:off x="575110" y="1873583"/>
        <a:ext cx="2676225" cy="1605735"/>
      </dsp:txXfrm>
    </dsp:sp>
    <dsp:sp modelId="{BD40FC40-C3F5-4620-B601-09CB593C80A2}">
      <dsp:nvSpPr>
        <dsp:cNvPr id="0" name=""/>
        <dsp:cNvSpPr/>
      </dsp:nvSpPr>
      <dsp:spPr>
        <a:xfrm>
          <a:off x="3518958" y="1873583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Average Engagement </a:t>
          </a:r>
          <a:r>
            <a:rPr lang="en-US" sz="2400" b="1" kern="1200" dirty="0">
              <a:latin typeface="Times New Roman"/>
              <a:cs typeface="Times New Roman"/>
            </a:rPr>
            <a:t>Score</a:t>
          </a:r>
          <a:endParaRPr lang="en-US" sz="2400" b="0" kern="1200" dirty="0"/>
        </a:p>
      </dsp:txBody>
      <dsp:txXfrm>
        <a:off x="3518958" y="1873583"/>
        <a:ext cx="2676225" cy="1605735"/>
      </dsp:txXfrm>
    </dsp:sp>
    <dsp:sp modelId="{3D595F71-B927-4ACA-90CB-81EE13E3A45F}">
      <dsp:nvSpPr>
        <dsp:cNvPr id="0" name=""/>
        <dsp:cNvSpPr/>
      </dsp:nvSpPr>
      <dsp:spPr>
        <a:xfrm>
          <a:off x="6462806" y="1873583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Overall CTR (</a:t>
          </a:r>
        </a:p>
      </dsp:txBody>
      <dsp:txXfrm>
        <a:off x="6462806" y="1873583"/>
        <a:ext cx="2676225" cy="1605735"/>
      </dsp:txXfrm>
    </dsp:sp>
    <dsp:sp modelId="{56572A1C-A84E-47C4-8A7E-3B24DF189D1A}">
      <dsp:nvSpPr>
        <dsp:cNvPr id="0" name=""/>
        <dsp:cNvSpPr/>
      </dsp:nvSpPr>
      <dsp:spPr>
        <a:xfrm>
          <a:off x="9406654" y="1873583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Most Cost-Effective Campaign</a:t>
          </a:r>
        </a:p>
      </dsp:txBody>
      <dsp:txXfrm>
        <a:off x="9406654" y="1873583"/>
        <a:ext cx="2676225" cy="1605735"/>
      </dsp:txXfrm>
    </dsp:sp>
    <dsp:sp modelId="{8DA7446A-BC06-4376-8F1A-27ADBE06A504}">
      <dsp:nvSpPr>
        <dsp:cNvPr id="0" name=""/>
        <dsp:cNvSpPr/>
      </dsp:nvSpPr>
      <dsp:spPr>
        <a:xfrm>
          <a:off x="2047034" y="3746941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CTR Above</a:t>
          </a:r>
          <a:r>
            <a:rPr lang="en-US" sz="2400" b="0" kern="1200" dirty="0">
              <a:latin typeface="Corbel" panose="020B0503020204020204"/>
            </a:rPr>
            <a:t> 5%</a:t>
          </a:r>
          <a:r>
            <a:rPr lang="en-US" sz="2400" b="0" kern="1200" dirty="0"/>
            <a:t> Threshold</a:t>
          </a:r>
        </a:p>
      </dsp:txBody>
      <dsp:txXfrm>
        <a:off x="2047034" y="3746941"/>
        <a:ext cx="2676225" cy="1605735"/>
      </dsp:txXfrm>
    </dsp:sp>
    <dsp:sp modelId="{4EC14603-0F2D-46E7-BDA2-F882CDF87DC6}">
      <dsp:nvSpPr>
        <dsp:cNvPr id="0" name=""/>
        <dsp:cNvSpPr/>
      </dsp:nvSpPr>
      <dsp:spPr>
        <a:xfrm>
          <a:off x="4990882" y="3746941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orbel" panose="020B0503020204020204"/>
            </a:rPr>
            <a:t>Ranking</a:t>
          </a:r>
          <a:r>
            <a:rPr lang="en-US" sz="2400" b="0" kern="1200" dirty="0"/>
            <a:t> Channels</a:t>
          </a:r>
          <a:endParaRPr lang="en-US" sz="2400" b="0" kern="1200" dirty="0">
            <a:latin typeface="Corbel" panose="020B0503020204020204"/>
            <a:cs typeface="Times New Roman"/>
          </a:endParaRPr>
        </a:p>
      </dsp:txBody>
      <dsp:txXfrm>
        <a:off x="4990882" y="3746941"/>
        <a:ext cx="2676225" cy="1605735"/>
      </dsp:txXfrm>
    </dsp:sp>
    <dsp:sp modelId="{320FD7DC-D173-49DC-8650-3DA0DEBCB25D}">
      <dsp:nvSpPr>
        <dsp:cNvPr id="0" name=""/>
        <dsp:cNvSpPr/>
      </dsp:nvSpPr>
      <dsp:spPr>
        <a:xfrm>
          <a:off x="7934730" y="3746941"/>
          <a:ext cx="2676225" cy="1605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/>
              <a:cs typeface="Times New Roman"/>
            </a:rPr>
            <a:t>CONCLUSION AND OVERVIEW</a:t>
          </a:r>
        </a:p>
      </dsp:txBody>
      <dsp:txXfrm>
        <a:off x="7934730" y="3746941"/>
        <a:ext cx="2676225" cy="1605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2/19/2025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2/19/2025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D2643-6533-5A09-5D52-629FA1B3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8781E-0D3D-C8BE-EDBF-AC23F5EC0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EC191-0765-1A24-B808-95F421E09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847A5-18C0-F150-859D-023F353F43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45816-8FF0-8E00-A182-B4F80597D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7E56C2-0711-04CA-40C0-9772DFDC2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9C080C-B3D5-C689-DF88-EADEF7B9F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17608-A528-67CB-41CD-E4B6518A9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ADA4C-D259-17D7-9862-D51DA581C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C39FB-0EF6-A85A-3211-4F967329D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EF3CB-A68A-67A2-DACD-2736B8F99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BF6CC-73E9-07F7-F2D9-7CE0744EE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38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83AFD-E463-B44B-91ED-A4293946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56D29-99DC-BF4D-37EB-07188040A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C58B6C-FC2A-B26D-6C38-D6ADBEF4F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6595F-2E92-35B7-DECC-2BCE1C6EB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7724F-8032-D8C1-22B7-356B6088A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863A6B-09B9-311C-49C8-C927E4B69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5F0A9-56BF-8E73-5940-309DD9947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743F-2646-64E8-8D21-10E1E6AE9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CABF5-BC1C-5F3C-C085-D5A70B36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F70E72-E5F4-C19A-DCCB-695523808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0DA33-0B5B-3FC3-6F39-DD70D1A99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2133-1603-A4F6-E179-17B83551DF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04EE3-95D2-9E82-3CC9-D7F213C61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6AE211-6371-9ACC-AA16-C9312EE79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75B9B-62BD-BA2F-56E6-31CC33781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3DCD1-CA52-475A-2086-EA113D0C7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1D11-BF45-FE9E-6F33-2CFE64A97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4798B-D8E8-3453-3DBE-68F4F52D83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BDC50-50FC-6706-6169-DDD2107C8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80863-85E4-083B-4191-99782BA87B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68421-1AB8-8CF1-FD9C-EC56FDDA6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12497-A5FA-116A-47CD-E0774926AF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62A72-1698-60C8-4CBB-5DE54CA9A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E3B1B-B5A5-D8C8-57E9-B665558AA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269F9-F75E-D2C7-1154-2733A92EC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78B2D-2DAD-BD33-8289-6F8C314AC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6CCA5-3A5C-3DF2-CDBA-070A3551C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5BB8-145B-8785-CE45-B75E453F4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4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6D93-4BB9-77C9-0764-BE006E1A1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DE7FFE-6B59-C491-5264-70F021421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A2BF89-D88B-B2C7-A173-D9FFCBC64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1D3E-B1D0-9C1B-54DD-CBDC98B66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E290-90A4-89C3-AD36-42466BEAE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395404-1C6C-A10D-AFF1-7DC7C86D0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F49A1-DB64-E5A0-460B-71195FAAF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CE293-4013-5AFE-5981-34408B50E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uffy white clouds in deep blue sky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Closeup of plant shoot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t>Click to edit Master text styles</a:t>
            </a:r>
          </a:p>
        </p:txBody>
      </p:sp>
      <p:pic>
        <p:nvPicPr>
          <p:cNvPr id="9" name="Picture 8" descr="Wave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Picture 10" descr="Closeup of green plants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22, 2012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 text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CD8D479-8942-46E8-A226-A4E01F7A105C}" type="slidenum">
              <a:rPr/>
              <a:p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July 22, 2012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dirty="0"/>
              <a:t>Footer text here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Apo01mY8Sa32pD5e_WoRyXEojnXibxe/view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ng.tech/hire/data-analysts" TargetMode="External"/><Relationship Id="rId4" Type="http://schemas.openxmlformats.org/officeDocument/2006/relationships/hyperlink" Target="https://github.com/ACSP-Tech/DATA-ANALYSIS/blob/main/HNG-3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BGqmX9jT6HuJwHrVZXjIKPxqElkYFPg/edit?gid=751358393#gid=75135839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BGqmX9jT6HuJwHrVZXjIKPxqElkYFPg/edit?gid=751358393#gid=75135839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BGqmX9jT6HuJwHrVZXjIKPxqElkYFPg/edit?gid=751358393#gid=75135839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BFD5D116-BFF2-4DCE-CB86-0A7D5676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" y="-3593"/>
            <a:ext cx="12330022" cy="6865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457" y="3019706"/>
            <a:ext cx="11632432" cy="235884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SQL Basics and Marketing-Specific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HNG Data Analysis Stage Three- HNG username(ACSP)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9113-C9F6-61C2-D238-DEB1C471A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5EAE-F58C-0B94-1EAB-F09F2546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1" y="218577"/>
            <a:ext cx="12376815" cy="536584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7.  </a:t>
            </a:r>
            <a:r>
              <a:rPr lang="fr-FR" sz="2800" dirty="0">
                <a:latin typeface="Calibri"/>
                <a:ea typeface="+mj-lt"/>
                <a:cs typeface="+mj-lt"/>
              </a:rPr>
              <a:t>OVERALL CTR (Click-Through Rate)</a:t>
            </a:r>
            <a:endParaRPr lang="fr-FR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D323-3119-BD91-E188-A8AE316A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65" y="789624"/>
            <a:ext cx="3894175" cy="5814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The SQL Query execution resulted in an Overall CTR of 9.98% (from the screenshot).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Click-Through Rate (CTR)  measures how effectively our ads are resonating with our target audience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This 9.98% CTR signifies that nearly 1 in 10 users who were shown our ad found it compelling enough to click and learn more.".</a:t>
            </a:r>
            <a:endParaRPr lang="en-US" dirty="0"/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flowchart shows the step by step process taken to calculate for the overall ctr.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 descr="A flowchart with black arrows&#10;&#10;AI-generated content may be incorrect.">
            <a:extLst>
              <a:ext uri="{FF2B5EF4-FFF2-40B4-BE49-F238E27FC236}">
                <a16:creationId xmlns:a16="http://schemas.microsoft.com/office/drawing/2014/main" id="{D8500119-E95D-6AF6-6CD6-7E859861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192" t="39" r="33508" b="30"/>
          <a:stretch/>
        </p:blipFill>
        <p:spPr>
          <a:xfrm>
            <a:off x="8541859" y="1266310"/>
            <a:ext cx="3656711" cy="5334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F40E8-6ABE-9830-6A63-E73E85084835}"/>
              </a:ext>
            </a:extLst>
          </p:cNvPr>
          <p:cNvSpPr txBox="1"/>
          <p:nvPr/>
        </p:nvSpPr>
        <p:spPr>
          <a:xfrm>
            <a:off x="8540005" y="890856"/>
            <a:ext cx="36513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FLOWCHART OF CALCULATION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3BE6D-BDFD-65BD-E3F2-C0518A142A22}"/>
              </a:ext>
            </a:extLst>
          </p:cNvPr>
          <p:cNvSpPr txBox="1"/>
          <p:nvPr/>
        </p:nvSpPr>
        <p:spPr>
          <a:xfrm>
            <a:off x="4715627" y="933987"/>
            <a:ext cx="36513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SCREENSHOT OF OUTPUT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89F96A-B0B7-CB61-4808-0FCD9194E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672" y="1300971"/>
            <a:ext cx="3819525" cy="23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7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F759F-F186-A09B-A215-C1EB2BE3C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6432-117A-7AE6-8D35-BBE05457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1" y="218577"/>
            <a:ext cx="12376815" cy="536584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8.  </a:t>
            </a:r>
            <a:r>
              <a:rPr lang="fr-FR" sz="2800" dirty="0">
                <a:latin typeface="Calibri"/>
                <a:ea typeface="+mj-lt"/>
                <a:cs typeface="+mj-lt"/>
              </a:rPr>
              <a:t>MOST COST-EFFECTIVE CAMPAIGN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879A-03CE-89CF-BB33-E6AD954C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1" y="760870"/>
            <a:ext cx="6755268" cy="3197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The query result shows that campaign ID: 42484 (Alpha Innovations) has the most effective cost per conversion, which is $3.3428 approximately</a:t>
            </a:r>
            <a:endParaRPr lang="en-US" dirty="0"/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Cost Per Conversion (CPC) measures the efficiency of our advertising spend by determining how much we spend to acquire a single conversion.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lower the CPC, the better, as every organization aims to minimize cost.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Cost per Conversion is equal to Acquisition Cost divided by conversation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conversation was calculated as shown in the flow chart.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F62DB-1372-8A33-D422-C50607496EAC}"/>
              </a:ext>
            </a:extLst>
          </p:cNvPr>
          <p:cNvSpPr txBox="1"/>
          <p:nvPr/>
        </p:nvSpPr>
        <p:spPr>
          <a:xfrm>
            <a:off x="7073515" y="991497"/>
            <a:ext cx="5117797" cy="383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FLOWCHART OF CPC CALCULATION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DFF79-3EEE-6CE8-900D-8CF651EA1E43}"/>
              </a:ext>
            </a:extLst>
          </p:cNvPr>
          <p:cNvSpPr txBox="1"/>
          <p:nvPr/>
        </p:nvSpPr>
        <p:spPr>
          <a:xfrm>
            <a:off x="244268" y="3938856"/>
            <a:ext cx="6771194" cy="383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SCREENSHOT OF  THE  OUTPUT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CDACA4-EEB6-3B06-AC6A-FFB4FF5F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6" y="4330552"/>
            <a:ext cx="6925033" cy="2265691"/>
          </a:xfrm>
          <a:prstGeom prst="rect">
            <a:avLst/>
          </a:prstGeom>
        </p:spPr>
      </p:pic>
      <p:pic>
        <p:nvPicPr>
          <p:cNvPr id="7" name="Picture 6" descr="A diagram of a flowchart&#10;&#10;AI-generated content may be incorrect.">
            <a:extLst>
              <a:ext uri="{FF2B5EF4-FFF2-40B4-BE49-F238E27FC236}">
                <a16:creationId xmlns:a16="http://schemas.microsoft.com/office/drawing/2014/main" id="{C795E97C-2422-D71F-EF4C-44DEF910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236" y="1579712"/>
            <a:ext cx="51149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1328A-E5AC-6FCC-6160-680B7993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2E39-2522-4A48-F924-D5EB17F9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1" y="218577"/>
            <a:ext cx="12376815" cy="536584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9. CAMPAIGNS</a:t>
            </a:r>
            <a:r>
              <a:rPr lang="fr-FR" sz="2800" dirty="0">
                <a:latin typeface="Calibri"/>
                <a:ea typeface="+mj-lt"/>
                <a:cs typeface="+mj-lt"/>
              </a:rPr>
              <a:t> WITH CTR ABOVE 5% THRESHOLD</a:t>
            </a:r>
            <a:endParaRPr lang="fr-FR" sz="2800" dirty="0">
              <a:latin typeface="Corbel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610F-BF13-1C32-6CF9-95D37928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518" y="919020"/>
            <a:ext cx="4627419" cy="5641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Certain companies (e.g., </a:t>
            </a:r>
            <a:r>
              <a:rPr lang="en-US" dirty="0" err="1">
                <a:ea typeface="+mn-lt"/>
                <a:cs typeface="+mn-lt"/>
              </a:rPr>
              <a:t>C_TechCorp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C_NexGen</a:t>
            </a:r>
            <a:r>
              <a:rPr lang="en-US" dirty="0">
                <a:ea typeface="+mn-lt"/>
                <a:cs typeface="+mn-lt"/>
              </a:rPr>
              <a:t> Systems) seem to have more campaigns with high CTR values, as indicated by the brighter color patches.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Each column represents a different company on the x-axis of the heatmap.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Y-axis: Each row represents a campaign ID that had a CTR above 5%.</a:t>
            </a:r>
            <a:endParaRPr lang="en-US" dirty="0"/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values in the columns correspond to CTR values for campaigns belonging to these companies.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Darker areas (black or deep purple) indicate campaigns with relatively lower CTR values (but still above 5%).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Brighter areas (red to white) indicate campaigns with significantly higher CTR values.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5" descr="A black and pink lines&#10;&#10;AI-generated content may be incorrect.">
            <a:extLst>
              <a:ext uri="{FF2B5EF4-FFF2-40B4-BE49-F238E27FC236}">
                <a16:creationId xmlns:a16="http://schemas.microsoft.com/office/drawing/2014/main" id="{2BCC5314-589C-9B68-F29B-50334BD7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38" r="12703" b="257"/>
          <a:stretch/>
        </p:blipFill>
        <p:spPr>
          <a:xfrm>
            <a:off x="68200" y="988958"/>
            <a:ext cx="7496455" cy="55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64AB0-0E4B-520E-6C86-4654050FD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F2FC-E82A-F778-29BE-F5CD43D9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09" y="391105"/>
            <a:ext cx="10479004" cy="522207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10. RANK CHANNELS BY TOTAL CONVERSIONS</a:t>
            </a:r>
            <a:endParaRPr lang="fr-FR" sz="2800" dirty="0">
              <a:latin typeface="Corbel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4281-4E6F-A7F1-8257-4A8F819C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141" y="1709774"/>
            <a:ext cx="4641796" cy="4850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Google Ads, Email, and Website have the highest total conversions, all close to 14.8 million.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X-Axis (</a:t>
            </a:r>
            <a:r>
              <a:rPr lang="en-US" dirty="0" err="1">
                <a:ea typeface="+mn-lt"/>
                <a:cs typeface="+mn-lt"/>
              </a:rPr>
              <a:t>channel_used</a:t>
            </a:r>
            <a:r>
              <a:rPr lang="en-US" dirty="0">
                <a:ea typeface="+mn-lt"/>
                <a:cs typeface="+mn-lt"/>
              </a:rPr>
              <a:t>): Represents different marketing channels.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Y-Axis (</a:t>
            </a:r>
            <a:r>
              <a:rPr lang="en-US" dirty="0" err="1">
                <a:ea typeface="+mn-lt"/>
                <a:cs typeface="+mn-lt"/>
              </a:rPr>
              <a:t>totalconversions</a:t>
            </a:r>
            <a:r>
              <a:rPr lang="en-US" dirty="0">
                <a:ea typeface="+mn-lt"/>
                <a:cs typeface="+mn-lt"/>
              </a:rPr>
              <a:t>): Represents the total number of conversions achieved through each channel.</a:t>
            </a:r>
            <a:endParaRPr lang="en-US" dirty="0"/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YouTube and Instagram are still effective but slightly lagging behind with a total conversions, around 14.65 million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Facebook has the lowest total conversions, around 14.45 million.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6BEFA-D231-9F8E-2EDD-B53AEA39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45" t="-2741" r="6926" b="3088"/>
          <a:stretch/>
        </p:blipFill>
        <p:spPr>
          <a:xfrm>
            <a:off x="4491" y="922317"/>
            <a:ext cx="7428617" cy="56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8DB3D-EFDD-9F12-C961-AF0CF17F0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EBB3-48E0-53CB-53D2-6C5F3939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73" y="218577"/>
            <a:ext cx="9371949" cy="5222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11.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AF96A-F89B-8EF2-AC80-561FA63162E1}"/>
              </a:ext>
            </a:extLst>
          </p:cNvPr>
          <p:cNvSpPr txBox="1"/>
          <p:nvPr/>
        </p:nvSpPr>
        <p:spPr>
          <a:xfrm>
            <a:off x="595201" y="892412"/>
            <a:ext cx="1088780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Campaign Performance Insights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Google Ads, Email, and Website were the top-performing channels in terms of conversions.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Facebook had the lowest total conversions, suggesting room for optimization.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Engagement and ROI Trends: 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The highest engagement was observed among Men aged 18-24, indicating a key demographic for future targeting.</a:t>
            </a:r>
            <a:endParaRPr lang="en-US" dirty="0"/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New York, Miami, and Chicago led in total impressions, highlighting strong audience engagement in these regions.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Only 160 campaigns (0.08%) achieved the highest ROI of 8, showing that highly successful campaigns are rare.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Cost Efficiency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Alpha Innovations (Campaign ID: 42484) had the most effective Cost Per Conversion ($3.34), emphasizing efficient ad spending.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Campaigns from </a:t>
            </a:r>
            <a:r>
              <a:rPr lang="en-US" dirty="0" err="1">
                <a:ea typeface="+mn-lt"/>
                <a:cs typeface="+mn-lt"/>
              </a:rPr>
              <a:t>C_TechCorp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C_NexGen</a:t>
            </a:r>
            <a:r>
              <a:rPr lang="en-US" dirty="0">
                <a:ea typeface="+mn-lt"/>
                <a:cs typeface="+mn-lt"/>
              </a:rPr>
              <a:t> Systems had higher CTR values, making them standout performers.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Click-Through Rate (CTR) Effectiveness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An overall CTR of 9.98% indicates that nearly 1 in 10 users found the ads compelling enough to click.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Heatmap analysis revealed certain companies consistently achieved higher CTRs, signaling effective strategies worth replicating.</a:t>
            </a:r>
          </a:p>
        </p:txBody>
      </p:sp>
    </p:spTree>
    <p:extLst>
      <p:ext uri="{BB962C8B-B14F-4D97-AF65-F5344CB8AC3E}">
        <p14:creationId xmlns:p14="http://schemas.microsoft.com/office/powerpoint/2010/main" val="20383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BECC-44BD-AA54-3CBD-DAB52B9B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5B7C-2DF7-C1F7-7FD2-3B17FC3D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73" y="218577"/>
            <a:ext cx="9371949" cy="665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11. CONCLUSION – CONTD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46DAA-EDC5-6EB4-363F-1925A602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" y="892565"/>
            <a:ext cx="12189842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REPORT</a:t>
            </a:r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RELEVANT LINKS FOR 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0185" indent="-210185"/>
            <a:r>
              <a:rPr lang="en-US" dirty="0">
                <a:ea typeface="+mn-lt"/>
                <a:cs typeface="+mn-lt"/>
                <a:hlinkClick r:id="rId3"/>
              </a:rPr>
              <a:t>https://drive.google.com/file/d/11Apo01mY8Sa32pD5e_WoRyXEojnXibxe/view?usp=sharing</a:t>
            </a:r>
            <a:endParaRPr lang="en-US"/>
          </a:p>
          <a:p>
            <a:pPr marL="210185" indent="-210185"/>
            <a:r>
              <a:rPr lang="en-US" dirty="0">
                <a:ea typeface="+mn-lt"/>
                <a:cs typeface="+mn-lt"/>
                <a:hlinkClick r:id="rId4"/>
              </a:rPr>
              <a:t>https://github.com/ACSP-Tech/DATA-ANALYSIS/blob/main/HNG-3.ipynb</a:t>
            </a:r>
            <a:endParaRPr lang="en-US">
              <a:ea typeface="+mn-lt"/>
              <a:cs typeface="+mn-lt"/>
            </a:endParaRPr>
          </a:p>
          <a:p>
            <a:pPr marL="210185" indent="-210185"/>
            <a:r>
              <a:rPr lang="en-US" dirty="0">
                <a:ea typeface="+mn-lt"/>
                <a:cs typeface="+mn-lt"/>
                <a:hlinkClick r:id="rId5"/>
              </a:rPr>
              <a:t>https://hng.tech/hire/data-analysts</a:t>
            </a:r>
          </a:p>
        </p:txBody>
      </p:sp>
    </p:spTree>
    <p:extLst>
      <p:ext uri="{BB962C8B-B14F-4D97-AF65-F5344CB8AC3E}">
        <p14:creationId xmlns:p14="http://schemas.microsoft.com/office/powerpoint/2010/main" val="1628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19" y="132313"/>
            <a:ext cx="9400703" cy="76662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alibri"/>
                <a:ea typeface="+mj-lt"/>
                <a:cs typeface="+mj-lt"/>
              </a:rPr>
              <a:t>CONTENT LAYOUT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0" name="Content Placeholder 9" descr="Basic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5576286"/>
              </p:ext>
            </p:extLst>
          </p:nvPr>
        </p:nvGraphicFramePr>
        <p:xfrm>
          <a:off x="-8263" y="1052470"/>
          <a:ext cx="12657990" cy="535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9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29795-4476-1D93-DF6B-C40461A16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FE26-5675-57C7-844E-F3353BA7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74803"/>
            <a:ext cx="9371949" cy="49345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fr-FR" sz="2800" dirty="0">
                <a:latin typeface="Calibri"/>
                <a:ea typeface="Calibri"/>
                <a:cs typeface="Calibri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901E-BEC3-749C-6A06-8943BB78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103" y="775245"/>
            <a:ext cx="8768097" cy="1615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  <a:hlinkClick r:id="rId3"/>
              </a:rPr>
              <a:t>Marketing Campaign Dataset</a:t>
            </a: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/>
              <a:t>The above named was given dataset for this task.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/>
              <a:t>This  shape of the dataset is </a:t>
            </a:r>
            <a:r>
              <a:rPr lang="en-US" b="1" dirty="0"/>
              <a:t>200005 rows and 15 columns.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schema as imported is given in the screenshot at the left. 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first 20 rows are been displayed in the screenshot below.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311023-9504-E51B-E8B6-88B928A5B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1" y="1120805"/>
            <a:ext cx="3233109" cy="5752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4B564-4CEB-28C8-3540-3C7E6BE1F4AA}"/>
              </a:ext>
            </a:extLst>
          </p:cNvPr>
          <p:cNvSpPr txBox="1"/>
          <p:nvPr/>
        </p:nvSpPr>
        <p:spPr>
          <a:xfrm>
            <a:off x="100496" y="761460"/>
            <a:ext cx="32199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SCHEMA BEFORE CLEANING: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6744D-D376-59C0-A48B-6DB8B96E849D}"/>
              </a:ext>
            </a:extLst>
          </p:cNvPr>
          <p:cNvSpPr txBox="1"/>
          <p:nvPr/>
        </p:nvSpPr>
        <p:spPr>
          <a:xfrm>
            <a:off x="3436046" y="2386101"/>
            <a:ext cx="869775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SCREENSHOT OF THE FIRST 20 ROWS OF THE DATASET:</a:t>
            </a:r>
          </a:p>
        </p:txBody>
      </p:sp>
      <p:pic>
        <p:nvPicPr>
          <p:cNvPr id="9" name="Picture 8" descr="SCREENSHOT OF THE FIRST 20 ROWS OF THE DATASET">
            <a:extLst>
              <a:ext uri="{FF2B5EF4-FFF2-40B4-BE49-F238E27FC236}">
                <a16:creationId xmlns:a16="http://schemas.microsoft.com/office/drawing/2014/main" id="{993C9ECB-B11D-6C66-EB2A-7A22DAF2C5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434" y="2739870"/>
            <a:ext cx="8727056" cy="41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6D381-2225-9FD7-07FA-A928F991D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E9E-BEB8-4297-6880-19F1259C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74803"/>
            <a:ext cx="9371949" cy="493453"/>
          </a:xfrm>
        </p:spPr>
        <p:txBody>
          <a:bodyPr>
            <a:no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2. DATA CLEANING – DATA TYPES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FB15-32F1-B72B-8F30-500305E0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611" y="760868"/>
            <a:ext cx="6395834" cy="23346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  <a:hlinkClick r:id="rId3"/>
              </a:rPr>
              <a:t>Marketing Campaign Dataset</a:t>
            </a:r>
            <a:endParaRPr lang="en-US" dirty="0">
              <a:ea typeface="+mn-lt"/>
              <a:cs typeface="+mn-lt"/>
            </a:endParaRPr>
          </a:p>
          <a:p>
            <a:pPr marL="685800" lvl="1" indent="-15494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The dataset was cleaned to make acquisition cost and date to the data type needed for the analysis. </a:t>
            </a:r>
            <a:endParaRPr lang="en-US"/>
          </a:p>
          <a:p>
            <a:pPr marL="685800" lvl="1" indent="-154940">
              <a:buFont typeface="Wingdings" panose="020B0604020202020204" pitchFamily="34" charset="0"/>
              <a:buChar char="Ø"/>
            </a:pPr>
            <a:r>
              <a:rPr lang="en-US" dirty="0"/>
              <a:t> The schema after cleaning the data types is given in the screenshot at the left.</a:t>
            </a:r>
          </a:p>
          <a:p>
            <a:pPr marL="685800" lvl="1" indent="-154940">
              <a:buFont typeface="Wingdings" panose="020B0604020202020204" pitchFamily="34" charset="0"/>
              <a:buChar char="Ø"/>
            </a:pPr>
            <a:r>
              <a:rPr lang="en-US" dirty="0"/>
              <a:t> The</a:t>
            </a:r>
            <a:r>
              <a:rPr lang="en-US" dirty="0">
                <a:ea typeface="+mn-lt"/>
                <a:cs typeface="+mn-lt"/>
              </a:rPr>
              <a:t> schema as imported is given in the screenshot at the left.</a:t>
            </a:r>
          </a:p>
          <a:p>
            <a:pPr marL="685800" lvl="1" indent="-15494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 SQL query code used to obtain the schema information is displayed in the screenshot below.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49F5C-3C20-0C18-6512-0B1049A907A1}"/>
              </a:ext>
            </a:extLst>
          </p:cNvPr>
          <p:cNvSpPr txBox="1"/>
          <p:nvPr/>
        </p:nvSpPr>
        <p:spPr>
          <a:xfrm>
            <a:off x="100496" y="747083"/>
            <a:ext cx="51034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SCHEMA AFTER CLEANING: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A38A4-DB40-D3B0-447B-BEC569860E95}"/>
              </a:ext>
            </a:extLst>
          </p:cNvPr>
          <p:cNvSpPr txBox="1"/>
          <p:nvPr/>
        </p:nvSpPr>
        <p:spPr>
          <a:xfrm>
            <a:off x="5592649" y="3104970"/>
            <a:ext cx="6512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SQL query code used to obtain the schema information: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FA85C0-C1F1-D492-3D74-EE40854F0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1" y="1130510"/>
            <a:ext cx="5116541" cy="5416490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E56113-75AC-7CF6-B4B2-D7CE71D18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658" y="3476895"/>
            <a:ext cx="6549964" cy="22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B2FAE-7B05-EFA4-4FAF-E466348F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7F9-189E-042E-2257-0BEF7B42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6"/>
            <a:ext cx="9371949" cy="49345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3. TOTAL IMPRESSIONS FOR EACH CAMPAIGN</a:t>
            </a:r>
            <a:endParaRPr lang="fr-FR" sz="2800" dirty="0">
              <a:latin typeface="Corbel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B5F1-3041-AB77-78D4-92B1E81F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65" y="789624"/>
            <a:ext cx="11514174" cy="2320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  <a:hlinkClick r:id="rId3"/>
              </a:rPr>
              <a:t>Marketing Campaign Dataset</a:t>
            </a: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</a:t>
            </a:r>
            <a:r>
              <a:rPr lang="en-US" b="1" dirty="0">
                <a:ea typeface="+mn-lt"/>
                <a:cs typeface="+mn-lt"/>
              </a:rPr>
              <a:t> Campaign ID is an auto-incrementing unique identifier</a:t>
            </a:r>
            <a:r>
              <a:rPr lang="en-US" dirty="0">
                <a:ea typeface="+mn-lt"/>
                <a:cs typeface="+mn-lt"/>
              </a:rPr>
              <a:t> ranging from 1 to 200,005, representing different marketing campaigns.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Each campaign has a varying number of total impressions, as shown by the orange area in the chart.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light blue area represents the campaign ID count, which </a:t>
            </a:r>
            <a:r>
              <a:rPr lang="en-US" b="1" dirty="0">
                <a:ea typeface="+mn-lt"/>
                <a:cs typeface="+mn-lt"/>
              </a:rPr>
              <a:t>increases linearly</a:t>
            </a:r>
            <a:r>
              <a:rPr lang="en-US" dirty="0">
                <a:ea typeface="+mn-lt"/>
                <a:cs typeface="+mn-lt"/>
              </a:rPr>
              <a:t> as more campaigns are recorded.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spikes and dips</a:t>
            </a:r>
            <a:r>
              <a:rPr lang="en-US" dirty="0">
                <a:ea typeface="+mn-lt"/>
                <a:cs typeface="+mn-lt"/>
              </a:rPr>
              <a:t> in impressions indicate that some campaigns performed significantly</a:t>
            </a:r>
            <a:r>
              <a:rPr lang="en-US" b="1" dirty="0">
                <a:ea typeface="+mn-lt"/>
                <a:cs typeface="+mn-lt"/>
              </a:rPr>
              <a:t> better or worse</a:t>
            </a:r>
            <a:r>
              <a:rPr lang="en-US" dirty="0">
                <a:ea typeface="+mn-lt"/>
                <a:cs typeface="+mn-lt"/>
              </a:rPr>
              <a:t> than others.</a:t>
            </a:r>
            <a:endParaRPr lang="en-US" dirty="0"/>
          </a:p>
          <a:p>
            <a:pPr marL="228600" lvl="1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78A0A8BC-70FF-DE7B-CB03-1BDEC644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8702"/>
            <a:ext cx="12192000" cy="3168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47B98B-0824-4FBA-09DD-D184589F191C}"/>
              </a:ext>
            </a:extLst>
          </p:cNvPr>
          <p:cNvSpPr txBox="1"/>
          <p:nvPr/>
        </p:nvSpPr>
        <p:spPr>
          <a:xfrm>
            <a:off x="114873" y="3061838"/>
            <a:ext cx="1197579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STACKED LINE CHART OF CAMPAIGN ID AND TOTAL IMPRESSION FOR EACH CAMPAIGN</a:t>
            </a:r>
          </a:p>
        </p:txBody>
      </p:sp>
    </p:spTree>
    <p:extLst>
      <p:ext uri="{BB962C8B-B14F-4D97-AF65-F5344CB8AC3E}">
        <p14:creationId xmlns:p14="http://schemas.microsoft.com/office/powerpoint/2010/main" val="24318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78AD0-031D-D590-CEA3-B119ED62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8914-E982-2959-52CF-654B872A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6"/>
            <a:ext cx="9371949" cy="49345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4. CAMPAIGN</a:t>
            </a:r>
            <a:r>
              <a:rPr lang="fr-FR" sz="2800" dirty="0">
                <a:latin typeface="Calibri"/>
                <a:ea typeface="+mj-lt"/>
                <a:cs typeface="+mj-lt"/>
              </a:rPr>
              <a:t> WITH THE HIGHEST ROI</a:t>
            </a:r>
            <a:endParaRPr lang="fr-FR" sz="28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2AEC-F038-D2AC-8289-F450F49E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65" y="789624"/>
            <a:ext cx="11514174" cy="23203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Campaign ID -  160 Campaigns with the Highest Return on Investment.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The highest Return on Investment (ROI) is 8</a:t>
            </a:r>
            <a:r>
              <a:rPr lang="en-US" dirty="0">
                <a:ea typeface="+mn-lt"/>
                <a:cs typeface="+mn-lt"/>
              </a:rPr>
              <a:t>, achieved by a select number of campaigns.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Only </a:t>
            </a:r>
            <a:r>
              <a:rPr lang="en-US" b="1" dirty="0">
                <a:ea typeface="+mn-lt"/>
                <a:cs typeface="+mn-lt"/>
              </a:rPr>
              <a:t>160 campaigns (0.08%) </a:t>
            </a:r>
            <a:r>
              <a:rPr lang="en-US" dirty="0">
                <a:ea typeface="+mn-lt"/>
                <a:cs typeface="+mn-lt"/>
              </a:rPr>
              <a:t>out of the total dataset attained this maximum ROI value.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A query filtering the highest ROI and limiting results to 1 returns </a:t>
            </a:r>
            <a:r>
              <a:rPr lang="en-US" b="1" dirty="0">
                <a:ea typeface="+mn-lt"/>
                <a:cs typeface="+mn-lt"/>
              </a:rPr>
              <a:t>Campaign ID 168</a:t>
            </a:r>
            <a:r>
              <a:rPr lang="en-US" dirty="0">
                <a:ea typeface="+mn-lt"/>
                <a:cs typeface="+mn-lt"/>
              </a:rPr>
              <a:t>, belonging to </a:t>
            </a:r>
            <a:r>
              <a:rPr lang="en-US" b="1" dirty="0">
                <a:ea typeface="+mn-lt"/>
                <a:cs typeface="+mn-lt"/>
              </a:rPr>
              <a:t>NexGen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Systems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blue circle in the chart scatter plot represent the ROI values achieved by 160 different campaigns, with each campaign ID displayed on the x-axis.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uniform distribution of the filtered results indicates that multiple campaigns share similar ROI values of 8.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47F43-88A9-4CE8-FCAB-75FB5D1DC630}"/>
              </a:ext>
            </a:extLst>
          </p:cNvPr>
          <p:cNvSpPr txBox="1"/>
          <p:nvPr/>
        </p:nvSpPr>
        <p:spPr>
          <a:xfrm>
            <a:off x="114873" y="3061838"/>
            <a:ext cx="1197579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Scatter plot of campaign with the highest return on Investment</a:t>
            </a:r>
          </a:p>
        </p:txBody>
      </p:sp>
      <p:pic>
        <p:nvPicPr>
          <p:cNvPr id="4" name="Picture 3" descr="A graph with blue dots&#10;&#10;AI-generated content may be incorrect.">
            <a:extLst>
              <a:ext uri="{FF2B5EF4-FFF2-40B4-BE49-F238E27FC236}">
                <a16:creationId xmlns:a16="http://schemas.microsoft.com/office/drawing/2014/main" id="{1E411AC8-826C-6960-E426-578365B5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9976"/>
            <a:ext cx="12091359" cy="31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798AC-A22E-9824-4C7E-4722A65F0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13D-384C-159F-DBC3-65EF29E8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1" y="218577"/>
            <a:ext cx="12376815" cy="536584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5. TOP</a:t>
            </a:r>
            <a:r>
              <a:rPr lang="fr-FR" sz="2800" dirty="0">
                <a:latin typeface="Calibri"/>
                <a:ea typeface="+mj-lt"/>
                <a:cs typeface="+mj-lt"/>
              </a:rPr>
              <a:t> THREE LOCATION WITH THE MOST IMPRESSIONS</a:t>
            </a:r>
            <a:endParaRPr lang="fr-FR" sz="28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F23E-1C65-2BC0-02BE-34549DDF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65" y="789624"/>
            <a:ext cx="3894175" cy="5814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Top three -New York, Miami and Chicago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blue pie slice represents New York, which has the highest total impressions of 221,359,758.</a:t>
            </a:r>
            <a:endParaRPr lang="en-US" dirty="0"/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orange</a:t>
            </a:r>
            <a:r>
              <a:rPr lang="en-US" dirty="0">
                <a:ea typeface="+mn-lt"/>
                <a:cs typeface="+mn-lt"/>
              </a:rPr>
              <a:t> slice corresponds to </a:t>
            </a:r>
            <a:r>
              <a:rPr lang="en-US" b="1" dirty="0">
                <a:ea typeface="+mn-lt"/>
                <a:cs typeface="+mn-lt"/>
              </a:rPr>
              <a:t>Miami</a:t>
            </a:r>
            <a:r>
              <a:rPr lang="en-US" dirty="0">
                <a:ea typeface="+mn-lt"/>
                <a:cs typeface="+mn-lt"/>
              </a:rPr>
              <a:t>, with </a:t>
            </a:r>
            <a:r>
              <a:rPr lang="en-US" b="1" dirty="0">
                <a:ea typeface="+mn-lt"/>
                <a:cs typeface="+mn-lt"/>
              </a:rPr>
              <a:t>221,347,730</a:t>
            </a:r>
            <a:r>
              <a:rPr lang="en-US" dirty="0">
                <a:ea typeface="+mn-lt"/>
                <a:cs typeface="+mn-lt"/>
              </a:rPr>
              <a:t> impressions, ranking second.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green</a:t>
            </a:r>
            <a:r>
              <a:rPr lang="en-US" dirty="0">
                <a:ea typeface="+mn-lt"/>
                <a:cs typeface="+mn-lt"/>
              </a:rPr>
              <a:t> slice represents </a:t>
            </a:r>
            <a:r>
              <a:rPr lang="en-US" b="1" dirty="0">
                <a:ea typeface="+mn-lt"/>
                <a:cs typeface="+mn-lt"/>
              </a:rPr>
              <a:t>Chicago</a:t>
            </a:r>
            <a:r>
              <a:rPr lang="en-US" dirty="0">
                <a:ea typeface="+mn-lt"/>
                <a:cs typeface="+mn-lt"/>
              </a:rPr>
              <a:t>, with </a:t>
            </a:r>
            <a:r>
              <a:rPr lang="en-US" b="1" dirty="0">
                <a:ea typeface="+mn-lt"/>
                <a:cs typeface="+mn-lt"/>
              </a:rPr>
              <a:t>219,999,364</a:t>
            </a:r>
            <a:r>
              <a:rPr lang="en-US" dirty="0">
                <a:ea typeface="+mn-lt"/>
                <a:cs typeface="+mn-lt"/>
              </a:rPr>
              <a:t> impressions, slightly lower than Miami.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three locations</a:t>
            </a:r>
            <a:r>
              <a:rPr lang="en-US" dirty="0">
                <a:ea typeface="+mn-lt"/>
                <a:cs typeface="+mn-lt"/>
              </a:rPr>
              <a:t> account for the highest share of total impressions, indicating strong audience engagement in these regions.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pie chart with numbers and a few different colored circles&#10;&#10;AI-generated content may be incorrect.">
            <a:extLst>
              <a:ext uri="{FF2B5EF4-FFF2-40B4-BE49-F238E27FC236}">
                <a16:creationId xmlns:a16="http://schemas.microsoft.com/office/drawing/2014/main" id="{D68B2FF4-C855-0D3F-88E4-F86DF622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32" y="970471"/>
            <a:ext cx="7260566" cy="54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F97F8-F9F2-AF6A-C53F-D1196442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3E5A-7E5E-573B-BBFE-7FD1C23D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50" y="247332"/>
            <a:ext cx="10967835" cy="536584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6. AVERAGE ENGAGEMENT SCORE BY TARGET AUDIENCE</a:t>
            </a:r>
            <a:endParaRPr lang="fr-FR" sz="28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B717-56C0-11BF-891A-3FEC5043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65" y="789624"/>
            <a:ext cx="4095460" cy="33267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The highest </a:t>
            </a:r>
            <a:r>
              <a:rPr lang="en-US" b="1" dirty="0">
                <a:ea typeface="+mn-lt"/>
                <a:cs typeface="+mn-lt"/>
              </a:rPr>
              <a:t>average engagement score</a:t>
            </a:r>
            <a:r>
              <a:rPr lang="en-US" dirty="0">
                <a:ea typeface="+mn-lt"/>
                <a:cs typeface="+mn-lt"/>
              </a:rPr>
              <a:t> is observed among </a:t>
            </a:r>
            <a:r>
              <a:rPr lang="en-US" b="1" dirty="0">
                <a:ea typeface="+mn-lt"/>
                <a:cs typeface="+mn-lt"/>
              </a:rPr>
              <a:t>Men aged 18-24 </a:t>
            </a:r>
            <a:r>
              <a:rPr lang="en-US" dirty="0">
                <a:ea typeface="+mn-lt"/>
                <a:cs typeface="+mn-lt"/>
              </a:rPr>
              <a:t>, indicating strong interaction from this demographic.</a:t>
            </a:r>
            <a:endParaRPr lang="en-US"/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Women aged 25-34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Men aged 25-34</a:t>
            </a:r>
            <a:r>
              <a:rPr lang="en-US" dirty="0">
                <a:ea typeface="+mn-lt"/>
                <a:cs typeface="+mn-lt"/>
              </a:rPr>
              <a:t> show moderate engagement levels, suggesting a balanced interest from both groups..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Women aged 35-44</a:t>
            </a:r>
            <a:r>
              <a:rPr lang="en-US" dirty="0">
                <a:ea typeface="+mn-lt"/>
                <a:cs typeface="+mn-lt"/>
              </a:rPr>
              <a:t> and the </a:t>
            </a:r>
            <a:r>
              <a:rPr lang="en-US" b="1" dirty="0">
                <a:ea typeface="+mn-lt"/>
                <a:cs typeface="+mn-lt"/>
              </a:rPr>
              <a:t>All Ages category</a:t>
            </a:r>
            <a:r>
              <a:rPr lang="en-US" dirty="0">
                <a:ea typeface="+mn-lt"/>
                <a:cs typeface="+mn-lt"/>
              </a:rPr>
              <a:t> have the lowest engagement scores, implying a relatively lower interaction rate from these segments.</a:t>
            </a: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pPr marL="685800" lvl="1" indent="-457200">
              <a:buFont typeface="Wingdings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413F7-D1AE-6446-CDC6-CCCEEBB8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282" y="802053"/>
            <a:ext cx="8065699" cy="548393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A03DF8-DAF3-5A58-DF8C-436C1BFB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55" y="4107791"/>
            <a:ext cx="421867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EC9E49B7-4EF5-484D-A5C3-E44E8A0091EA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F2847D-96C7-4634-93AB-D232DDB6E5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18307F-863E-465D-9426-B14DA0CBD2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74F6EFD-5A76-4C77-A0A3-4BA9EAEE1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Widescreen</PresentationFormat>
  <Paragraphs>43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SQL Basics and Marketing-Specific Queries</vt:lpstr>
      <vt:lpstr>RELEVANT LINKS FOR THE TASK</vt:lpstr>
      <vt:lpstr>CONTENT LAYOUT</vt:lpstr>
      <vt:lpstr>INTRODUCTION</vt:lpstr>
      <vt:lpstr>2. DATA CLEANING – DATA TYPES</vt:lpstr>
      <vt:lpstr>3. TOTAL IMPRESSIONS FOR EACH CAMPAIGN</vt:lpstr>
      <vt:lpstr>4. CAMPAIGN WITH THE HIGHEST ROI</vt:lpstr>
      <vt:lpstr>5. TOP THREE LOCATION WITH THE MOST IMPRESSIONS</vt:lpstr>
      <vt:lpstr>6. AVERAGE ENGAGEMENT SCORE BY TARGET AUDIENCE</vt:lpstr>
      <vt:lpstr>7.  OVERALL CTR (Click-Through Rate)</vt:lpstr>
      <vt:lpstr>8.  MOST COST-EFFECTIVE CAMPAIGN</vt:lpstr>
      <vt:lpstr>9. CAMPAIGNS WITH CTR ABOVE 5% THRESHOLD</vt:lpstr>
      <vt:lpstr>10. RANK CHANNELS BY TOTAL CONVERSIONS</vt:lpstr>
      <vt:lpstr>11. CONCLUSION</vt:lpstr>
      <vt:lpstr>11. CONCLUSION – CONTD</vt:lpstr>
      <vt:lpstr>END OF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2270</cp:revision>
  <dcterms:created xsi:type="dcterms:W3CDTF">2025-01-31T08:24:36Z</dcterms:created>
  <dcterms:modified xsi:type="dcterms:W3CDTF">2025-02-20T01:05:04Z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