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4A5D2-DA4F-4916-A9AF-62BDF0F7B1D3}">
  <a:tblStyle styleId="{8324A5D2-DA4F-4916-A9AF-62BDF0F7B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493fa0b0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493fa0b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mutual information(MI) is a general purpose metric that detect any kind of relationship between two quantities. MI is a measure of the extent to which knowledge of one quantity reduces uncertainty about the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there isn’t a fixed range but MI tends to range from 0 to 2. Feature with a high MI score have better interaction with the target variable, which in this case was set to ROI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44efd39c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44efd39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mutual information(MI) is a general purpose metric that detect any kind of relationship </a:t>
            </a:r>
            <a:r>
              <a:rPr lang="en"/>
              <a:t>between</a:t>
            </a:r>
            <a:r>
              <a:rPr lang="en"/>
              <a:t> two quantities. MI is a measure of the extent to which knowledge of one quantity reduces uncertainty about the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there isn’t a fixed range but MI tends to range from 0 to 2. Feature with a high MI score have better </a:t>
            </a:r>
            <a:r>
              <a:rPr lang="en"/>
              <a:t>interaction with the target variable, which in this case was set to ROI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a4fe4871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4a4fe48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mutual information(MI) is a general purpose metric that detect any kind of relationship between two quantities. MI is a measure of the extent to which knowledge of one quantity reduces uncertainty about the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there isn’t a fixed range but MI tends to range from 0 to 2. Feature with a high MI score have better interaction with the target variable, which in this case was set to ROI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CcNkgrKhDaHyJARjvNtUxf56BKnlivdk/view?usp=sharing" TargetMode="External"/><Relationship Id="rId4" Type="http://schemas.openxmlformats.org/officeDocument/2006/relationships/hyperlink" Target="https://drive.google.com/file/d/1CcNkgrKhDaHyJARjvNtUxf56BKnlivdk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LBGqmX9jT6HuJwHrVZXjIKPxqElkYFPg/edit?gid=751358393#gid=751358393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854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Report.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HNG Slack-ID -ACSP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9638" y="30808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Jupyter</a:t>
            </a:r>
            <a:r>
              <a:rPr lang="en" u="sng">
                <a:solidFill>
                  <a:schemeClr val="hlink"/>
                </a:solidFill>
                <a:hlinkClick r:id="rId4"/>
              </a:rPr>
              <a:t> Notebook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5823917" y="85603"/>
            <a:ext cx="3320899" cy="5026208"/>
            <a:chOff x="6212550" y="1304875"/>
            <a:chExt cx="2632500" cy="3416400"/>
          </a:xfrm>
        </p:grpSpPr>
        <p:sp>
          <p:nvSpPr>
            <p:cNvPr id="93" name="Google Shape;9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6272475" y="238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753000" y="707300"/>
            <a:ext cx="3542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Marketing campaign dataset</a:t>
            </a:r>
            <a:r>
              <a:rPr lang="en" sz="1400"/>
              <a:t> has 200005 rows and 15 columns.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 type comprises of two float64, four int64, and nine object.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statistical component of the numerical column are listed in the table at the left.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only data quality issues found is invalid data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 and </a:t>
            </a:r>
            <a:r>
              <a:rPr lang="en" sz="1400"/>
              <a:t>acquisition</a:t>
            </a:r>
            <a:r>
              <a:rPr lang="en" sz="1400"/>
              <a:t> cost were stored as object.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 is thus converted to datetime data 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Acquisition cost is converted to integer.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code used is given below the table. </a:t>
            </a:r>
            <a:endParaRPr sz="1400"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0" y="-2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{8324A5D2-DA4F-4916-A9AF-62BDF0F7B1D3}</a:tableStyleId>
              </a:tblPr>
              <a:tblGrid>
                <a:gridCol w="570100"/>
                <a:gridCol w="1101450"/>
                <a:gridCol w="810250"/>
                <a:gridCol w="711800"/>
                <a:gridCol w="669325"/>
                <a:gridCol w="921625"/>
                <a:gridCol w="875500"/>
              </a:tblGrid>
              <a:tr h="4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Campaign_ID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Conversion_Rate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ROI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Clicks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Impressions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Engagement_Score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solidFill>
                      <a:schemeClr val="dk1"/>
                    </a:solidFill>
                  </a:tcPr>
                </a:tc>
              </a:tr>
              <a:tr h="367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count</a:t>
                      </a:r>
                      <a:endParaRPr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200005.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mean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100003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0.080069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5.002416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549.774591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5507.307107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5.494673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std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57736.614632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0.040602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1.734485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260.019354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2596.863794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2.872593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min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0.010000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2.000000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391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25%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50002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0.050000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3.500000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325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326</a:t>
                      </a: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6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405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50%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100003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0.080000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5.010000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550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5518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39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75%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150004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0.120000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6.510000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775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7753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8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max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200005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0.150000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8.000000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10000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>
                          <a:solidFill>
                            <a:srgbClr val="1D1C1D"/>
                          </a:solidFill>
                        </a:rPr>
                        <a:t>10</a:t>
                      </a:r>
                      <a:endParaRPr b="1" sz="1000">
                        <a:solidFill>
                          <a:srgbClr val="1D1C1D"/>
                        </a:solidFill>
                      </a:endParaRPr>
                    </a:p>
                  </a:txBody>
                  <a:tcPr marT="69850" marB="69850" marR="69850" marL="69850" anchor="ctr"/>
                </a:tc>
              </a:tr>
            </a:tbl>
          </a:graphicData>
        </a:graphic>
      </p:graphicFrame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68800"/>
            <a:ext cx="5753001" cy="111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5577309" y="85603"/>
            <a:ext cx="3567564" cy="5026208"/>
            <a:chOff x="6212550" y="1304875"/>
            <a:chExt cx="2632500" cy="3416400"/>
          </a:xfrm>
        </p:grpSpPr>
        <p:sp>
          <p:nvSpPr>
            <p:cNvPr id="104" name="Google Shape;10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272475" y="238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ENGINEERING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441050" y="707300"/>
            <a:ext cx="3854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Mutual Information (MI) scores measure the dependency between each feature and the target variable (ROI).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Company (0.003753), Impressions (0.001491), Channel_Used (0.000170) and Campaign_Type (0.000770)  have a weak overall influence on ROI.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features may be useful in interaction terms with other variables.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the MI findings, it becomes important for some next steps such as feature engineering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code below was used to create two new columns, Click-Through Rate (CTR) and Cost Per Click (CPC).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CTR and CPC are included in the dataset as seen in the line plot.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2899" r="-2899" t="0"/>
          <a:stretch/>
        </p:blipFill>
        <p:spPr>
          <a:xfrm>
            <a:off x="152400" y="0"/>
            <a:ext cx="5373675" cy="18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90975"/>
            <a:ext cx="5515375" cy="19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64000"/>
            <a:ext cx="5577265" cy="1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5286612" y="-5390"/>
            <a:ext cx="3853980" cy="3420158"/>
            <a:chOff x="6212550" y="1304875"/>
            <a:chExt cx="2632500" cy="3416400"/>
          </a:xfrm>
        </p:grpSpPr>
        <p:sp>
          <p:nvSpPr>
            <p:cNvPr id="116" name="Google Shape;116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5577300" y="9475"/>
            <a:ext cx="3567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INSIGHT GENERATION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5287075" y="488100"/>
            <a:ext cx="38541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Key findings from the campaign performance </a:t>
            </a:r>
            <a:r>
              <a:rPr lang="en" sz="1000"/>
              <a:t>across</a:t>
            </a:r>
            <a:r>
              <a:rPr lang="en" sz="1000"/>
              <a:t> different channels includes: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Click-Through Rate (CTR) Trends: CTR variations are minimal (~0.2%), meaning all channels drive relatively similar engagement rates.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Cost-Per-Click (CPC) Insights: Google Ads is 1.67% more expensive than Website in terms of CPC, indicating higher ad costs but not necessarily better returns.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Conversion Rate Performance: Instagram has the lowest conversion rate (7.99%), which may indicate a weaker intent-to-purchase audience.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Campaign Count Distribution: All channels are relatively balanced (33K campaigns each), meaning no major bias in ad spend distribution.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Return on Investment (ROI): ROI mean differences are small (range: 4.988 – 5.019), suggesting all channels have a similar profitability margin with no drastic outliers</a:t>
            </a:r>
            <a:endParaRPr sz="10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8525" cy="18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33100"/>
            <a:ext cx="2663850" cy="170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025" y="1833100"/>
            <a:ext cx="2514799" cy="17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56325"/>
            <a:ext cx="2750275" cy="14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6188" y="3538900"/>
            <a:ext cx="2412337" cy="1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0575" y="3529025"/>
            <a:ext cx="4040150" cy="1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5194442" y="-5373"/>
            <a:ext cx="3945854" cy="3013606"/>
            <a:chOff x="6212550" y="1304875"/>
            <a:chExt cx="2632500" cy="3416400"/>
          </a:xfrm>
        </p:grpSpPr>
        <p:sp>
          <p:nvSpPr>
            <p:cNvPr id="131" name="Google Shape;131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5577300" y="9475"/>
            <a:ext cx="3567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INSIGHT GENERATION - contd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5213000" y="318775"/>
            <a:ext cx="39459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ROI and Campaign type, the high performing campaigns are;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Top Performer: Influencer Marketing (ROI = 5.011), and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Search Ads (ROI = 5.008)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Underperforming Campaigns Based on ROI and campaign type are: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Lowest ROI: Social Media Ads (ROI = 4.991)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Email Campaigns (ROI = 4.994)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findings of the line chart below of the location monthly trends by ROI are;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Houston and Miami, exhibit sharp peaks, indicating seasonal trends or region-specific promotions.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Chicago and New York display relatively stable trends, indicating a more consistent audience engagement.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Los Angeles show notable volatility reflecting responsiveness to different campaign types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0"/>
            <a:ext cx="5134201" cy="28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008225"/>
            <a:ext cx="3244800" cy="213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550" y="3112125"/>
            <a:ext cx="5517250" cy="2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-39300" y="84300"/>
            <a:ext cx="45741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 and Recommendations</a:t>
            </a:r>
            <a:endParaRPr sz="2200"/>
          </a:p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89300" y="559200"/>
            <a:ext cx="4260600" cy="4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Channels: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Facebook is a solid performer and you should maintain ad budget allocation.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Google Ads is the most expensive platform (highest CPC) but doesn't lead in CTR or ROI. Consider optimizing ad spend to improve efficiency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Allocate more budget to Website Ads (best CTR + lowest CPC)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Re-evaluate Instagram targeting strategies, consider retargeting campaigns or better ad creatives.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Campaign: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Increase investment in Influencer and Search campaigns since they provide strong returns on investment.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Location: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Chicago, New York are ideal for long-term branding efforts due to their ROI stability.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Houston, Miami may benefit from short-term aggressive marketing tactics, such as seasonal promotions due to their spikes in ROI</a:t>
            </a:r>
            <a:endParaRPr sz="1200"/>
          </a:p>
        </p:txBody>
      </p:sp>
      <p:sp>
        <p:nvSpPr>
          <p:cNvPr id="144" name="Google Shape;144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571475" y="1118675"/>
            <a:ext cx="4934474" cy="29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