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6858000" cx="12192000"/>
  <p:notesSz cx="6858000" cy="9144000"/>
  <p:embeddedFontLst>
    <p:embeddedFont>
      <p:font typeface="Corbel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9" roundtripDataSignature="AMtx7mihURuyww1u6FNOVEGMpJQFFQXd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E53A740-24D0-4013-85FF-4687C38EE395}">
  <a:tblStyle styleId="{DE53A740-24D0-4013-85FF-4687C38EE395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DF1E6"/>
          </a:solidFill>
        </a:fill>
      </a:tcStyle>
    </a:wholeTbl>
    <a:band1H>
      <a:tcTxStyle/>
      <a:tcStyle>
        <a:fill>
          <a:solidFill>
            <a:srgbClr val="DAE2CA"/>
          </a:solidFill>
        </a:fill>
      </a:tcStyle>
    </a:band1H>
    <a:band2H>
      <a:tcTxStyle/>
    </a:band2H>
    <a:band1V>
      <a:tcTxStyle/>
      <a:tcStyle>
        <a:fill>
          <a:solidFill>
            <a:srgbClr val="DAE2CA"/>
          </a:solidFill>
        </a:fill>
      </a:tcStyle>
    </a:band1V>
    <a:band2V>
      <a:tcTxStyle/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Corbel-bold.fntdata"/><Relationship Id="rId25" Type="http://schemas.openxmlformats.org/officeDocument/2006/relationships/font" Target="fonts/Corbel-regular.fntdata"/><Relationship Id="rId28" Type="http://schemas.openxmlformats.org/officeDocument/2006/relationships/font" Target="fonts/Corbel-boldItalic.fntdata"/><Relationship Id="rId27" Type="http://schemas.openxmlformats.org/officeDocument/2006/relationships/font" Target="fonts/Corbel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Relationship Id="rId3" Type="http://schemas.openxmlformats.org/officeDocument/2006/relationships/image" Target="../media/image8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uffy white clouds in deep blue sky" id="18" name="Google Shape;18;p20" title="Slide Design Picture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057400"/>
            <a:ext cx="1490472" cy="38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0"/>
          <p:cNvSpPr/>
          <p:nvPr/>
        </p:nvSpPr>
        <p:spPr>
          <a:xfrm>
            <a:off x="1600200" y="0"/>
            <a:ext cx="5029200" cy="594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Closeup of plant shoot" id="20" name="Google Shape;20;p20" title="Slide Design Picture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39128" y="2057400"/>
            <a:ext cx="2060767" cy="3886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ves" id="21" name="Google Shape;21;p20" title="Slide Design Picture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09623" y="2057400"/>
            <a:ext cx="3282696" cy="38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0"/>
          <p:cNvSpPr txBox="1"/>
          <p:nvPr>
            <p:ph type="ctrTitle"/>
          </p:nvPr>
        </p:nvSpPr>
        <p:spPr>
          <a:xfrm>
            <a:off x="1751777" y="3019706"/>
            <a:ext cx="484632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rbel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" type="subTitle"/>
          </p:nvPr>
        </p:nvSpPr>
        <p:spPr>
          <a:xfrm>
            <a:off x="1751777" y="5381894"/>
            <a:ext cx="4846320" cy="44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9"/>
          <p:cNvSpPr txBox="1"/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" type="body"/>
          </p:nvPr>
        </p:nvSpPr>
        <p:spPr>
          <a:xfrm rot="5400000">
            <a:off x="3785660" y="-809632"/>
            <a:ext cx="4620682" cy="93719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9"/>
          <p:cNvSpPr txBox="1"/>
          <p:nvPr>
            <p:ph idx="10" type="dt"/>
          </p:nvPr>
        </p:nvSpPr>
        <p:spPr>
          <a:xfrm>
            <a:off x="431101" y="6629400"/>
            <a:ext cx="10006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9"/>
          <p:cNvSpPr txBox="1"/>
          <p:nvPr>
            <p:ph idx="11" type="ftr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9"/>
          <p:cNvSpPr txBox="1"/>
          <p:nvPr>
            <p:ph idx="12" type="sldNum"/>
          </p:nvPr>
        </p:nvSpPr>
        <p:spPr>
          <a:xfrm>
            <a:off x="0" y="6629400"/>
            <a:ext cx="41040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0"/>
          <p:cNvSpPr txBox="1"/>
          <p:nvPr>
            <p:ph type="title"/>
          </p:nvPr>
        </p:nvSpPr>
        <p:spPr>
          <a:xfrm rot="5400000">
            <a:off x="6760369" y="2155032"/>
            <a:ext cx="59864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0"/>
          <p:cNvSpPr txBox="1"/>
          <p:nvPr>
            <p:ph idx="1" type="body"/>
          </p:nvPr>
        </p:nvSpPr>
        <p:spPr>
          <a:xfrm rot="5400000">
            <a:off x="1712119" y="-683419"/>
            <a:ext cx="5986463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30"/>
          <p:cNvSpPr txBox="1"/>
          <p:nvPr>
            <p:ph idx="10" type="dt"/>
          </p:nvPr>
        </p:nvSpPr>
        <p:spPr>
          <a:xfrm>
            <a:off x="431101" y="6629400"/>
            <a:ext cx="10006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0"/>
          <p:cNvSpPr txBox="1"/>
          <p:nvPr>
            <p:ph idx="11" type="ftr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0"/>
          <p:cNvSpPr txBox="1"/>
          <p:nvPr>
            <p:ph idx="12" type="sldNum"/>
          </p:nvPr>
        </p:nvSpPr>
        <p:spPr>
          <a:xfrm>
            <a:off x="0" y="6629400"/>
            <a:ext cx="41040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1"/>
          <p:cNvSpPr txBox="1"/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" type="body"/>
          </p:nvPr>
        </p:nvSpPr>
        <p:spPr>
          <a:xfrm>
            <a:off x="1410027" y="1566001"/>
            <a:ext cx="9371948" cy="46206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0" type="dt"/>
          </p:nvPr>
        </p:nvSpPr>
        <p:spPr>
          <a:xfrm>
            <a:off x="431101" y="6629400"/>
            <a:ext cx="10006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1" type="ftr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2" type="sldNum"/>
          </p:nvPr>
        </p:nvSpPr>
        <p:spPr>
          <a:xfrm>
            <a:off x="0" y="6629400"/>
            <a:ext cx="41040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2"/>
          <p:cNvSpPr txBox="1"/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" type="body"/>
          </p:nvPr>
        </p:nvSpPr>
        <p:spPr>
          <a:xfrm>
            <a:off x="1409700" y="1556281"/>
            <a:ext cx="4610099" cy="46206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3" name="Google Shape;33;p22"/>
          <p:cNvSpPr txBox="1"/>
          <p:nvPr>
            <p:ph idx="2" type="body"/>
          </p:nvPr>
        </p:nvSpPr>
        <p:spPr>
          <a:xfrm>
            <a:off x="6172200" y="1556281"/>
            <a:ext cx="4609775" cy="46206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4" name="Google Shape;34;p22"/>
          <p:cNvSpPr txBox="1"/>
          <p:nvPr>
            <p:ph idx="10" type="dt"/>
          </p:nvPr>
        </p:nvSpPr>
        <p:spPr>
          <a:xfrm>
            <a:off x="431101" y="6629400"/>
            <a:ext cx="10006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1" type="ftr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2"/>
          <p:cNvSpPr txBox="1"/>
          <p:nvPr>
            <p:ph idx="12" type="sldNum"/>
          </p:nvPr>
        </p:nvSpPr>
        <p:spPr>
          <a:xfrm>
            <a:off x="0" y="6629400"/>
            <a:ext cx="41040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/>
          <p:nvPr/>
        </p:nvSpPr>
        <p:spPr>
          <a:xfrm>
            <a:off x="1600199" y="2059146"/>
            <a:ext cx="7199696" cy="388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9" name="Google Shape;39;p23"/>
          <p:cNvSpPr txBox="1"/>
          <p:nvPr>
            <p:ph type="title"/>
          </p:nvPr>
        </p:nvSpPr>
        <p:spPr>
          <a:xfrm>
            <a:off x="1751777" y="2263913"/>
            <a:ext cx="6949440" cy="31433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orbel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1" type="body"/>
          </p:nvPr>
        </p:nvSpPr>
        <p:spPr>
          <a:xfrm>
            <a:off x="1751777" y="5381893"/>
            <a:ext cx="6949440" cy="449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descr="Waves" id="41" name="Google Shape;41;p23" title="Slide Design Picture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09623" y="2059146"/>
            <a:ext cx="3282696" cy="3886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seup of green plants" id="42" name="Google Shape;42;p23" title="Slide Design Picture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59146"/>
            <a:ext cx="1490472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3768">
          <p15:clr>
            <a:srgbClr val="FDE53C"/>
          </p15:clr>
        </p15:guide>
        <p15:guide id="2" orient="horz" pos="1296">
          <p15:clr>
            <a:srgbClr val="FDE53C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4"/>
          <p:cNvSpPr txBox="1"/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4"/>
          <p:cNvSpPr txBox="1"/>
          <p:nvPr>
            <p:ph idx="1" type="body"/>
          </p:nvPr>
        </p:nvSpPr>
        <p:spPr>
          <a:xfrm>
            <a:off x="1409699" y="1554480"/>
            <a:ext cx="460857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4"/>
          <p:cNvSpPr txBox="1"/>
          <p:nvPr>
            <p:ph idx="2" type="body"/>
          </p:nvPr>
        </p:nvSpPr>
        <p:spPr>
          <a:xfrm>
            <a:off x="1409699" y="2378392"/>
            <a:ext cx="4608576" cy="38112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24"/>
          <p:cNvSpPr txBox="1"/>
          <p:nvPr>
            <p:ph idx="3" type="body"/>
          </p:nvPr>
        </p:nvSpPr>
        <p:spPr>
          <a:xfrm>
            <a:off x="6172200" y="1554480"/>
            <a:ext cx="46101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24"/>
          <p:cNvSpPr txBox="1"/>
          <p:nvPr>
            <p:ph idx="4" type="body"/>
          </p:nvPr>
        </p:nvSpPr>
        <p:spPr>
          <a:xfrm>
            <a:off x="6172200" y="2378392"/>
            <a:ext cx="4610100" cy="38112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9" name="Google Shape;49;p24"/>
          <p:cNvSpPr txBox="1"/>
          <p:nvPr>
            <p:ph idx="10" type="dt"/>
          </p:nvPr>
        </p:nvSpPr>
        <p:spPr>
          <a:xfrm>
            <a:off x="431101" y="6629400"/>
            <a:ext cx="10006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4"/>
          <p:cNvSpPr txBox="1"/>
          <p:nvPr>
            <p:ph idx="11" type="ftr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2" type="sldNum"/>
          </p:nvPr>
        </p:nvSpPr>
        <p:spPr>
          <a:xfrm>
            <a:off x="0" y="6629400"/>
            <a:ext cx="41040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5"/>
          <p:cNvSpPr txBox="1"/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5"/>
          <p:cNvSpPr txBox="1"/>
          <p:nvPr>
            <p:ph idx="10" type="dt"/>
          </p:nvPr>
        </p:nvSpPr>
        <p:spPr>
          <a:xfrm>
            <a:off x="431101" y="6629400"/>
            <a:ext cx="10006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5"/>
          <p:cNvSpPr txBox="1"/>
          <p:nvPr>
            <p:ph idx="11" type="ftr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2" type="sldNum"/>
          </p:nvPr>
        </p:nvSpPr>
        <p:spPr>
          <a:xfrm>
            <a:off x="0" y="6629400"/>
            <a:ext cx="41040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6"/>
          <p:cNvSpPr txBox="1"/>
          <p:nvPr>
            <p:ph idx="10" type="dt"/>
          </p:nvPr>
        </p:nvSpPr>
        <p:spPr>
          <a:xfrm>
            <a:off x="431101" y="6629400"/>
            <a:ext cx="10006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6"/>
          <p:cNvSpPr txBox="1"/>
          <p:nvPr>
            <p:ph idx="11" type="ftr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2" type="sldNum"/>
          </p:nvPr>
        </p:nvSpPr>
        <p:spPr>
          <a:xfrm>
            <a:off x="0" y="6629400"/>
            <a:ext cx="41040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 txBox="1"/>
          <p:nvPr>
            <p:ph type="title"/>
          </p:nvPr>
        </p:nvSpPr>
        <p:spPr>
          <a:xfrm>
            <a:off x="6626679" y="919616"/>
            <a:ext cx="4155622" cy="2532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orbe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 txBox="1"/>
          <p:nvPr>
            <p:ph idx="1" type="body"/>
          </p:nvPr>
        </p:nvSpPr>
        <p:spPr>
          <a:xfrm>
            <a:off x="1409699" y="915923"/>
            <a:ext cx="5216979" cy="5065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4" name="Google Shape;64;p27"/>
          <p:cNvSpPr txBox="1"/>
          <p:nvPr>
            <p:ph idx="2" type="body"/>
          </p:nvPr>
        </p:nvSpPr>
        <p:spPr>
          <a:xfrm>
            <a:off x="6626679" y="3446396"/>
            <a:ext cx="4155622" cy="2535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7"/>
          <p:cNvSpPr txBox="1"/>
          <p:nvPr>
            <p:ph idx="10" type="dt"/>
          </p:nvPr>
        </p:nvSpPr>
        <p:spPr>
          <a:xfrm>
            <a:off x="431101" y="6629400"/>
            <a:ext cx="10006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7"/>
          <p:cNvSpPr txBox="1"/>
          <p:nvPr>
            <p:ph idx="11" type="ftr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 txBox="1"/>
          <p:nvPr>
            <p:ph idx="12" type="sldNum"/>
          </p:nvPr>
        </p:nvSpPr>
        <p:spPr>
          <a:xfrm>
            <a:off x="0" y="6629400"/>
            <a:ext cx="41040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8"/>
          <p:cNvSpPr txBox="1"/>
          <p:nvPr>
            <p:ph type="title"/>
          </p:nvPr>
        </p:nvSpPr>
        <p:spPr>
          <a:xfrm>
            <a:off x="6626680" y="919616"/>
            <a:ext cx="4155622" cy="2532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orbe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/>
          <p:nvPr>
            <p:ph idx="2" type="pic"/>
          </p:nvPr>
        </p:nvSpPr>
        <p:spPr>
          <a:xfrm>
            <a:off x="0" y="915923"/>
            <a:ext cx="6626677" cy="5065776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28"/>
          <p:cNvSpPr txBox="1"/>
          <p:nvPr>
            <p:ph idx="1" type="body"/>
          </p:nvPr>
        </p:nvSpPr>
        <p:spPr>
          <a:xfrm>
            <a:off x="6626680" y="3446397"/>
            <a:ext cx="4155622" cy="2535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28"/>
          <p:cNvSpPr txBox="1"/>
          <p:nvPr>
            <p:ph idx="10" type="dt"/>
          </p:nvPr>
        </p:nvSpPr>
        <p:spPr>
          <a:xfrm>
            <a:off x="431101" y="6629400"/>
            <a:ext cx="10006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8"/>
          <p:cNvSpPr txBox="1"/>
          <p:nvPr>
            <p:ph idx="11" type="ftr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2" type="sldNum"/>
          </p:nvPr>
        </p:nvSpPr>
        <p:spPr>
          <a:xfrm>
            <a:off x="0" y="6629400"/>
            <a:ext cx="41040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/>
          <p:nvPr/>
        </p:nvSpPr>
        <p:spPr>
          <a:xfrm>
            <a:off x="0" y="6629400"/>
            <a:ext cx="1499616" cy="228600"/>
          </a:xfrm>
          <a:prstGeom prst="rect">
            <a:avLst/>
          </a:prstGeom>
          <a:gradFill>
            <a:gsLst>
              <a:gs pos="0">
                <a:srgbClr val="F4FFCB"/>
              </a:gs>
              <a:gs pos="100000">
                <a:srgbClr val="F4FFCB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" name="Google Shape;11;p19"/>
          <p:cNvSpPr/>
          <p:nvPr/>
        </p:nvSpPr>
        <p:spPr>
          <a:xfrm>
            <a:off x="1609344" y="6629400"/>
            <a:ext cx="10582656" cy="228600"/>
          </a:xfrm>
          <a:prstGeom prst="rect">
            <a:avLst/>
          </a:prstGeom>
          <a:gradFill>
            <a:gsLst>
              <a:gs pos="0">
                <a:srgbClr val="E8FF87"/>
              </a:gs>
              <a:gs pos="100000">
                <a:srgbClr val="E8FF87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687F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" name="Google Shape;12;p19"/>
          <p:cNvSpPr txBox="1"/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rbel"/>
              <a:buNone/>
              <a:defRPr b="0" i="0" sz="34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9"/>
          <p:cNvSpPr txBox="1"/>
          <p:nvPr>
            <p:ph idx="1" type="body"/>
          </p:nvPr>
        </p:nvSpPr>
        <p:spPr>
          <a:xfrm>
            <a:off x="1410027" y="1566001"/>
            <a:ext cx="9371948" cy="46206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0" y="6629400"/>
            <a:ext cx="41040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687F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687F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687F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687F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687F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687F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687F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687F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687F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9"/>
          <p:cNvSpPr txBox="1"/>
          <p:nvPr>
            <p:ph idx="10" type="dt"/>
          </p:nvPr>
        </p:nvSpPr>
        <p:spPr>
          <a:xfrm>
            <a:off x="431101" y="6629400"/>
            <a:ext cx="10006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687F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" name="Google Shape;16;p19"/>
          <p:cNvSpPr txBox="1"/>
          <p:nvPr>
            <p:ph idx="11" type="ftr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687F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ACSP-Tech/DATA-ANALYSIS/blob/main/HNG12-stage0.ipynb" TargetMode="External"/><Relationship Id="rId4" Type="http://schemas.openxmlformats.org/officeDocument/2006/relationships/hyperlink" Target="https://hng.tech/internship" TargetMode="External"/><Relationship Id="rId5" Type="http://schemas.openxmlformats.org/officeDocument/2006/relationships/hyperlink" Target="https://hng.tech/hire/data-analyst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datasets/bravehart101/sample-supermarket-datase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background with white text&#10;&#10;AI-generated content may be incorrect." id="92" name="Google Shape;9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6" y="-3593"/>
            <a:ext cx="12330022" cy="686518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/>
          <p:nvPr>
            <p:ph type="ctrTitle"/>
          </p:nvPr>
        </p:nvSpPr>
        <p:spPr>
          <a:xfrm>
            <a:off x="1751777" y="3019706"/>
            <a:ext cx="9806508" cy="23732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rbel"/>
              <a:buNone/>
            </a:pPr>
            <a:r>
              <a:rPr lang="en-US"/>
              <a:t>Marketing Insight Report</a:t>
            </a:r>
            <a:endParaRPr/>
          </a:p>
        </p:txBody>
      </p:sp>
      <p:sp>
        <p:nvSpPr>
          <p:cNvPr id="94" name="Google Shape;94;p1"/>
          <p:cNvSpPr txBox="1"/>
          <p:nvPr>
            <p:ph idx="1" type="subTitle"/>
          </p:nvPr>
        </p:nvSpPr>
        <p:spPr>
          <a:xfrm>
            <a:off x="1751777" y="5381894"/>
            <a:ext cx="4846320" cy="44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HNG Data Analysis Stage Zero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/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rbel"/>
              <a:buNone/>
            </a:pPr>
            <a:r>
              <a:rPr lang="en-US"/>
              <a:t>2. OBSERVATIONS – C – Ship Mode</a:t>
            </a:r>
            <a:endParaRPr/>
          </a:p>
        </p:txBody>
      </p:sp>
      <p:sp>
        <p:nvSpPr>
          <p:cNvPr id="175" name="Google Shape;175;p10"/>
          <p:cNvSpPr txBox="1"/>
          <p:nvPr/>
        </p:nvSpPr>
        <p:spPr>
          <a:xfrm>
            <a:off x="7122520" y="2862110"/>
            <a:ext cx="4274223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Standard class has the highest frequency count. Which shows preference of the customers.for that ship mode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A pie chart with text on it&#10;&#10;AI-generated content may be incorrect." id="176" name="Google Shape;176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4859" y="1721805"/>
            <a:ext cx="4568585" cy="4007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"/>
          <p:cNvSpPr txBox="1"/>
          <p:nvPr>
            <p:ph type="title"/>
          </p:nvPr>
        </p:nvSpPr>
        <p:spPr>
          <a:xfrm>
            <a:off x="949950" y="592388"/>
            <a:ext cx="9371949" cy="6659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rbel"/>
              <a:buNone/>
            </a:pPr>
            <a:r>
              <a:rPr lang="en-US"/>
              <a:t>2. OBSERVATIONS - D</a:t>
            </a:r>
            <a:endParaRPr/>
          </a:p>
        </p:txBody>
      </p:sp>
      <p:sp>
        <p:nvSpPr>
          <p:cNvPr id="183" name="Google Shape;183;p11"/>
          <p:cNvSpPr txBox="1"/>
          <p:nvPr/>
        </p:nvSpPr>
        <p:spPr>
          <a:xfrm>
            <a:off x="954634" y="1323733"/>
            <a:ext cx="1044210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West Region spends more and more profit stems out of this region.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Central region spends more than south region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However, More profit are made from the south region than the central region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A graph with numbers and lines&#10;&#10;AI-generated content may be incorrect." id="184" name="Google Shape;184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5590" y="2528915"/>
            <a:ext cx="4886145" cy="3916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02871" y="2527272"/>
            <a:ext cx="4886145" cy="373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"/>
          <p:cNvSpPr txBox="1"/>
          <p:nvPr>
            <p:ph type="title"/>
          </p:nvPr>
        </p:nvSpPr>
        <p:spPr>
          <a:xfrm>
            <a:off x="949950" y="592388"/>
            <a:ext cx="9371949" cy="6659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rbel"/>
              <a:buNone/>
            </a:pPr>
            <a:r>
              <a:rPr lang="en-US"/>
              <a:t>2. OBSERVATIONS – E - State</a:t>
            </a:r>
            <a:endParaRPr/>
          </a:p>
        </p:txBody>
      </p:sp>
      <p:sp>
        <p:nvSpPr>
          <p:cNvPr id="192" name="Google Shape;192;p12"/>
          <p:cNvSpPr txBox="1"/>
          <p:nvPr/>
        </p:nvSpPr>
        <p:spPr>
          <a:xfrm>
            <a:off x="8287088" y="1726299"/>
            <a:ext cx="3670371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The sum total of the profit column in state resulted in loss in some state like Texas, Pennsylvania, Ohio, and many more as seen in the chart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Sales made in California, New York contribution to most of the profit.</a:t>
            </a:r>
            <a:endParaRPr/>
          </a:p>
        </p:txBody>
      </p:sp>
      <p:pic>
        <p:nvPicPr>
          <p:cNvPr descr="A screenshot of a graph&#10;&#10;AI-generated content may be incorrect." id="193" name="Google Shape;193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0851" y="1264078"/>
            <a:ext cx="7084222" cy="5267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"/>
          <p:cNvSpPr txBox="1"/>
          <p:nvPr>
            <p:ph type="title"/>
          </p:nvPr>
        </p:nvSpPr>
        <p:spPr>
          <a:xfrm>
            <a:off x="935573" y="218577"/>
            <a:ext cx="9371949" cy="6659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rbel"/>
              <a:buNone/>
            </a:pPr>
            <a:r>
              <a:rPr lang="en-US"/>
              <a:t>2. OBSERVATIONS – E – SUB-CATEGORY</a:t>
            </a:r>
            <a:endParaRPr/>
          </a:p>
        </p:txBody>
      </p:sp>
      <p:sp>
        <p:nvSpPr>
          <p:cNvPr id="200" name="Google Shape;200;p13"/>
          <p:cNvSpPr txBox="1"/>
          <p:nvPr/>
        </p:nvSpPr>
        <p:spPr>
          <a:xfrm>
            <a:off x="7122522" y="892412"/>
            <a:ext cx="503622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The sum total of the profit column in sub category resulted in loss in some sub category like bookcases, supplies, and tables.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Among the profitable sub category are copiers, Accessories, phones among many other.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The frequency of the subcategory in the pie chart has binders as the highest purchase product</a:t>
            </a:r>
            <a:endParaRPr/>
          </a:p>
        </p:txBody>
      </p:sp>
      <p:pic>
        <p:nvPicPr>
          <p:cNvPr descr="A graph of a bar graph&#10;&#10;AI-generated content may be incorrect." id="201" name="Google Shape;201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785" y="746492"/>
            <a:ext cx="6660507" cy="57564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e chart with different colored circles&#10;&#10;AI-generated content may be incorrect." id="202" name="Google Shape;20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91620" y="3258538"/>
            <a:ext cx="5181779" cy="33601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"/>
          <p:cNvSpPr txBox="1"/>
          <p:nvPr>
            <p:ph type="title"/>
          </p:nvPr>
        </p:nvSpPr>
        <p:spPr>
          <a:xfrm>
            <a:off x="935573" y="218577"/>
            <a:ext cx="9371949" cy="6659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rbel"/>
              <a:buNone/>
            </a:pPr>
            <a:r>
              <a:rPr lang="en-US"/>
              <a:t>3. CONCLUSION – A – TOP-SELLING PRODUCT</a:t>
            </a:r>
            <a:endParaRPr/>
          </a:p>
        </p:txBody>
      </p:sp>
      <p:pic>
        <p:nvPicPr>
          <p:cNvPr descr="A bar graph with numbers and text&#10;&#10;AI-generated content may be incorrect." id="209" name="Google Shape;209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2689" y="890266"/>
            <a:ext cx="9960434" cy="5296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5"/>
          <p:cNvSpPr txBox="1"/>
          <p:nvPr>
            <p:ph type="title"/>
          </p:nvPr>
        </p:nvSpPr>
        <p:spPr>
          <a:xfrm>
            <a:off x="935573" y="218577"/>
            <a:ext cx="9371949" cy="6659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orbel"/>
              <a:buNone/>
            </a:pPr>
            <a:r>
              <a:rPr lang="en-US"/>
              <a:t>3. CONCLUSION – A – TOP-SELLING PRODUCT (CONTD)</a:t>
            </a:r>
            <a:endParaRPr/>
          </a:p>
        </p:txBody>
      </p:sp>
      <p:sp>
        <p:nvSpPr>
          <p:cNvPr id="216" name="Google Shape;216;p15"/>
          <p:cNvSpPr txBox="1"/>
          <p:nvPr/>
        </p:nvSpPr>
        <p:spPr>
          <a:xfrm>
            <a:off x="8157691" y="1122450"/>
            <a:ext cx="4029805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Binders, paper, and storage with office supplies is the top selling products in respect to the selling amount and frequency.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The opposite is the case in terms of profit, where we see low sales price product such as copiers with Technology has the highest profitable products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with the above and observation A, Marketing insights should be carried on Technology category, then are more profitable and increasing the frequency could boast profit for the firm.</a:t>
            </a:r>
            <a:endParaRPr/>
          </a:p>
        </p:txBody>
      </p:sp>
      <p:pic>
        <p:nvPicPr>
          <p:cNvPr descr="A graph of a bar graph&#10;&#10;AI-generated content may be incorrect." id="217" name="Google Shape;217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897" y="890266"/>
            <a:ext cx="7890095" cy="5569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"/>
          <p:cNvSpPr txBox="1"/>
          <p:nvPr>
            <p:ph type="title"/>
          </p:nvPr>
        </p:nvSpPr>
        <p:spPr>
          <a:xfrm>
            <a:off x="935573" y="218577"/>
            <a:ext cx="9371949" cy="6659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rbel"/>
              <a:buNone/>
            </a:pPr>
            <a:r>
              <a:rPr lang="en-US"/>
              <a:t>3. CONCLUSION – B– USER TRENDS</a:t>
            </a:r>
            <a:endParaRPr/>
          </a:p>
        </p:txBody>
      </p:sp>
      <p:sp>
        <p:nvSpPr>
          <p:cNvPr id="224" name="Google Shape;224;p16"/>
          <p:cNvSpPr txBox="1"/>
          <p:nvPr/>
        </p:nvSpPr>
        <p:spPr>
          <a:xfrm>
            <a:off x="7065013" y="1251846"/>
            <a:ext cx="4921201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According to observation B; D, E. Marketing Insights should be focused on: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Consumer in all the four Regions, then Corporate in West and East Corporate.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New york and california state.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A pie chart with numbers and text&#10;&#10;AI-generated content may be incorrect." id="225" name="Google Shape;225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9317" y="1448635"/>
            <a:ext cx="6149555" cy="4179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7"/>
          <p:cNvSpPr txBox="1"/>
          <p:nvPr>
            <p:ph type="title"/>
          </p:nvPr>
        </p:nvSpPr>
        <p:spPr>
          <a:xfrm>
            <a:off x="935573" y="218577"/>
            <a:ext cx="9371949" cy="6659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rbel"/>
              <a:buNone/>
            </a:pPr>
            <a:r>
              <a:rPr lang="en-US"/>
              <a:t>3. CONCLUSION – C –  SELLING PRICE</a:t>
            </a:r>
            <a:endParaRPr/>
          </a:p>
        </p:txBody>
      </p:sp>
      <p:sp>
        <p:nvSpPr>
          <p:cNvPr id="232" name="Google Shape;232;p17"/>
          <p:cNvSpPr txBox="1"/>
          <p:nvPr/>
        </p:nvSpPr>
        <p:spPr>
          <a:xfrm>
            <a:off x="7065013" y="1553771"/>
            <a:ext cx="4921201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 this scatterplot, the higher the selling price the higher the profit, and vice versa.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However, High selling price are less dense, thus, the company should look into marketing product with high selling price for better profits.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Discount was used as hue in this this scatterplot. With high discount colored red and no discount colored blue.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the higher the discount the lower the profit, resulting in high loss for high discount. Thus making discount not an important factor in marketing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33" name="Google Shape;233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655" y="1235400"/>
            <a:ext cx="6805523" cy="4965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8"/>
          <p:cNvSpPr txBox="1"/>
          <p:nvPr>
            <p:ph type="title"/>
          </p:nvPr>
        </p:nvSpPr>
        <p:spPr>
          <a:xfrm>
            <a:off x="1751777" y="2263913"/>
            <a:ext cx="6949440" cy="31433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orbel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rbel"/>
              <a:buNone/>
            </a:pPr>
            <a:r>
              <a:rPr lang="en-US"/>
              <a:t>RELEVANT LINKS FOR THE TASK</a:t>
            </a:r>
            <a:endParaRPr/>
          </a:p>
        </p:txBody>
      </p:sp>
      <p:sp>
        <p:nvSpPr>
          <p:cNvPr id="101" name="Google Shape;101;p2"/>
          <p:cNvSpPr txBox="1"/>
          <p:nvPr>
            <p:ph idx="1" type="body"/>
          </p:nvPr>
        </p:nvSpPr>
        <p:spPr>
          <a:xfrm>
            <a:off x="1410027" y="1566001"/>
            <a:ext cx="9371948" cy="46206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0184" lvl="0" marL="21018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Jupyter Notebook</a:t>
            </a:r>
            <a:endParaRPr/>
          </a:p>
          <a:p>
            <a:pPr indent="-210184" lvl="0" marL="210184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HNG Tech Internship</a:t>
            </a:r>
            <a:endParaRPr/>
          </a:p>
          <a:p>
            <a:pPr indent="-210184" lvl="0" marL="210184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u="sng">
                <a:solidFill>
                  <a:schemeClr val="hlink"/>
                </a:solidFill>
                <a:hlinkClick r:id="rId5"/>
              </a:rPr>
              <a:t>HNG Tech Data Analysis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rbel"/>
              <a:buNone/>
            </a:pPr>
            <a:r>
              <a:rPr lang="en-US"/>
              <a:t>CONTENT LAYOUT</a:t>
            </a:r>
            <a:endParaRPr/>
          </a:p>
        </p:txBody>
      </p:sp>
      <p:sp>
        <p:nvSpPr>
          <p:cNvPr id="108" name="Google Shape;108;p3"/>
          <p:cNvSpPr txBox="1"/>
          <p:nvPr>
            <p:ph idx="1" type="body"/>
          </p:nvPr>
        </p:nvSpPr>
        <p:spPr>
          <a:xfrm>
            <a:off x="1409700" y="1556281"/>
            <a:ext cx="4610099" cy="46206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0184" lvl="0" marL="21018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/>
              <a:t>INTRODUCTION</a:t>
            </a:r>
            <a:endParaRPr/>
          </a:p>
          <a:p>
            <a:pPr indent="-210184" lvl="0" marL="210184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/>
              <a:t>OBSERVATION</a:t>
            </a:r>
            <a:endParaRPr/>
          </a:p>
          <a:p>
            <a:pPr indent="-210184" lvl="0" marL="210184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/>
              <a:t>CONCLUSION</a:t>
            </a:r>
            <a:endParaRPr/>
          </a:p>
        </p:txBody>
      </p:sp>
      <p:grpSp>
        <p:nvGrpSpPr>
          <p:cNvPr id="109" name="Google Shape;109;p3"/>
          <p:cNvGrpSpPr/>
          <p:nvPr/>
        </p:nvGrpSpPr>
        <p:grpSpPr>
          <a:xfrm>
            <a:off x="6173220" y="1747661"/>
            <a:ext cx="4608059" cy="4237389"/>
            <a:chOff x="1020" y="191911"/>
            <a:chExt cx="4608059" cy="4237389"/>
          </a:xfrm>
        </p:grpSpPr>
        <p:sp>
          <p:nvSpPr>
            <p:cNvPr id="110" name="Google Shape;110;p3"/>
            <p:cNvSpPr/>
            <p:nvPr/>
          </p:nvSpPr>
          <p:spPr>
            <a:xfrm>
              <a:off x="1384380" y="191911"/>
              <a:ext cx="1841338" cy="1841338"/>
            </a:xfrm>
            <a:prstGeom prst="ellipse">
              <a:avLst/>
            </a:prstGeom>
            <a:solidFill>
              <a:srgbClr val="276CB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 txBox="1"/>
            <p:nvPr/>
          </p:nvSpPr>
          <p:spPr>
            <a:xfrm>
              <a:off x="1654038" y="461569"/>
              <a:ext cx="1302022" cy="13020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rbel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 INTRODUCTION</a:t>
              </a:r>
              <a:endPara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2" name="Google Shape;112;p3"/>
            <p:cNvSpPr/>
            <p:nvPr/>
          </p:nvSpPr>
          <p:spPr>
            <a:xfrm rot="3600000">
              <a:off x="2744563" y="1987859"/>
              <a:ext cx="490452" cy="62145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276C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 txBox="1"/>
            <p:nvPr/>
          </p:nvSpPr>
          <p:spPr>
            <a:xfrm rot="3600000">
              <a:off x="2781347" y="2048437"/>
              <a:ext cx="343316" cy="3728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orbe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767741" y="2587962"/>
              <a:ext cx="1841338" cy="1841338"/>
            </a:xfrm>
            <a:prstGeom prst="ellipse">
              <a:avLst/>
            </a:prstGeom>
            <a:solidFill>
              <a:schemeClr val="accent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 txBox="1"/>
            <p:nvPr/>
          </p:nvSpPr>
          <p:spPr>
            <a:xfrm>
              <a:off x="3037399" y="2857620"/>
              <a:ext cx="1302022" cy="13020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rbel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OBSERVATION</a:t>
              </a:r>
              <a:endPara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 rot="10800000">
              <a:off x="2073704" y="3197905"/>
              <a:ext cx="490452" cy="62145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 txBox="1"/>
            <p:nvPr/>
          </p:nvSpPr>
          <p:spPr>
            <a:xfrm>
              <a:off x="2220840" y="3322195"/>
              <a:ext cx="343316" cy="3728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orbe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1020" y="2587962"/>
              <a:ext cx="1841338" cy="1841338"/>
            </a:xfrm>
            <a:prstGeom prst="ellipse">
              <a:avLst/>
            </a:prstGeom>
            <a:solidFill>
              <a:srgbClr val="D1831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 txBox="1"/>
            <p:nvPr/>
          </p:nvSpPr>
          <p:spPr>
            <a:xfrm>
              <a:off x="270678" y="2857620"/>
              <a:ext cx="1302022" cy="13020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rbel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CONCLUSION</a:t>
              </a:r>
              <a:endPara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 rot="-3600000">
              <a:off x="1361203" y="2011901"/>
              <a:ext cx="490452" cy="62145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D183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 txBox="1"/>
            <p:nvPr/>
          </p:nvSpPr>
          <p:spPr>
            <a:xfrm rot="-3600000">
              <a:off x="1397987" y="2199903"/>
              <a:ext cx="343316" cy="3728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orbe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/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rbel"/>
              <a:buAutoNum type="arabicPeriod"/>
            </a:pPr>
            <a:r>
              <a:rPr lang="en-US"/>
              <a:t>INTRODUCTION</a:t>
            </a:r>
            <a:endParaRPr/>
          </a:p>
        </p:txBody>
      </p:sp>
      <p:sp>
        <p:nvSpPr>
          <p:cNvPr id="128" name="Google Shape;128;p4"/>
          <p:cNvSpPr txBox="1"/>
          <p:nvPr>
            <p:ph idx="1" type="body"/>
          </p:nvPr>
        </p:nvSpPr>
        <p:spPr>
          <a:xfrm>
            <a:off x="1410027" y="1479737"/>
            <a:ext cx="9371948" cy="1702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u="sng">
                <a:solidFill>
                  <a:schemeClr val="hlink"/>
                </a:solidFill>
                <a:hlinkClick r:id="rId3"/>
              </a:rPr>
              <a:t>Retail Sales Data (Marketing-Focused)</a:t>
            </a:r>
            <a:endParaRPr/>
          </a:p>
          <a:p>
            <a:pPr indent="-457200" lvl="1" marL="685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/>
              <a:t>The above named is the chosen dataset for this task.</a:t>
            </a:r>
            <a:endParaRPr/>
          </a:p>
          <a:p>
            <a:pPr indent="-457200" lvl="1" marL="685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/>
              <a:t>This  shape of the dataset is 9994 rows and 13 columns</a:t>
            </a:r>
            <a:endParaRPr/>
          </a:p>
          <a:p>
            <a:pPr indent="-457200" lvl="1" marL="685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/>
              <a:t>The data types comprises of three float64, two int64, and 8 object</a:t>
            </a:r>
            <a:endParaRPr/>
          </a:p>
          <a:p>
            <a:pPr indent="-457200" lvl="1" marL="685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/>
              <a:t>The statistical view of the numerical columns (float and int) are given in the below table:</a:t>
            </a:r>
            <a:endParaRPr/>
          </a:p>
          <a:p>
            <a:pPr indent="0" lvl="1" marL="228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129" name="Google Shape;129;p4"/>
          <p:cNvGraphicFramePr/>
          <p:nvPr/>
        </p:nvGraphicFramePr>
        <p:xfrm>
          <a:off x="1408981" y="3177396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{DE53A740-24D0-4013-85FF-4687C38EE395}</a:tableStyleId>
              </a:tblPr>
              <a:tblGrid>
                <a:gridCol w="1634900"/>
                <a:gridCol w="1634900"/>
                <a:gridCol w="1634900"/>
                <a:gridCol w="1634900"/>
                <a:gridCol w="1634900"/>
                <a:gridCol w="16349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Postal Code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Sales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Quantity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Discount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Profit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count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9994.000000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9994.000000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9994.000000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9994.000000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9994.000000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mean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55190.379428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229.858001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3.789574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0.156203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28.656896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std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32063.693350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623.245101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2.225110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0.206452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234.260108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min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1040.000000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0.444000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1.000000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0.000000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-6599.978000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25%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23223.000000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17.280000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2.000000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0.000000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1.728750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50%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56430.500000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54.490000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3.000000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0.200000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8.666500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75%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90008.000000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209.940000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5.000000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0.200000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29.364000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max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99301.000000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22638.480000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14.000000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0.800000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8399.976000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 txBox="1"/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rbel"/>
              <a:buAutoNum type="arabicPeriod"/>
            </a:pPr>
            <a:r>
              <a:rPr lang="en-US"/>
              <a:t>INTRODUCTION CONTD</a:t>
            </a:r>
            <a:endParaRPr/>
          </a:p>
        </p:txBody>
      </p:sp>
      <p:sp>
        <p:nvSpPr>
          <p:cNvPr id="136" name="Google Shape;136;p5"/>
          <p:cNvSpPr txBox="1"/>
          <p:nvPr>
            <p:ph idx="1" type="body"/>
          </p:nvPr>
        </p:nvSpPr>
        <p:spPr>
          <a:xfrm>
            <a:off x="1410027" y="1479737"/>
            <a:ext cx="9371948" cy="4965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/>
          </a:p>
          <a:p>
            <a:pPr indent="-457200" lvl="1" marL="685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/>
              <a:t>The object columns cardinality ranges from high cardinality of 531 in city to low cardinality of 1 in country:</a:t>
            </a:r>
            <a:endParaRPr/>
          </a:p>
          <a:p>
            <a:pPr indent="-154939" lvl="2" marL="923289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2200"/>
              <a:t>City 531</a:t>
            </a:r>
            <a:endParaRPr/>
          </a:p>
          <a:p>
            <a:pPr indent="-154939" lvl="2" marL="923289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2200"/>
              <a:t>State 49</a:t>
            </a:r>
            <a:endParaRPr/>
          </a:p>
          <a:p>
            <a:pPr indent="-154939" lvl="2" marL="923289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2200"/>
              <a:t>Category 17</a:t>
            </a:r>
            <a:endParaRPr/>
          </a:p>
          <a:p>
            <a:pPr indent="-154939" lvl="2" marL="923289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2200"/>
              <a:t>Region 4</a:t>
            </a:r>
            <a:endParaRPr/>
          </a:p>
          <a:p>
            <a:pPr indent="-154939" lvl="2" marL="923289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2200"/>
              <a:t>Ship Mode 4</a:t>
            </a:r>
            <a:endParaRPr/>
          </a:p>
          <a:p>
            <a:pPr indent="-154939" lvl="2" marL="923289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2200"/>
              <a:t>Segment 3</a:t>
            </a:r>
            <a:endParaRPr/>
          </a:p>
          <a:p>
            <a:pPr indent="-154939" lvl="2" marL="923289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2200"/>
              <a:t>Category 3</a:t>
            </a:r>
            <a:endParaRPr/>
          </a:p>
          <a:p>
            <a:pPr indent="-154939" lvl="2" marL="923289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2200"/>
              <a:t>Country 1</a:t>
            </a:r>
            <a:endParaRPr/>
          </a:p>
          <a:p>
            <a:pPr indent="-15239" lvl="2" marL="923289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sz="2200"/>
          </a:p>
          <a:p>
            <a:pPr indent="-15239" lvl="2" marL="923289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sz="2200"/>
          </a:p>
          <a:p>
            <a:pPr indent="-15239" lvl="2" marL="923289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sz="2200"/>
          </a:p>
          <a:p>
            <a:pPr indent="-15239" lvl="2" marL="923289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sz="2200"/>
          </a:p>
          <a:p>
            <a:pPr indent="-15239" lvl="2" marL="923289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sz="2200"/>
          </a:p>
          <a:p>
            <a:pPr indent="-15239" lvl="2" marL="923289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sz="2200"/>
          </a:p>
          <a:p>
            <a:pPr indent="-317500" lvl="1" marL="685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sz="2200"/>
          </a:p>
          <a:p>
            <a:pPr indent="-317500" lvl="1" marL="685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sz="2200"/>
          </a:p>
          <a:p>
            <a:pPr indent="-317500" lvl="1" marL="685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/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rbel"/>
              <a:buNone/>
            </a:pPr>
            <a:r>
              <a:rPr lang="en-US"/>
              <a:t>2. OBSERVATIONS - A</a:t>
            </a:r>
            <a:endParaRPr/>
          </a:p>
        </p:txBody>
      </p:sp>
      <p:pic>
        <p:nvPicPr>
          <p:cNvPr descr="A bar graph with blue and white bars&#10;&#10;AI-generated content may be incorrect." id="143" name="Google Shape;143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874" y="1709404"/>
            <a:ext cx="6181725" cy="433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6"/>
          <p:cNvSpPr txBox="1"/>
          <p:nvPr/>
        </p:nvSpPr>
        <p:spPr>
          <a:xfrm>
            <a:off x="7122520" y="2545807"/>
            <a:ext cx="4274223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The total sum of profit and loss in the dataset is 286397.0217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Technology product category has  over 48% contribution to the profit of the retail business, closely followed by office supplies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The sum total of the profit and loss of Furniture is less than 7%.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"/>
          <p:cNvSpPr txBox="1"/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rbel"/>
              <a:buNone/>
            </a:pPr>
            <a:r>
              <a:rPr lang="en-US"/>
              <a:t>2. OBSERVATIONS – A (CONTD)</a:t>
            </a:r>
            <a:endParaRPr/>
          </a:p>
        </p:txBody>
      </p:sp>
      <p:sp>
        <p:nvSpPr>
          <p:cNvPr id="151" name="Google Shape;151;p7"/>
          <p:cNvSpPr txBox="1"/>
          <p:nvPr/>
        </p:nvSpPr>
        <p:spPr>
          <a:xfrm>
            <a:off x="7122520" y="2545807"/>
            <a:ext cx="427422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 a dataset of 9994 sales transaction, Technology with less than 19% of the transactions have the highest overall percentage profit contribution.</a:t>
            </a:r>
            <a:endParaRPr/>
          </a:p>
        </p:txBody>
      </p:sp>
      <p:graphicFrame>
        <p:nvGraphicFramePr>
          <p:cNvPr id="152" name="Google Shape;152;p7"/>
          <p:cNvGraphicFramePr/>
          <p:nvPr/>
        </p:nvGraphicFramePr>
        <p:xfrm>
          <a:off x="1337094" y="18403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{DE53A740-24D0-4013-85FF-4687C38EE395}</a:tableStyleId>
              </a:tblPr>
              <a:tblGrid>
                <a:gridCol w="2722700"/>
                <a:gridCol w="2722700"/>
              </a:tblGrid>
              <a:tr h="1014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CATEGORY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SALES FREQUENCY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014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b="0" i="0" lang="en-US" sz="1800" u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Office Supplies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6026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014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b="0" i="0" lang="en-US" sz="1800" u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Furniture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b="0" i="0" lang="en-US" sz="1800" u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2121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1014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b="0" i="0" lang="en-US" sz="1800" u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Technology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b="0" i="0" lang="en-US" sz="1800" u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1847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 txBox="1"/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rbel"/>
              <a:buNone/>
            </a:pPr>
            <a:r>
              <a:rPr lang="en-US"/>
              <a:t>2. OBSERVATIONS - B</a:t>
            </a:r>
            <a:endParaRPr/>
          </a:p>
        </p:txBody>
      </p:sp>
      <p:pic>
        <p:nvPicPr>
          <p:cNvPr descr="A graph with blue rectangles&#10;&#10;AI-generated content may be incorrect." id="159" name="Google Shape;159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213" y="1651895"/>
            <a:ext cx="6229350" cy="43338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0" name="Google Shape;160;p8"/>
          <p:cNvGraphicFramePr/>
          <p:nvPr/>
        </p:nvGraphicFramePr>
        <p:xfrm>
          <a:off x="7433094" y="20990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{DE53A740-24D0-4013-85FF-4687C38EE395}</a:tableStyleId>
              </a:tblPr>
              <a:tblGrid>
                <a:gridCol w="1890675"/>
                <a:gridCol w="1890675"/>
              </a:tblGrid>
              <a:tr h="879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Segment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FREQUENCY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879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Consumer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b="0" i="0" lang="en-US" sz="1800" u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5191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879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b="0" i="0" lang="en-US" sz="1800" u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Corporate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3020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879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b="0" i="0" lang="en-US" sz="1800" u="none" strike="noStrike">
                          <a:latin typeface="Corbel"/>
                          <a:ea typeface="Corbel"/>
                          <a:cs typeface="Corbel"/>
                          <a:sym typeface="Corbel"/>
                        </a:rPr>
                        <a:t>Home Office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1783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"/>
          <p:cNvSpPr txBox="1"/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rbel"/>
              <a:buNone/>
            </a:pPr>
            <a:r>
              <a:rPr lang="en-US"/>
              <a:t>2. OBSERVATIONS – B(contd)</a:t>
            </a:r>
            <a:endParaRPr/>
          </a:p>
        </p:txBody>
      </p:sp>
      <p:sp>
        <p:nvSpPr>
          <p:cNvPr id="167" name="Google Shape;167;p9"/>
          <p:cNvSpPr txBox="1"/>
          <p:nvPr/>
        </p:nvSpPr>
        <p:spPr>
          <a:xfrm>
            <a:off x="7122520" y="2071355"/>
            <a:ext cx="4274223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The total sum of sales in the period is 2297200.8603000003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Consumer out of the custom Spending Habit.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Consumers are also the  loyal customers with the highest repeated transactions count of 5191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Suffix to say that, it is also observed that more than half of the retail firm profit is made from the consumer segment sales.</a:t>
            </a:r>
            <a:endParaRPr/>
          </a:p>
        </p:txBody>
      </p:sp>
      <p:pic>
        <p:nvPicPr>
          <p:cNvPr descr="A graph with blue squares&#10;&#10;AI-generated content may be incorrect." id="168" name="Google Shape;168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5504" y="1709404"/>
            <a:ext cx="6010275" cy="43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Ecology">
      <a:dk1>
        <a:srgbClr val="4D3E2F"/>
      </a:dk1>
      <a:lt1>
        <a:srgbClr val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Ecology">
      <a:dk1>
        <a:srgbClr val="4D3E2F"/>
      </a:dk1>
      <a:lt1>
        <a:srgbClr val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2025-01-31T08:24:36Z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