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9"/>
  </p:notesMasterIdLst>
  <p:sldIdLst>
    <p:sldId id="524" r:id="rId2"/>
    <p:sldId id="521" r:id="rId3"/>
    <p:sldId id="522" r:id="rId4"/>
    <p:sldId id="498" r:id="rId5"/>
    <p:sldId id="507" r:id="rId6"/>
    <p:sldId id="499" r:id="rId7"/>
    <p:sldId id="513" r:id="rId8"/>
  </p:sldIdLst>
  <p:sldSz cx="12192000" cy="6858000"/>
  <p:notesSz cx="6802438" cy="99345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3" orient="horz" pos="3589" userDrawn="1">
          <p15:clr>
            <a:srgbClr val="A4A3A4"/>
          </p15:clr>
        </p15:guide>
        <p15:guide id="5" orient="horz" pos="278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福原 裕太" initials="福原" lastIdx="1" clrIdx="0">
    <p:extLst>
      <p:ext uri="{19B8F6BF-5375-455C-9EA6-DF929625EA0E}">
        <p15:presenceInfo xmlns:p15="http://schemas.microsoft.com/office/powerpoint/2012/main" userId="cd22045ce65351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65656"/>
    <a:srgbClr val="00FFCC"/>
    <a:srgbClr val="FFCCCC"/>
    <a:srgbClr val="FF5050"/>
    <a:srgbClr val="009900"/>
    <a:srgbClr val="00CC99"/>
    <a:srgbClr val="FF99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1765" autoAdjust="0"/>
  </p:normalViewPr>
  <p:slideViewPr>
    <p:cSldViewPr snapToGrid="0" snapToObjects="1">
      <p:cViewPr varScale="1">
        <p:scale>
          <a:sx n="69" d="100"/>
          <a:sy n="69" d="100"/>
        </p:scale>
        <p:origin x="1380" y="78"/>
      </p:cViewPr>
      <p:guideLst>
        <p:guide orient="horz" pos="845"/>
        <p:guide orient="horz" pos="3589"/>
        <p:guide orient="horz" pos="278"/>
        <p:guide pos="7242"/>
        <p:guide pos="438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7723" cy="498454"/>
          </a:xfrm>
          <a:prstGeom prst="rect">
            <a:avLst/>
          </a:prstGeom>
        </p:spPr>
        <p:txBody>
          <a:bodyPr vert="horz" lIns="92165" tIns="46082" rIns="92165" bIns="46082" rtlCol="0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3143" y="3"/>
            <a:ext cx="2947723" cy="498454"/>
          </a:xfrm>
          <a:prstGeom prst="rect">
            <a:avLst/>
          </a:prstGeom>
        </p:spPr>
        <p:txBody>
          <a:bodyPr vert="horz" lIns="92165" tIns="46082" rIns="92165" bIns="46082" rtlCol="0"/>
          <a:lstStyle>
            <a:lvl1pPr algn="r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142E25DA-8965-D74A-8DD4-05D14E9E99D3}" type="datetimeFigureOut">
              <a:rPr lang="ja-JP" altLang="en-US" smtClean="0"/>
              <a:pPr/>
              <a:t>2019/10/15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54712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65" tIns="46082" rIns="92165" bIns="46082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245" y="4781016"/>
            <a:ext cx="5441950" cy="3911740"/>
          </a:xfrm>
          <a:prstGeom prst="rect">
            <a:avLst/>
          </a:prstGeom>
        </p:spPr>
        <p:txBody>
          <a:bodyPr vert="horz" lIns="92165" tIns="46082" rIns="92165" bIns="46082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4" y="9436124"/>
            <a:ext cx="2947723" cy="498453"/>
          </a:xfrm>
          <a:prstGeom prst="rect">
            <a:avLst/>
          </a:prstGeom>
        </p:spPr>
        <p:txBody>
          <a:bodyPr vert="horz" lIns="92165" tIns="46082" rIns="92165" bIns="46082" rtlCol="0" anchor="b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3143" y="9436124"/>
            <a:ext cx="2947723" cy="498453"/>
          </a:xfrm>
          <a:prstGeom prst="rect">
            <a:avLst/>
          </a:prstGeom>
        </p:spPr>
        <p:txBody>
          <a:bodyPr vert="horz" lIns="92165" tIns="46082" rIns="92165" bIns="46082" rtlCol="0" anchor="b"/>
          <a:lstStyle>
            <a:lvl1pPr algn="r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6B539607-32D6-DC48-97D4-373F0B3FB24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85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39607-32D6-DC48-97D4-373F0B3FB24E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271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339969" y="762000"/>
            <a:ext cx="398585" cy="2121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001000" cy="609272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53662"/>
            <a:ext cx="10515600" cy="472330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572845" y="974397"/>
            <a:ext cx="69650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03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0"/>
            <a:ext cx="12192000" cy="9743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572845" y="974397"/>
            <a:ext cx="69650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001000" cy="609272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53662"/>
            <a:ext cx="10515600" cy="472330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0596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91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74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3913" y="106498"/>
            <a:ext cx="976215" cy="681376"/>
          </a:xfrm>
          <a:prstGeom prst="rect">
            <a:avLst/>
          </a:prstGeom>
        </p:spPr>
      </p:pic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57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C0498FD4-D935-9D4A-9397-7D0B951BB7B1}" type="datetimeFigureOut">
              <a:rPr lang="ja-JP" altLang="en-US" smtClean="0"/>
              <a:pPr/>
              <a:t>2019/10/15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29011A48-1C5D-7046-B50F-3A65C412BFF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6D0796-B082-444A-B94C-568628950348}"/>
              </a:ext>
            </a:extLst>
          </p:cNvPr>
          <p:cNvSpPr txBox="1">
            <a:spLocks/>
          </p:cNvSpPr>
          <p:nvPr userDrawn="1"/>
        </p:nvSpPr>
        <p:spPr>
          <a:xfrm>
            <a:off x="4038600" y="6563121"/>
            <a:ext cx="4112096" cy="337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457200" rtl="0" eaLnBrk="1" latinLnBrk="0" hangingPunct="1">
              <a:defRPr kumimoji="1" lang="en-US" altLang="ja-JP" sz="11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Segoe UI"/>
                <a:ea typeface="メイリオ"/>
              </a:rPr>
              <a:t>Copyright Ⓒ2019 </a:t>
            </a:r>
            <a:r>
              <a:rPr lang="en-US" dirty="0" err="1">
                <a:solidFill>
                  <a:prstClr val="black">
                    <a:tint val="75000"/>
                  </a:prstClr>
                </a:solidFill>
                <a:latin typeface="Segoe UI"/>
                <a:ea typeface="メイリオ"/>
              </a:rPr>
              <a:t>Addix</a:t>
            </a:r>
            <a:r>
              <a:rPr lang="en-US" dirty="0">
                <a:solidFill>
                  <a:prstClr val="black">
                    <a:tint val="75000"/>
                  </a:prstClr>
                </a:solidFill>
                <a:latin typeface="Segoe UI"/>
                <a:ea typeface="メイリオ"/>
              </a:rPr>
              <a:t> C&amp;S,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95" r:id="rId3"/>
    <p:sldLayoutId id="2147483792" r:id="rId4"/>
    <p:sldLayoutId id="2147483796" r:id="rId5"/>
    <p:sldLayoutId id="2147483794" r:id="rId6"/>
    <p:sldLayoutId id="2147483793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A70E35-C3D0-4685-A2A9-5FDDE633F397}"/>
              </a:ext>
            </a:extLst>
          </p:cNvPr>
          <p:cNvSpPr txBox="1"/>
          <p:nvPr/>
        </p:nvSpPr>
        <p:spPr>
          <a:xfrm>
            <a:off x="9790546" y="2782669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様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3BBFA13-46CC-4070-B82D-B942897FE795}"/>
              </a:ext>
            </a:extLst>
          </p:cNvPr>
          <p:cNvSpPr txBox="1"/>
          <p:nvPr/>
        </p:nvSpPr>
        <p:spPr>
          <a:xfrm>
            <a:off x="3108036" y="3816805"/>
            <a:ext cx="650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SNS</a:t>
            </a:r>
            <a:r>
              <a:rPr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簡易レポート</a:t>
            </a:r>
            <a:endParaRPr kumimoji="1"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643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69313" cy="609272"/>
          </a:xfrm>
        </p:spPr>
        <p:txBody>
          <a:bodyPr>
            <a:normAutofit/>
          </a:bodyPr>
          <a:lstStyle/>
          <a:p>
            <a:r>
              <a:rPr lang="en-US" altLang="ja-JP" dirty="0"/>
              <a:t>Twitter</a:t>
            </a:r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4F03D190-C15D-544B-93E9-179C3F2B1635}"/>
              </a:ext>
            </a:extLst>
          </p:cNvPr>
          <p:cNvSpPr txBox="1">
            <a:spLocks/>
          </p:cNvSpPr>
          <p:nvPr/>
        </p:nvSpPr>
        <p:spPr>
          <a:xfrm>
            <a:off x="695325" y="5716681"/>
            <a:ext cx="10783748" cy="609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ja-JP" sz="1200" dirty="0">
                <a:cs typeface="メイリオ" panose="020B0604030504040204" pitchFamily="50" charset="-128"/>
              </a:rPr>
              <a:t>Twitter</a:t>
            </a:r>
            <a:r>
              <a:rPr lang="ja-JP" altLang="en-US" sz="1200" dirty="0">
                <a:cs typeface="メイリオ" panose="020B0604030504040204" pitchFamily="50" charset="-128"/>
              </a:rPr>
              <a:t>トップページ（スマートフォンでのファーストビュー）の比較。</a:t>
            </a:r>
            <a:endParaRPr lang="en-US" altLang="ja-JP" sz="1200" dirty="0"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>
                <a:cs typeface="メイリオ" panose="020B0604030504040204" pitchFamily="50" charset="-128"/>
              </a:rPr>
              <a:t>ウェスティンホテル仙台様はヘッダー画像がないこともあり、公式アカウントとして一目では認知しづらい印象。</a:t>
            </a:r>
            <a:endParaRPr lang="en-US" altLang="ja-JP" sz="1200" dirty="0">
              <a:cs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E5AE06A-C7FA-472B-87CF-EE3B31E936E2}"/>
              </a:ext>
            </a:extLst>
          </p:cNvPr>
          <p:cNvSpPr/>
          <p:nvPr/>
        </p:nvSpPr>
        <p:spPr>
          <a:xfrm>
            <a:off x="1677971" y="1781666"/>
            <a:ext cx="1621410" cy="3915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09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6BF7360-A0EE-4711-AC43-5EC79B13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975" y="1360581"/>
            <a:ext cx="2277700" cy="435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69313" cy="609272"/>
          </a:xfrm>
        </p:spPr>
        <p:txBody>
          <a:bodyPr>
            <a:normAutofit/>
          </a:bodyPr>
          <a:lstStyle/>
          <a:p>
            <a:r>
              <a:rPr lang="ja-JP" altLang="en-US" dirty="0"/>
              <a:t>いますぐできる</a:t>
            </a:r>
            <a:r>
              <a:rPr lang="en-US" altLang="ja-JP" dirty="0"/>
              <a:t>Twitter</a:t>
            </a:r>
            <a:r>
              <a:rPr lang="ja-JP" altLang="en-US" dirty="0"/>
              <a:t>改善のご提案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872DED4-4E1D-4ADA-8B16-E0F944EC576B}"/>
              </a:ext>
            </a:extLst>
          </p:cNvPr>
          <p:cNvSpPr/>
          <p:nvPr/>
        </p:nvSpPr>
        <p:spPr>
          <a:xfrm>
            <a:off x="9218975" y="2422862"/>
            <a:ext cx="226346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4072DFF-2569-4250-B2A7-9932EAA5CACE}"/>
              </a:ext>
            </a:extLst>
          </p:cNvPr>
          <p:cNvSpPr/>
          <p:nvPr/>
        </p:nvSpPr>
        <p:spPr>
          <a:xfrm>
            <a:off x="9695581" y="3899237"/>
            <a:ext cx="170584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1944FF9-2DEC-45AC-9FA7-4A457E125EFA}"/>
              </a:ext>
            </a:extLst>
          </p:cNvPr>
          <p:cNvSpPr/>
          <p:nvPr/>
        </p:nvSpPr>
        <p:spPr>
          <a:xfrm>
            <a:off x="9439275" y="4624250"/>
            <a:ext cx="142998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D0C8745-E6F8-4609-9370-DBA26DB614B0}"/>
              </a:ext>
            </a:extLst>
          </p:cNvPr>
          <p:cNvCxnSpPr>
            <a:cxnSpLocks/>
          </p:cNvCxnSpPr>
          <p:nvPr/>
        </p:nvCxnSpPr>
        <p:spPr>
          <a:xfrm>
            <a:off x="8476812" y="4624250"/>
            <a:ext cx="6873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E8BB07B-5C5A-4B09-8398-0EF816CDD20E}"/>
              </a:ext>
            </a:extLst>
          </p:cNvPr>
          <p:cNvSpPr txBox="1"/>
          <p:nvPr/>
        </p:nvSpPr>
        <p:spPr>
          <a:xfrm>
            <a:off x="4344543" y="4301084"/>
            <a:ext cx="4077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初期設定のユーザー。</a:t>
            </a:r>
            <a:endParaRPr kumimoji="1" lang="en-US" altLang="ja-JP" sz="1200" dirty="0"/>
          </a:p>
          <a:p>
            <a:r>
              <a:rPr lang="ja-JP" altLang="en-US" sz="1200" dirty="0"/>
              <a:t>ヘッダー画像が未設定。</a:t>
            </a:r>
            <a:endParaRPr lang="en-US" altLang="ja-JP" sz="1200" dirty="0"/>
          </a:p>
          <a:p>
            <a:r>
              <a:rPr kumimoji="1" lang="ja-JP" altLang="en-US" sz="1200" dirty="0"/>
              <a:t>プロフィールアイコンがグレー。</a:t>
            </a:r>
            <a:endParaRPr lang="en-US" altLang="ja-JP" sz="1200" dirty="0"/>
          </a:p>
          <a:p>
            <a:r>
              <a:rPr kumimoji="1" lang="ja-JP" altLang="en-US" sz="1200" dirty="0"/>
              <a:t>ファーストビューが似ているので</a:t>
            </a:r>
            <a:r>
              <a:rPr lang="ja-JP" altLang="en-US" sz="1200" dirty="0"/>
              <a:t>ヘッダーの</a:t>
            </a:r>
            <a:r>
              <a:rPr kumimoji="1" lang="ja-JP" altLang="en-US" sz="1200" dirty="0"/>
              <a:t>変更を推奨。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85523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69313" cy="609272"/>
          </a:xfrm>
        </p:spPr>
        <p:txBody>
          <a:bodyPr>
            <a:normAutofit/>
          </a:bodyPr>
          <a:lstStyle/>
          <a:p>
            <a:r>
              <a:rPr lang="en-US" altLang="ja-JP" dirty="0"/>
              <a:t>Twitter </a:t>
            </a:r>
            <a:r>
              <a:rPr lang="ja-JP" altLang="en-US" dirty="0"/>
              <a:t>エンゲージメント率ベスト</a:t>
            </a:r>
            <a:r>
              <a:rPr lang="en-US" altLang="ja-JP" dirty="0"/>
              <a:t>10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4F03D190-C15D-544B-93E9-179C3F2B1635}"/>
              </a:ext>
            </a:extLst>
          </p:cNvPr>
          <p:cNvSpPr txBox="1">
            <a:spLocks/>
          </p:cNvSpPr>
          <p:nvPr/>
        </p:nvSpPr>
        <p:spPr>
          <a:xfrm>
            <a:off x="695325" y="5716681"/>
            <a:ext cx="10783748" cy="609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>
                <a:cs typeface="メイリオ" panose="020B0604030504040204" pitchFamily="50" charset="-128"/>
              </a:rPr>
              <a:t>エンゲージメント数：いいね数、リプライ数、リツイート数の合計。ユーザーの反応を知る指標の</a:t>
            </a:r>
            <a:r>
              <a:rPr lang="en-US" altLang="ja-JP" sz="1200" dirty="0">
                <a:cs typeface="メイリオ" panose="020B0604030504040204" pitchFamily="50" charset="-128"/>
              </a:rPr>
              <a:t>1</a:t>
            </a:r>
            <a:r>
              <a:rPr lang="ja-JP" altLang="en-US" sz="1200" dirty="0">
                <a:cs typeface="メイリオ" panose="020B0604030504040204" pitchFamily="50" charset="-128"/>
              </a:rPr>
              <a:t>つ。</a:t>
            </a:r>
            <a:endParaRPr lang="en-US" altLang="ja-JP" sz="1200" dirty="0"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>
                <a:cs typeface="メイリオ" panose="020B0604030504040204" pitchFamily="50" charset="-128"/>
              </a:rPr>
              <a:t>エンゲージメント率：エンゲージメント数</a:t>
            </a:r>
            <a:r>
              <a:rPr lang="en-US" altLang="ja-JP" sz="1200" dirty="0">
                <a:cs typeface="メイリオ" panose="020B0604030504040204" pitchFamily="50" charset="-128"/>
              </a:rPr>
              <a:t>÷</a:t>
            </a:r>
            <a:r>
              <a:rPr lang="ja-JP" altLang="en-US" sz="1200" dirty="0">
                <a:cs typeface="メイリオ" panose="020B0604030504040204" pitchFamily="50" charset="-128"/>
              </a:rPr>
              <a:t>フォロワー数。フォロワーの投稿への反応率を知る指標の</a:t>
            </a:r>
            <a:r>
              <a:rPr lang="en-US" altLang="ja-JP" sz="1200" dirty="0">
                <a:cs typeface="メイリオ" panose="020B0604030504040204" pitchFamily="50" charset="-128"/>
              </a:rPr>
              <a:t>1</a:t>
            </a:r>
            <a:r>
              <a:rPr lang="ja-JP" altLang="en-US" sz="1200" dirty="0">
                <a:cs typeface="メイリオ" panose="020B0604030504040204" pitchFamily="50" charset="-128"/>
              </a:rPr>
              <a:t>つ。</a:t>
            </a:r>
            <a:endParaRPr lang="en-US" altLang="ja-JP" sz="1200" dirty="0">
              <a:cs typeface="メイリオ" panose="020B0604030504040204" pitchFamily="50" charset="-128"/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570C1D9F-423D-46C3-9DD8-B608EBB55BC5}"/>
              </a:ext>
            </a:extLst>
          </p:cNvPr>
          <p:cNvSpPr txBox="1"/>
          <p:nvPr/>
        </p:nvSpPr>
        <p:spPr>
          <a:xfrm>
            <a:off x="7352513" y="1109220"/>
            <a:ext cx="1812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800" dirty="0">
                <a:solidFill>
                  <a:srgbClr val="C6EFC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■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：上位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kumimoji="1" lang="ja-JP" altLang="en-US" sz="800" dirty="0">
                <a:solidFill>
                  <a:srgbClr val="FFCCC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■</a:t>
            </a:r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：下位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E5AE06A-C7FA-472B-87CF-EE3B31E936E2}"/>
              </a:ext>
            </a:extLst>
          </p:cNvPr>
          <p:cNvSpPr/>
          <p:nvPr/>
        </p:nvSpPr>
        <p:spPr>
          <a:xfrm>
            <a:off x="1677971" y="1781666"/>
            <a:ext cx="1621410" cy="3915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20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77251" cy="609272"/>
          </a:xfrm>
        </p:spPr>
        <p:txBody>
          <a:bodyPr>
            <a:normAutofit/>
          </a:bodyPr>
          <a:lstStyle/>
          <a:p>
            <a:r>
              <a:rPr lang="en-US" altLang="ja-JP" dirty="0"/>
              <a:t>Twitter </a:t>
            </a:r>
            <a:r>
              <a:rPr lang="ja-JP" altLang="en-US" dirty="0"/>
              <a:t>エンゲージメント率ワースト</a:t>
            </a:r>
            <a:r>
              <a:rPr lang="en-US" altLang="ja-JP" dirty="0"/>
              <a:t>10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4F03D190-C15D-544B-93E9-179C3F2B1635}"/>
              </a:ext>
            </a:extLst>
          </p:cNvPr>
          <p:cNvSpPr txBox="1">
            <a:spLocks/>
          </p:cNvSpPr>
          <p:nvPr/>
        </p:nvSpPr>
        <p:spPr>
          <a:xfrm>
            <a:off x="695325" y="5716681"/>
            <a:ext cx="10783748" cy="609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>
                <a:cs typeface="メイリオ" panose="020B0604030504040204" pitchFamily="50" charset="-128"/>
              </a:rPr>
              <a:t>エンゲージメント数：いいね数、リプライ数、リツイート数の合計。ユーザーの反応を知る指標の</a:t>
            </a:r>
            <a:r>
              <a:rPr lang="en-US" altLang="ja-JP" sz="1200" dirty="0">
                <a:cs typeface="メイリオ" panose="020B0604030504040204" pitchFamily="50" charset="-128"/>
              </a:rPr>
              <a:t>1</a:t>
            </a:r>
            <a:r>
              <a:rPr lang="ja-JP" altLang="en-US" sz="1200" dirty="0">
                <a:cs typeface="メイリオ" panose="020B0604030504040204" pitchFamily="50" charset="-128"/>
              </a:rPr>
              <a:t>つ。</a:t>
            </a:r>
            <a:endParaRPr lang="en-US" altLang="ja-JP" sz="1200" dirty="0"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>
                <a:cs typeface="メイリオ" panose="020B0604030504040204" pitchFamily="50" charset="-128"/>
              </a:rPr>
              <a:t>エンゲージメント率：エンゲージメント数</a:t>
            </a:r>
            <a:r>
              <a:rPr lang="en-US" altLang="ja-JP" sz="1200" dirty="0">
                <a:cs typeface="メイリオ" panose="020B0604030504040204" pitchFamily="50" charset="-128"/>
              </a:rPr>
              <a:t>÷</a:t>
            </a:r>
            <a:r>
              <a:rPr lang="ja-JP" altLang="en-US" sz="1200" dirty="0">
                <a:cs typeface="メイリオ" panose="020B0604030504040204" pitchFamily="50" charset="-128"/>
              </a:rPr>
              <a:t>フォロワー数。フォロワーの投稿への反応率を知る指標の</a:t>
            </a:r>
            <a:r>
              <a:rPr lang="en-US" altLang="ja-JP" sz="1200" dirty="0">
                <a:cs typeface="メイリオ" panose="020B0604030504040204" pitchFamily="50" charset="-128"/>
              </a:rPr>
              <a:t>1</a:t>
            </a:r>
            <a:r>
              <a:rPr lang="ja-JP" altLang="en-US" sz="1200" dirty="0">
                <a:cs typeface="メイリオ" panose="020B0604030504040204" pitchFamily="50" charset="-128"/>
              </a:rPr>
              <a:t>つ。</a:t>
            </a:r>
            <a:endParaRPr lang="en-US" altLang="ja-JP" sz="1200" dirty="0">
              <a:cs typeface="メイリオ" panose="020B0604030504040204" pitchFamily="50" charset="-128"/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570C1D9F-423D-46C3-9DD8-B608EBB55BC5}"/>
              </a:ext>
            </a:extLst>
          </p:cNvPr>
          <p:cNvSpPr txBox="1"/>
          <p:nvPr/>
        </p:nvSpPr>
        <p:spPr>
          <a:xfrm>
            <a:off x="7389419" y="1109220"/>
            <a:ext cx="1812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800" dirty="0">
                <a:solidFill>
                  <a:srgbClr val="FFCCC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■</a:t>
            </a:r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：下位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E5AE06A-C7FA-472B-87CF-EE3B31E936E2}"/>
              </a:ext>
            </a:extLst>
          </p:cNvPr>
          <p:cNvSpPr/>
          <p:nvPr/>
        </p:nvSpPr>
        <p:spPr>
          <a:xfrm>
            <a:off x="1677971" y="1781666"/>
            <a:ext cx="1621410" cy="3915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70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77251" cy="609272"/>
          </a:xfrm>
        </p:spPr>
        <p:txBody>
          <a:bodyPr>
            <a:normAutofit/>
          </a:bodyPr>
          <a:lstStyle/>
          <a:p>
            <a:r>
              <a:rPr lang="en-US" altLang="ja-JP" dirty="0"/>
              <a:t>Twitter </a:t>
            </a:r>
            <a:r>
              <a:rPr lang="ja-JP" altLang="en-US" dirty="0"/>
              <a:t>投稿 曜日</a:t>
            </a:r>
            <a:r>
              <a:rPr lang="en-US" altLang="ja-JP" dirty="0"/>
              <a:t>/</a:t>
            </a:r>
            <a:r>
              <a:rPr lang="ja-JP" altLang="en-US" dirty="0"/>
              <a:t>時間別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3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77251" cy="609272"/>
          </a:xfrm>
        </p:spPr>
        <p:txBody>
          <a:bodyPr>
            <a:normAutofit/>
          </a:bodyPr>
          <a:lstStyle/>
          <a:p>
            <a:r>
              <a:rPr lang="en-US" altLang="ja-JP" dirty="0"/>
              <a:t>Twitter </a:t>
            </a:r>
            <a:r>
              <a:rPr lang="ja-JP" altLang="en-US" dirty="0"/>
              <a:t>投稿 曜日</a:t>
            </a:r>
            <a:r>
              <a:rPr lang="en-US" altLang="ja-JP" dirty="0"/>
              <a:t>/</a:t>
            </a:r>
            <a:r>
              <a:rPr lang="ja-JP" altLang="en-US" dirty="0"/>
              <a:t>時間別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1634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15548</TotalTime>
  <Words>189</Words>
  <Application>Microsoft Office PowerPoint</Application>
  <PresentationFormat>ワイド画面</PresentationFormat>
  <Paragraphs>27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メイリオ</vt:lpstr>
      <vt:lpstr>Yu Gothic</vt:lpstr>
      <vt:lpstr>Arial</vt:lpstr>
      <vt:lpstr>Segoe UI</vt:lpstr>
      <vt:lpstr>Wingdings</vt:lpstr>
      <vt:lpstr>ホワイト</vt:lpstr>
      <vt:lpstr>PowerPoint プレゼンテーション</vt:lpstr>
      <vt:lpstr>Twitterトップページ</vt:lpstr>
      <vt:lpstr>いますぐできるTwitter改善のご提案</vt:lpstr>
      <vt:lpstr>Twitter エンゲージメント率ベスト10</vt:lpstr>
      <vt:lpstr>Twitter エンゲージメント率ワースト10</vt:lpstr>
      <vt:lpstr>Twitter 投稿 曜日/時間別</vt:lpstr>
      <vt:lpstr>Twitter 投稿 曜日/時間別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松永 美春</dc:creator>
  <cp:lastModifiedBy>Administrator</cp:lastModifiedBy>
  <cp:revision>1697</cp:revision>
  <cp:lastPrinted>2019-08-30T09:26:58Z</cp:lastPrinted>
  <dcterms:created xsi:type="dcterms:W3CDTF">2018-02-07T11:33:13Z</dcterms:created>
  <dcterms:modified xsi:type="dcterms:W3CDTF">2019-10-15T14:05:20Z</dcterms:modified>
</cp:coreProperties>
</file>