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490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DAE3B-0B5E-4860-A110-00AC2D0F7E76}" type="datetimeFigureOut">
              <a:rPr lang="en-AU" smtClean="0"/>
              <a:t>2019/09/23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52AEC-6C3D-41D2-8EB8-802D60CD8B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07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785" r="226" b="39169"/>
          <a:stretch/>
        </p:blipFill>
        <p:spPr>
          <a:xfrm>
            <a:off x="1" y="3933056"/>
            <a:ext cx="9143999" cy="26228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21050"/>
            <a:ext cx="6400800" cy="563141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+ Date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26250" y="0"/>
            <a:ext cx="6468344" cy="1140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1D2554"/>
                </a:solidFill>
                <a:latin typeface="Avenir LT Std 55 Roman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952738"/>
                </a:solidFill>
              </a:rPr>
              <a:t>Centre</a:t>
            </a:r>
            <a:r>
              <a:rPr lang="en-US" sz="2400" baseline="0" dirty="0">
                <a:solidFill>
                  <a:srgbClr val="952738"/>
                </a:solidFill>
              </a:rPr>
              <a:t> for Air pollution, energy and health Research</a:t>
            </a:r>
            <a:endParaRPr lang="en-AU" sz="2400" dirty="0">
              <a:solidFill>
                <a:srgbClr val="95273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7328"/>
            <a:ext cx="2403000" cy="101328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484784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833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166925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237746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28640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557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164550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35047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960" y="5661248"/>
            <a:ext cx="2020536" cy="8520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rgbClr val="952738"/>
          </a:solidFill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Avenir LT Std 55 Roman" pitchFamily="34" charset="0"/>
              </a:defRPr>
            </a:lvl1pPr>
          </a:lstStyle>
          <a:p>
            <a:r>
              <a:rPr lang="en-AU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46142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D2554"/>
          </a:solidFill>
          <a:latin typeface="Avenir LT Std 55 Roman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venir LT Std 45 Book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venir LT Std 45 Book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venir LT Std 45 Book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venir LT Std 45 Book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venir LT Std 45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by Christy Geromboux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CARDAT IT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29997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06B2-5218-41C4-BF25-48364D31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CARDAT technology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7EB7-B21D-4C36-B906-CB9A5117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Centre for Air pollution, energy and health Research (CAR) Data Analysis Technology (DAT) is a collection of IT infrastructure that enables easy data sharing and reuse, and reproducible data analysis.</a:t>
            </a:r>
          </a:p>
          <a:p>
            <a:r>
              <a:rPr lang="en-US" sz="2200" dirty="0"/>
              <a:t>the CAR Data Inventory (a catalogue of available datasets and their associated metadata records,</a:t>
            </a:r>
          </a:p>
          <a:p>
            <a:r>
              <a:rPr lang="en-US" sz="2200" dirty="0"/>
              <a:t>a cloud based file store (CloudStor) which enables shared access to datasets, and the ability to sync data automatically</a:t>
            </a:r>
          </a:p>
          <a:p>
            <a:r>
              <a:rPr lang="en-US" sz="2200" dirty="0"/>
              <a:t>an online platform for data analysis (</a:t>
            </a:r>
            <a:r>
              <a:rPr lang="en-US" sz="2200" dirty="0" err="1"/>
              <a:t>CoESRA</a:t>
            </a:r>
            <a:r>
              <a:rPr lang="en-US" sz="2200" dirty="0"/>
              <a:t>) which provides a secure environment for reproducible, collaborative data analysis.</a:t>
            </a:r>
          </a:p>
          <a:p>
            <a:pPr marL="0" indent="0">
              <a:buNone/>
            </a:pPr>
            <a:r>
              <a:rPr lang="en-US" sz="2200" dirty="0"/>
              <a:t>CAR is an NHMRC funded Centre of Research Excellence (CRE) funded from 2017 to 2021.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6B829-9DC1-44CD-95B3-BB90DAFD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276258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C16-CF74-4078-AC80-AAD0B720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overview of the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7E2EB-CD39-472D-84D1-98C78841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00EB30-9C79-4B0A-B43C-7A3857D7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4" y="1672778"/>
            <a:ext cx="7945176" cy="34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64911D10-F6E5-47A2-828B-BB2F3D2501B7}"/>
              </a:ext>
            </a:extLst>
          </p:cNvPr>
          <p:cNvGrpSpPr/>
          <p:nvPr/>
        </p:nvGrpSpPr>
        <p:grpSpPr>
          <a:xfrm>
            <a:off x="6762555" y="116632"/>
            <a:ext cx="2273941" cy="5112568"/>
            <a:chOff x="7020272" y="116632"/>
            <a:chExt cx="2016224" cy="511256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0DAE99-5F70-4789-BBCD-EB1F3ABB70D3}"/>
                </a:ext>
              </a:extLst>
            </p:cNvPr>
            <p:cNvSpPr/>
            <p:nvPr/>
          </p:nvSpPr>
          <p:spPr>
            <a:xfrm>
              <a:off x="7020272" y="135560"/>
              <a:ext cx="2016224" cy="5093640"/>
            </a:xfrm>
            <a:prstGeom prst="rect">
              <a:avLst/>
            </a:prstGeom>
            <a:pattFill prst="pct5">
              <a:fgClr>
                <a:schemeClr val="accent4">
                  <a:lumMod val="50000"/>
                </a:schemeClr>
              </a:fgClr>
              <a:bgClr>
                <a:schemeClr val="bg1"/>
              </a:bgClr>
            </a:patt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585D5D-DB08-47A9-AD51-5B0989FE5146}"/>
                </a:ext>
              </a:extLst>
            </p:cNvPr>
            <p:cNvSpPr txBox="1"/>
            <p:nvPr/>
          </p:nvSpPr>
          <p:spPr>
            <a:xfrm>
              <a:off x="7524328" y="11663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7030A0"/>
                  </a:solidFill>
                </a:rPr>
                <a:t>Outputs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24CD71A-04BC-4E0E-8B02-B09A6FD3CFD5}"/>
              </a:ext>
            </a:extLst>
          </p:cNvPr>
          <p:cNvGrpSpPr/>
          <p:nvPr/>
        </p:nvGrpSpPr>
        <p:grpSpPr>
          <a:xfrm>
            <a:off x="4283968" y="144016"/>
            <a:ext cx="2384648" cy="5093640"/>
            <a:chOff x="4283968" y="144016"/>
            <a:chExt cx="2384648" cy="5093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C37136-0FC8-45B5-B88B-8209B4C2FE0B}"/>
                </a:ext>
              </a:extLst>
            </p:cNvPr>
            <p:cNvSpPr/>
            <p:nvPr/>
          </p:nvSpPr>
          <p:spPr>
            <a:xfrm>
              <a:off x="4283968" y="144016"/>
              <a:ext cx="2384648" cy="5093640"/>
            </a:xfrm>
            <a:prstGeom prst="rect">
              <a:avLst/>
            </a:prstGeom>
            <a:pattFill prst="pct5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8356FA-9154-422F-81B5-EB2FCF8EC610}"/>
                </a:ext>
              </a:extLst>
            </p:cNvPr>
            <p:cNvSpPr txBox="1"/>
            <p:nvPr/>
          </p:nvSpPr>
          <p:spPr>
            <a:xfrm>
              <a:off x="4805865" y="144016"/>
              <a:ext cx="1639787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AU" b="1" dirty="0">
                  <a:solidFill>
                    <a:schemeClr val="accent6">
                      <a:lumMod val="50000"/>
                    </a:schemeClr>
                  </a:solidFill>
                </a:rPr>
                <a:t>Data analysis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F9863C6-0177-4CE4-8A5D-D8B6C14D4F2C}"/>
              </a:ext>
            </a:extLst>
          </p:cNvPr>
          <p:cNvGrpSpPr/>
          <p:nvPr/>
        </p:nvGrpSpPr>
        <p:grpSpPr>
          <a:xfrm>
            <a:off x="107504" y="144016"/>
            <a:ext cx="4032448" cy="5093640"/>
            <a:chOff x="107504" y="144016"/>
            <a:chExt cx="4032448" cy="509364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740BE49-40D4-42B7-AF88-9C676C66151F}"/>
                </a:ext>
              </a:extLst>
            </p:cNvPr>
            <p:cNvSpPr/>
            <p:nvPr/>
          </p:nvSpPr>
          <p:spPr>
            <a:xfrm>
              <a:off x="107504" y="144016"/>
              <a:ext cx="4032448" cy="5093640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1950986-BBED-42F2-A0F7-B330DAEF60A9}"/>
                </a:ext>
              </a:extLst>
            </p:cNvPr>
            <p:cNvSpPr txBox="1"/>
            <p:nvPr/>
          </p:nvSpPr>
          <p:spPr>
            <a:xfrm>
              <a:off x="477701" y="173248"/>
              <a:ext cx="329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060"/>
                  </a:solidFill>
                </a:rPr>
                <a:t>Data discovery and acquisition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C5AE4-134C-4EE5-BFE9-0415AB78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ACB228B-B723-40CE-812A-A3D1F29EF04F}"/>
              </a:ext>
            </a:extLst>
          </p:cNvPr>
          <p:cNvCxnSpPr>
            <a:cxnSpLocks/>
            <a:stCxn id="19" idx="2"/>
            <a:endCxn id="15" idx="3"/>
          </p:cNvCxnSpPr>
          <p:nvPr/>
        </p:nvCxnSpPr>
        <p:spPr>
          <a:xfrm rot="10800000">
            <a:off x="1072319" y="5024047"/>
            <a:ext cx="781786" cy="917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858CE78-582C-4865-8D6B-3AC6381055FB}"/>
              </a:ext>
            </a:extLst>
          </p:cNvPr>
          <p:cNvSpPr/>
          <p:nvPr/>
        </p:nvSpPr>
        <p:spPr>
          <a:xfrm>
            <a:off x="456069" y="3471091"/>
            <a:ext cx="1232500" cy="15529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  <a:p>
            <a:pPr algn="ctr"/>
            <a:r>
              <a:rPr lang="en-AU" sz="1600" dirty="0"/>
              <a:t>Data Inventory of available datasets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7798BF75-99DC-48D4-8153-C7C4895CD5BE}"/>
              </a:ext>
            </a:extLst>
          </p:cNvPr>
          <p:cNvSpPr/>
          <p:nvPr/>
        </p:nvSpPr>
        <p:spPr>
          <a:xfrm>
            <a:off x="323528" y="888326"/>
            <a:ext cx="1656184" cy="218063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Cloudstor</a:t>
            </a:r>
            <a:endParaRPr lang="en-AU" dirty="0"/>
          </a:p>
          <a:p>
            <a:pPr algn="ctr"/>
            <a:r>
              <a:rPr lang="en-AU" dirty="0"/>
              <a:t>Restricted and general datasets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53F7DC9A-D7B6-4146-9D8B-A1403FA466C7}"/>
              </a:ext>
            </a:extLst>
          </p:cNvPr>
          <p:cNvGrpSpPr/>
          <p:nvPr/>
        </p:nvGrpSpPr>
        <p:grpSpPr>
          <a:xfrm>
            <a:off x="1854105" y="5496644"/>
            <a:ext cx="4814511" cy="884684"/>
            <a:chOff x="1854105" y="5496644"/>
            <a:chExt cx="4814511" cy="884684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9169E09E-9529-4C0A-AD7D-225227EC05AE}"/>
                </a:ext>
              </a:extLst>
            </p:cNvPr>
            <p:cNvSpPr/>
            <p:nvPr/>
          </p:nvSpPr>
          <p:spPr>
            <a:xfrm>
              <a:off x="1854105" y="5502270"/>
              <a:ext cx="2016224" cy="87905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tx1"/>
                  </a:solidFill>
                </a:rPr>
                <a:t>Researcher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7DFE6585-3153-41EF-8CF2-E452A26C78A9}"/>
                </a:ext>
              </a:extLst>
            </p:cNvPr>
            <p:cNvSpPr/>
            <p:nvPr/>
          </p:nvSpPr>
          <p:spPr>
            <a:xfrm>
              <a:off x="4572000" y="5496644"/>
              <a:ext cx="2096616" cy="87905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tx1"/>
                  </a:solidFill>
                </a:rPr>
                <a:t>Collaborator</a:t>
              </a:r>
            </a:p>
          </p:txBody>
        </p:sp>
      </p:grp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AE86B7BD-553E-4B45-B9B7-F51C6273B145}"/>
              </a:ext>
            </a:extLst>
          </p:cNvPr>
          <p:cNvSpPr/>
          <p:nvPr/>
        </p:nvSpPr>
        <p:spPr>
          <a:xfrm>
            <a:off x="7524328" y="1484784"/>
            <a:ext cx="936104" cy="1155015"/>
          </a:xfrm>
          <a:prstGeom prst="flowChartPunchedCard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Output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066A8BB-930A-4318-8101-86423424FFF1}"/>
              </a:ext>
            </a:extLst>
          </p:cNvPr>
          <p:cNvSpPr/>
          <p:nvPr/>
        </p:nvSpPr>
        <p:spPr>
          <a:xfrm>
            <a:off x="7380312" y="3861048"/>
            <a:ext cx="1224136" cy="720080"/>
          </a:xfrm>
          <a:prstGeom prst="flowChartProcess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Policy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8A80D6-D824-48FD-A05C-3749E5411FED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>
            <a:off x="1036454" y="2986379"/>
            <a:ext cx="35865" cy="4847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A9AE37-5775-4BFC-84FD-A6ED2A56EEAD}"/>
              </a:ext>
            </a:extLst>
          </p:cNvPr>
          <p:cNvCxnSpPr>
            <a:cxnSpLocks/>
            <a:stCxn id="16" idx="3"/>
            <a:endCxn id="32" idx="0"/>
          </p:cNvCxnSpPr>
          <p:nvPr/>
        </p:nvCxnSpPr>
        <p:spPr>
          <a:xfrm flipV="1">
            <a:off x="1979712" y="1859619"/>
            <a:ext cx="1298235" cy="119024"/>
          </a:xfrm>
          <a:prstGeom prst="bentConnector4">
            <a:avLst>
              <a:gd name="adj1" fmla="val 19413"/>
              <a:gd name="adj2" fmla="val 7366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D14E22F1-8AE8-414A-B54C-776048FE206F}"/>
              </a:ext>
            </a:extLst>
          </p:cNvPr>
          <p:cNvSpPr/>
          <p:nvPr/>
        </p:nvSpPr>
        <p:spPr>
          <a:xfrm>
            <a:off x="2483768" y="1859619"/>
            <a:ext cx="1588358" cy="6700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Restricted?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5ADF145-726E-4794-A195-C7C01E214B98}"/>
              </a:ext>
            </a:extLst>
          </p:cNvPr>
          <p:cNvCxnSpPr>
            <a:cxnSpLocks/>
            <a:stCxn id="32" idx="1"/>
            <a:endCxn id="19" idx="1"/>
          </p:cNvCxnSpPr>
          <p:nvPr/>
        </p:nvCxnSpPr>
        <p:spPr>
          <a:xfrm rot="10800000" flipV="1">
            <a:off x="2149374" y="2194649"/>
            <a:ext cx="334394" cy="343635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F8455A-267D-4255-8C3D-87998614A0C0}"/>
              </a:ext>
            </a:extLst>
          </p:cNvPr>
          <p:cNvSpPr txBox="1"/>
          <p:nvPr/>
        </p:nvSpPr>
        <p:spPr>
          <a:xfrm>
            <a:off x="2339752" y="24836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04B329-3ED0-496F-A8B8-78A8625141F7}"/>
              </a:ext>
            </a:extLst>
          </p:cNvPr>
          <p:cNvSpPr txBox="1"/>
          <p:nvPr/>
        </p:nvSpPr>
        <p:spPr>
          <a:xfrm>
            <a:off x="3352046" y="270507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48" name="Connector: Elbow 38">
            <a:extLst>
              <a:ext uri="{FF2B5EF4-FFF2-40B4-BE49-F238E27FC236}">
                <a16:creationId xmlns:a16="http://schemas.microsoft.com/office/drawing/2014/main" id="{C146028D-C7E1-40D1-AEB5-9BA4A9CF94D0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3277947" y="2529680"/>
            <a:ext cx="20093" cy="7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38">
            <a:extLst>
              <a:ext uri="{FF2B5EF4-FFF2-40B4-BE49-F238E27FC236}">
                <a16:creationId xmlns:a16="http://schemas.microsoft.com/office/drawing/2014/main" id="{6C355A69-F25D-4CCD-BF16-BA93D2E2A463}"/>
              </a:ext>
            </a:extLst>
          </p:cNvPr>
          <p:cNvCxnSpPr>
            <a:cxnSpLocks/>
            <a:stCxn id="56" idx="2"/>
            <a:endCxn id="19" idx="0"/>
          </p:cNvCxnSpPr>
          <p:nvPr/>
        </p:nvCxnSpPr>
        <p:spPr>
          <a:xfrm rot="5400000">
            <a:off x="2637971" y="4842201"/>
            <a:ext cx="884316" cy="43582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A82BF81B-8E6B-47DD-8BE3-812526CA6E18}"/>
              </a:ext>
            </a:extLst>
          </p:cNvPr>
          <p:cNvSpPr/>
          <p:nvPr/>
        </p:nvSpPr>
        <p:spPr>
          <a:xfrm>
            <a:off x="4572000" y="1454368"/>
            <a:ext cx="1656184" cy="124158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CoESRA</a:t>
            </a:r>
            <a:r>
              <a:rPr lang="en-AU" dirty="0"/>
              <a:t> data analysis platform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AACDC490-28F2-46DF-86F9-1495C67CD0E5}"/>
              </a:ext>
            </a:extLst>
          </p:cNvPr>
          <p:cNvSpPr/>
          <p:nvPr/>
        </p:nvSpPr>
        <p:spPr>
          <a:xfrm>
            <a:off x="2690249" y="3249802"/>
            <a:ext cx="121558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Request permission from data owner</a:t>
            </a:r>
          </a:p>
        </p:txBody>
      </p:sp>
      <p:pic>
        <p:nvPicPr>
          <p:cNvPr id="1026" name="Picture 2" descr="Image result for lightbulb clipart free">
            <a:extLst>
              <a:ext uri="{FF2B5EF4-FFF2-40B4-BE49-F238E27FC236}">
                <a16:creationId xmlns:a16="http://schemas.microsoft.com/office/drawing/2014/main" id="{A3C52A6D-9E85-4843-9F89-737A842B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212" y="6021288"/>
            <a:ext cx="425780" cy="45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E24AE-71CF-427C-AD16-2C1ECF2119EF}"/>
              </a:ext>
            </a:extLst>
          </p:cNvPr>
          <p:cNvCxnSpPr>
            <a:stCxn id="19" idx="7"/>
            <a:endCxn id="19" idx="7"/>
          </p:cNvCxnSpPr>
          <p:nvPr/>
        </p:nvCxnSpPr>
        <p:spPr>
          <a:xfrm>
            <a:off x="3575060" y="563100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109EE81-B153-49D5-8098-E478EFB28956}"/>
              </a:ext>
            </a:extLst>
          </p:cNvPr>
          <p:cNvCxnSpPr>
            <a:cxnSpLocks/>
            <a:stCxn id="16" idx="0"/>
            <a:endCxn id="70" idx="0"/>
          </p:cNvCxnSpPr>
          <p:nvPr/>
        </p:nvCxnSpPr>
        <p:spPr>
          <a:xfrm rot="16200000" flipH="1">
            <a:off x="3049804" y="-895919"/>
            <a:ext cx="566042" cy="4134533"/>
          </a:xfrm>
          <a:prstGeom prst="bentConnector3">
            <a:avLst>
              <a:gd name="adj1" fmla="val -40386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6CE43F70-3554-4B80-AD12-0ADFF4506833}"/>
              </a:ext>
            </a:extLst>
          </p:cNvPr>
          <p:cNvCxnSpPr>
            <a:stCxn id="20" idx="2"/>
            <a:endCxn id="19" idx="6"/>
          </p:cNvCxnSpPr>
          <p:nvPr/>
        </p:nvCxnSpPr>
        <p:spPr>
          <a:xfrm rot="10800000" flipV="1">
            <a:off x="3870330" y="5936173"/>
            <a:ext cx="701671" cy="5626"/>
          </a:xfrm>
          <a:prstGeom prst="curvedConnector3">
            <a:avLst>
              <a:gd name="adj1" fmla="val 50000"/>
            </a:avLst>
          </a:prstGeom>
          <a:ln w="38100" cmpd="tri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4BB379-27C2-40DF-A893-112076825E9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6668616" y="2062292"/>
            <a:ext cx="855712" cy="62854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0D7BCA2C-7762-4AD2-AAE6-CC45E391E9C1}"/>
              </a:ext>
            </a:extLst>
          </p:cNvPr>
          <p:cNvSpPr/>
          <p:nvPr/>
        </p:nvSpPr>
        <p:spPr>
          <a:xfrm>
            <a:off x="4584474" y="3471091"/>
            <a:ext cx="1656184" cy="124158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Analysis done on work /personal computer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20FA5A-82EA-47BA-A761-3BC97BF62FFC}"/>
              </a:ext>
            </a:extLst>
          </p:cNvPr>
          <p:cNvSpPr txBox="1"/>
          <p:nvPr/>
        </p:nvSpPr>
        <p:spPr>
          <a:xfrm>
            <a:off x="5076056" y="29156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OR</a:t>
            </a:r>
          </a:p>
        </p:txBody>
      </p:sp>
      <p:cxnSp>
        <p:nvCxnSpPr>
          <p:cNvPr id="118" name="Connector: Elbow 38">
            <a:extLst>
              <a:ext uri="{FF2B5EF4-FFF2-40B4-BE49-F238E27FC236}">
                <a16:creationId xmlns:a16="http://schemas.microsoft.com/office/drawing/2014/main" id="{17794B5F-5C6F-45D3-AA68-FC38FB6E28B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992380" y="2639799"/>
            <a:ext cx="0" cy="122124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2" grpId="0" animBg="1"/>
      <p:bldP spid="32" grpId="0" animBg="1"/>
      <p:bldP spid="43" grpId="0"/>
      <p:bldP spid="44" grpId="0"/>
      <p:bldP spid="70" grpId="0" animBg="1"/>
      <p:bldP spid="56" grpId="0" animBg="1"/>
      <p:bldP spid="109" grpId="0" animBg="1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C687-6BBE-4838-972F-3CF1ABE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</a:t>
            </a:r>
            <a:r>
              <a:rPr lang="en-AU" dirty="0" err="1"/>
              <a:t>CoESRA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6D29-3FC8-4891-98C9-938A0A9F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No need to synchronise or download large dataset locally.</a:t>
            </a:r>
          </a:p>
          <a:p>
            <a:r>
              <a:rPr lang="en-AU" dirty="0"/>
              <a:t>Your analysis environment can be configured.</a:t>
            </a:r>
          </a:p>
          <a:p>
            <a:r>
              <a:rPr lang="en-AU" dirty="0"/>
              <a:t>It provides an easy way to work collaboratively on the same files, even across organisations.</a:t>
            </a:r>
          </a:p>
          <a:p>
            <a:r>
              <a:rPr lang="en-AU" dirty="0"/>
              <a:t>T</a:t>
            </a:r>
            <a:r>
              <a:rPr lang="en-US" dirty="0"/>
              <a:t>here are a range of pre-installed technologies for manipulating data (preventing issues with versions and software dependencies).</a:t>
            </a:r>
          </a:p>
          <a:p>
            <a:r>
              <a:rPr lang="en-US" dirty="0"/>
              <a:t>Data analysis can be done in a reproducible and transparent way.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F6DF8-D66F-4F8C-A285-3176F864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car-cre.org.au</a:t>
            </a:r>
          </a:p>
        </p:txBody>
      </p:sp>
    </p:spTree>
    <p:extLst>
      <p:ext uri="{BB962C8B-B14F-4D97-AF65-F5344CB8AC3E}">
        <p14:creationId xmlns:p14="http://schemas.microsoft.com/office/powerpoint/2010/main" val="1559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 template</Template>
  <TotalTime>14051</TotalTime>
  <Words>264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LT Std 45 Book</vt:lpstr>
      <vt:lpstr>Avenir LT Std 55 Roman</vt:lpstr>
      <vt:lpstr>Calibri</vt:lpstr>
      <vt:lpstr>CAR template</vt:lpstr>
      <vt:lpstr>CARDAT IT overview</vt:lpstr>
      <vt:lpstr>CARDAT technology overview</vt:lpstr>
      <vt:lpstr>An overview of the technology</vt:lpstr>
      <vt:lpstr>PowerPoint Presentation</vt:lpstr>
      <vt:lpstr>Why use CoESRA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Porta Cubas</dc:creator>
  <cp:lastModifiedBy>Christy Geromboux</cp:lastModifiedBy>
  <cp:revision>85</cp:revision>
  <dcterms:created xsi:type="dcterms:W3CDTF">2018-03-09T03:54:18Z</dcterms:created>
  <dcterms:modified xsi:type="dcterms:W3CDTF">2019-09-23T02:47:45Z</dcterms:modified>
</cp:coreProperties>
</file>