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0" r:id="rId2"/>
    <p:sldId id="256" r:id="rId3"/>
    <p:sldId id="259" r:id="rId4"/>
    <p:sldId id="257" r:id="rId5"/>
    <p:sldId id="258" r:id="rId6"/>
    <p:sldId id="261" r:id="rId7"/>
    <p:sldId id="262" r:id="rId8"/>
  </p:sldIdLst>
  <p:sldSz cx="6858000" cy="12192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ranjon" initials="d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311"/>
  </p:normalViewPr>
  <p:slideViewPr>
    <p:cSldViewPr snapToGrid="0" snapToObjects="1">
      <p:cViewPr varScale="1">
        <p:scale>
          <a:sx n="58" d="100"/>
          <a:sy n="58" d="100"/>
        </p:scale>
        <p:origin x="44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8T12:57:04.597" idx="1">
    <p:pos x="2670" y="1649"/>
    <p:text>Replace all red calcium symbols by this purple one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18FE-8C74-1545-B046-476454AE8086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6358-923E-C645-8371-2780D48C3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10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0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25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7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3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17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5F6C-ACAD-ED4F-A35E-5228D45F63DD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F11AB-B893-5647-9F34-16CAE63E4B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8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audio1.bin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Calcium</a:t>
            </a:r>
          </a:p>
        </p:txBody>
      </p:sp>
    </p:spTree>
    <p:extLst>
      <p:ext uri="{BB962C8B-B14F-4D97-AF65-F5344CB8AC3E}">
        <p14:creationId xmlns:p14="http://schemas.microsoft.com/office/powerpoint/2010/main" val="203932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97" r="11692" b="9571"/>
          <a:stretch/>
        </p:blipFill>
        <p:spPr>
          <a:xfrm>
            <a:off x="0" y="4274378"/>
            <a:ext cx="6858000" cy="79176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29" y="9966079"/>
            <a:ext cx="1143000" cy="1143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70" y="9697567"/>
            <a:ext cx="1143000" cy="14224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02" y="6460911"/>
            <a:ext cx="1143000" cy="13208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35" y="4634606"/>
            <a:ext cx="1152738" cy="21027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48" y="8157305"/>
            <a:ext cx="1612237" cy="154026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2" y="10422815"/>
            <a:ext cx="1397000" cy="1244600"/>
          </a:xfrm>
          <a:prstGeom prst="rect">
            <a:avLst/>
          </a:prstGeom>
        </p:spPr>
      </p:pic>
      <p:cxnSp>
        <p:nvCxnSpPr>
          <p:cNvPr id="70" name="Connecteur droit avec flèche 69"/>
          <p:cNvCxnSpPr/>
          <p:nvPr/>
        </p:nvCxnSpPr>
        <p:spPr>
          <a:xfrm flipH="1">
            <a:off x="3410239" y="6737402"/>
            <a:ext cx="41932" cy="322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1594902" y="9397115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708491" y="7742088"/>
            <a:ext cx="743304" cy="2717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678329" y="7700799"/>
            <a:ext cx="9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50%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2785382" y="7164668"/>
            <a:ext cx="65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98%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381205" y="86181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2%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2119660" y="9646477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75"/>
          <a:stretch/>
        </p:blipFill>
        <p:spPr>
          <a:xfrm>
            <a:off x="674102" y="104693"/>
            <a:ext cx="5532571" cy="350692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6" y="1223157"/>
            <a:ext cx="1155700" cy="1270000"/>
          </a:xfrm>
          <a:prstGeom prst="rect">
            <a:avLst/>
          </a:prstGeom>
        </p:spPr>
      </p:pic>
      <p:cxnSp>
        <p:nvCxnSpPr>
          <p:cNvPr id="40" name="Connecteur en arc 39"/>
          <p:cNvCxnSpPr/>
          <p:nvPr/>
        </p:nvCxnSpPr>
        <p:spPr>
          <a:xfrm rot="16200000" flipH="1">
            <a:off x="2220562" y="3471997"/>
            <a:ext cx="2436194" cy="345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2119934"/>
            <a:ext cx="534691" cy="456715"/>
          </a:xfrm>
          <a:prstGeom prst="rect">
            <a:avLst/>
          </a:prstGeom>
        </p:spPr>
      </p:pic>
      <p:cxnSp>
        <p:nvCxnSpPr>
          <p:cNvPr id="65" name="Connecteur droit avec flèche 64"/>
          <p:cNvCxnSpPr/>
          <p:nvPr/>
        </p:nvCxnSpPr>
        <p:spPr>
          <a:xfrm flipH="1">
            <a:off x="3152936" y="7200438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665970" y="7799195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4032402" y="1824794"/>
            <a:ext cx="117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Ca</a:t>
            </a:r>
            <a:r>
              <a:rPr lang="fr-FR" sz="2800" b="1" baseline="30000" dirty="0"/>
              <a:t>2+</a:t>
            </a:r>
            <a:endParaRPr lang="fr-FR" sz="2800" b="1" dirty="0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64" y="1734704"/>
            <a:ext cx="534691" cy="456715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79" y="1948737"/>
            <a:ext cx="534691" cy="456715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5119089"/>
            <a:ext cx="534691" cy="456715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25" y="6163156"/>
            <a:ext cx="534691" cy="456715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03" y="8598234"/>
            <a:ext cx="534691" cy="456715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07" y="8960848"/>
            <a:ext cx="534691" cy="456715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66" y="8837379"/>
            <a:ext cx="534691" cy="456715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1013194" y="8688005"/>
            <a:ext cx="95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Ca</a:t>
            </a:r>
            <a:r>
              <a:rPr lang="fr-FR" sz="2800" b="1" baseline="30000" dirty="0"/>
              <a:t>2+</a:t>
            </a:r>
            <a:endParaRPr lang="fr-FR" sz="2800" b="1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6" y="7014548"/>
            <a:ext cx="534691" cy="4567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0143" y="598160"/>
            <a:ext cx="2395432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eat</a:t>
            </a:r>
            <a:r>
              <a:rPr lang="fr-FR" dirty="0"/>
              <a:t> about 0.4 to 1.5g of calcium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3402" y="5262081"/>
            <a:ext cx="2563986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Only</a:t>
            </a:r>
            <a:r>
              <a:rPr lang="fr-FR" dirty="0"/>
              <a:t> 40-60% are </a:t>
            </a:r>
            <a:r>
              <a:rPr lang="fr-FR" dirty="0" err="1"/>
              <a:t>absorbed</a:t>
            </a:r>
            <a:r>
              <a:rPr lang="fr-FR" dirty="0"/>
              <a:t> by the intestine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7354" y="6611124"/>
            <a:ext cx="2563986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Calcium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filtered</a:t>
            </a:r>
            <a:r>
              <a:rPr lang="fr-FR" dirty="0"/>
              <a:t> by the </a:t>
            </a:r>
            <a:r>
              <a:rPr lang="fr-FR" dirty="0" err="1"/>
              <a:t>kidney</a:t>
            </a:r>
            <a:r>
              <a:rPr lang="fr-FR" dirty="0"/>
              <a:t> but the major part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reabsorbed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2170177" y="11124286"/>
            <a:ext cx="2836538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Bone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major </a:t>
            </a:r>
            <a:r>
              <a:rPr lang="fr-FR" dirty="0" err="1"/>
              <a:t>storage</a:t>
            </a:r>
            <a:r>
              <a:rPr lang="fr-FR" dirty="0"/>
              <a:t> </a:t>
            </a:r>
            <a:r>
              <a:rPr lang="fr-FR" dirty="0" err="1"/>
              <a:t>compartment</a:t>
            </a:r>
            <a:r>
              <a:rPr lang="fr-FR" dirty="0"/>
              <a:t> for calcium (99% of total body calcium)</a:t>
            </a:r>
          </a:p>
        </p:txBody>
      </p:sp>
    </p:spTree>
    <p:extLst>
      <p:ext uri="{BB962C8B-B14F-4D97-AF65-F5344CB8AC3E}">
        <p14:creationId xmlns:p14="http://schemas.microsoft.com/office/powerpoint/2010/main" val="872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5E-6 C -0.02222 0.00209 -0.04398 0.0043 -0.05486 0.01563 C -0.06597 0.02722 -0.06412 0.02448 -0.06597 0.06823 C -0.06759 0.11185 -0.06597 0.27813 -0.06597 0.27839 L -0.06597 0.27813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3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75E-6 L 0.05301 0.00195 C 0.06783 0.00572 0.08241 0.00716 0.0882 0.02213 C 0.09399 0.03737 0.08681 0.05247 0.08704 0.09218 C 0.08704 0.13203 0.08936 0.26106 0.08936 0.26132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13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-1.66667E-6 L -3.7037E-7 0.00013 C -0.00648 -0.00078 -0.01273 -0.00208 -0.01921 -0.00234 C -0.0213 -0.00247 -0.03125 -0.00052 -0.03403 -1.66667E-6 C -0.03542 0.00235 -0.03912 0.00469 -0.03819 0.00716 C -0.0375 0.00912 -0.03727 0.0112 -0.03611 0.01302 C -0.03472 0.01498 -0.02824 0.01914 -0.02546 0.02018 C -0.02361 0.02097 -0.0213 0.02097 -0.01921 0.02136 C -0.01713 0.02266 -0.01528 0.02409 -0.01273 0.025 C -0.00926 0.0263 0.00463 0.02722 0.00625 0.02735 C 0.00903 0.02774 0.01181 0.02839 0.01482 0.02852 C 0.03171 0.0293 0.04861 0.0293 0.06551 0.02969 C 0.06829 0.03021 0.07222 0.02969 0.07407 0.03099 C 0.07523 0.0319 0.07338 0.0336 0.07176 0.03451 C 0.07037 0.03568 0.06782 0.0362 0.06551 0.03685 C 0.0625 0.03776 0.05347 0.03893 0.05069 0.03932 C 0.04375 0.03893 0.03657 0.0388 0.02963 0.03815 C 0.02384 0.0375 0.0125 0.03568 0.0125 0.03581 C 0.00579 0.0362 -0.00856 0.03685 -0.01481 0.03932 L -0.0213 0.04167 C -0.02315 0.04505 -0.0287 0.04987 -0.02338 0.05352 C -0.02199 0.05456 -0.01898 0.05417 -0.01713 0.05482 C -0.00903 0.05703 -0.01204 0.05807 -0.00231 0.05834 C 0.02037 0.05899 0.04306 0.05912 0.06551 0.05951 C 0.06412 0.06107 0.06343 0.06302 0.06134 0.06432 C 0.05972 0.06524 0.05718 0.06524 0.05486 0.0655 C 0.04931 0.06602 0.04375 0.06628 0.03796 0.06667 C 0.01852 0.07031 0.04051 0.06667 -0.00648 0.06667 C -0.01065 0.06667 -0.01481 0.06745 -0.01921 0.06784 C -0.01991 0.06901 -0.0213 0.07018 -0.0213 0.07149 C -0.0213 0.07266 -0.0206 0.07409 -0.01921 0.075 C -0.0162 0.07709 -0.01065 0.07774 -0.00648 0.07852 C -0.0044 0.07943 -0.00231 0.08034 -3.7037E-7 0.08099 C 0.00394 0.08203 0.0125 0.08334 0.0125 0.08347 C 0.02037 0.0862 0.01667 0.08503 0.02315 0.08698 L 0.02315 0.08711 " pathEditMode="relative" rAng="0" ptsTypes="AAAAAAAAAAAAAAAAAAAAAAAAAAAAAAAAAAAA">
                                      <p:cBhvr>
                                        <p:cTn id="75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" y="4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1.25E-6 L -0.00208 0.3119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5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repeatCount="1000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 0.00286 C 0.0206 0.00456 0.04953 0.0043 0.07523 -0.00104 C 0.10092 -0.00651 0.13171 -0.01549 0.15764 -0.03008 C 0.18356 -0.0444 0.21458 -0.07018 0.23148 -0.08776 C 0.24861 -0.10521 0.25694 -0.12279 0.25995 -0.1349 C 0.26273 -0.14701 0.25671 -0.15534 0.24907 -0.16055 C 0.24213 -0.16563 0.23078 -0.16953 0.21551 -0.16549 C 0.20046 -0.16146 0.18078 -0.15104 0.15879 -0.13607 C 0.13657 -0.12109 0.10602 -0.09141 0.08379 -0.07552 C 0.06157 -0.05964 0.03819 -0.0474 0.02453 -0.04049 C 0.01111 -0.03385 0.00903 -0.03698 0.00139 -0.0349 C -0.00602 -0.03294 -0.01621 -0.03216 -0.02084 -0.02826 C -0.02547 -0.02448 -0.02986 -0.01693 -0.02616 -0.01172 C -0.02176 -0.00651 -0.0132 0.00104 0.0037 0.00286 Z " pathEditMode="relative" rAng="0" ptsTypes="AAAAAAAAAAAAAA">
                                      <p:cBhvr>
                                        <p:cTn id="21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3" y="-8464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19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5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2" presetClass="path" presetSubtype="0" repeatCount="100000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4.07407E-6 -4.16667E-7 L -0.13333 0.27031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13516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7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0" presetClass="path" presetSubtype="0" repeatCount="1000000" accel="50000" decel="50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Motion origin="layout" path="M 0.01088 0.00338 C 0.00926 0.00638 0.01851 0.00507 0.01342 0.01028 C 0.00833 0.01549 -0.00533 0.02317 -0.01945 0.03476 C -0.03357 0.04635 -0.05857 0.06849 -0.07153 0.07981 C -0.08449 0.09114 -0.09283 0.09466 -0.09699 0.10299 C -0.10093 0.11132 -0.10371 0.12448 -0.09584 0.12968 C -0.08774 0.13476 -0.06713 0.13984 -0.04977 0.13372 C -0.03218 0.1276 -0.01297 0.1095 0.00856 0.09283 C 0.02986 0.07604 0.06759 0.04856 0.0787 0.03346 C 0.09004 0.01836 0.08564 0.00885 0.07638 0.00208 C 0.06713 -0.00482 0.03426 -0.00756 0.02314 -0.00743 C 0.0118 -0.00743 0.0125 0.00052 0.01088 0.00338 Z " pathEditMode="relative" rAng="0" ptsTypes="AAAAAAAAAAAA">
                                      <p:cBhvr>
                                        <p:cTn id="251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6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5" grpId="0"/>
      <p:bldP spid="56" grpId="0"/>
      <p:bldP spid="51" grpId="0"/>
      <p:bldP spid="51" grpId="1"/>
      <p:bldP spid="51" grpId="2"/>
      <p:bldP spid="84" grpId="0"/>
      <p:bldP spid="2" grpId="0" animBg="1"/>
      <p:bldP spid="2" grpId="1" animBg="1"/>
      <p:bldP spid="33" grpId="0" animBg="1"/>
      <p:bldP spid="33" grpId="1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for calcium</a:t>
            </a:r>
          </a:p>
        </p:txBody>
      </p:sp>
    </p:spTree>
    <p:extLst>
      <p:ext uri="{BB962C8B-B14F-4D97-AF65-F5344CB8AC3E}">
        <p14:creationId xmlns:p14="http://schemas.microsoft.com/office/powerpoint/2010/main" val="113910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6832" r="11692" b="9570"/>
          <a:stretch/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29" y="9966079"/>
            <a:ext cx="1143000" cy="11430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35" y="4634606"/>
            <a:ext cx="1152738" cy="2102796"/>
          </a:xfrm>
          <a:prstGeom prst="rect">
            <a:avLst/>
          </a:prstGeom>
        </p:spPr>
      </p:pic>
      <p:cxnSp>
        <p:nvCxnSpPr>
          <p:cNvPr id="70" name="Connecteur droit avec flèche 69"/>
          <p:cNvCxnSpPr/>
          <p:nvPr/>
        </p:nvCxnSpPr>
        <p:spPr>
          <a:xfrm flipH="1">
            <a:off x="3410239" y="6737402"/>
            <a:ext cx="41932" cy="322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678329" y="7700799"/>
            <a:ext cx="9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50%</a:t>
            </a: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6" y="1223157"/>
            <a:ext cx="1155700" cy="1270000"/>
          </a:xfrm>
          <a:prstGeom prst="rect">
            <a:avLst/>
          </a:prstGeom>
        </p:spPr>
      </p:pic>
      <p:cxnSp>
        <p:nvCxnSpPr>
          <p:cNvPr id="40" name="Connecteur en arc 39"/>
          <p:cNvCxnSpPr/>
          <p:nvPr/>
        </p:nvCxnSpPr>
        <p:spPr>
          <a:xfrm rot="16200000" flipH="1">
            <a:off x="2220562" y="3471997"/>
            <a:ext cx="2436194" cy="345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2119934"/>
            <a:ext cx="534691" cy="456715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4032402" y="1824794"/>
            <a:ext cx="117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Ca</a:t>
            </a:r>
            <a:r>
              <a:rPr lang="fr-FR" sz="2800" b="1" baseline="30000" dirty="0"/>
              <a:t>2+</a:t>
            </a:r>
            <a:endParaRPr lang="fr-FR" sz="2800" b="1" dirty="0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64" y="1734704"/>
            <a:ext cx="534691" cy="456715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79" y="1948737"/>
            <a:ext cx="534691" cy="456715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5119089"/>
            <a:ext cx="534691" cy="456715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25" y="6163156"/>
            <a:ext cx="534691" cy="4567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86" y="10231766"/>
            <a:ext cx="934768" cy="7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5E-6 C -0.02222 0.00209 -0.04398 0.0043 -0.05486 0.01563 C -0.06597 0.02722 -0.06412 0.02448 -0.06597 0.06823 C -0.06759 0.11185 -0.06597 0.27813 -0.06597 0.27839 L -0.06597 0.27813 " pathEditMode="relative" rAng="0" ptsTypes="AAAAA">
                                      <p:cBhvr>
                                        <p:cTn id="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3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75E-6 L 0.05301 0.00195 C 0.06783 0.00572 0.08241 0.00716 0.0882 0.02213 C 0.09399 0.03737 0.08681 0.05247 0.08704 0.09218 C 0.08704 0.13203 0.08936 0.26106 0.08936 0.26132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13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-1.66667E-6 L -3.7037E-7 0.00013 C -0.00648 -0.00078 -0.01273 -0.00208 -0.01921 -0.00234 C -0.0213 -0.00247 -0.03125 -0.00052 -0.03403 -1.66667E-6 C -0.03542 0.00235 -0.03912 0.00469 -0.03819 0.00716 C -0.0375 0.00912 -0.03727 0.0112 -0.03611 0.01302 C -0.03472 0.01498 -0.02824 0.01914 -0.02546 0.02018 C -0.02361 0.02097 -0.0213 0.02097 -0.01921 0.02136 C -0.01713 0.02266 -0.01528 0.02409 -0.01273 0.025 C -0.00926 0.0263 0.00463 0.02722 0.00625 0.02735 C 0.00903 0.02774 0.01181 0.02839 0.01482 0.02852 C 0.03171 0.0293 0.04861 0.0293 0.06551 0.02969 C 0.06829 0.03021 0.07222 0.02969 0.07407 0.03099 C 0.07523 0.0319 0.07338 0.0336 0.07176 0.03451 C 0.07037 0.03568 0.06782 0.0362 0.06551 0.03685 C 0.0625 0.03776 0.05347 0.03893 0.05069 0.03932 C 0.04375 0.03893 0.03657 0.0388 0.02963 0.03815 C 0.02384 0.0375 0.0125 0.03568 0.0125 0.03581 C 0.00579 0.0362 -0.00856 0.03685 -0.01481 0.03932 L -0.0213 0.04167 C -0.02315 0.04505 -0.0287 0.04987 -0.02338 0.05352 C -0.02199 0.05456 -0.01898 0.05417 -0.01713 0.05482 C -0.00903 0.05703 -0.01204 0.05807 -0.00231 0.05834 C 0.02037 0.05899 0.04306 0.05912 0.06551 0.05951 C 0.06412 0.06107 0.06343 0.06302 0.06134 0.06432 C 0.05972 0.06524 0.05718 0.06524 0.05486 0.0655 C 0.04931 0.06602 0.04375 0.06628 0.03796 0.06667 C 0.01852 0.07031 0.04051 0.06667 -0.00648 0.06667 C -0.01065 0.06667 -0.01481 0.06745 -0.01921 0.06784 C -0.01991 0.06901 -0.0213 0.07018 -0.0213 0.07149 C -0.0213 0.07266 -0.0206 0.07409 -0.01921 0.075 C -0.0162 0.07709 -0.01065 0.07774 -0.00648 0.07852 C -0.0044 0.07943 -0.00231 0.08034 -3.7037E-7 0.08099 C 0.00394 0.08203 0.0125 0.08334 0.0125 0.08347 C 0.02037 0.0862 0.01667 0.08503 0.02315 0.08698 L 0.02315 0.08711 " pathEditMode="relative" rAng="0" ptsTypes="AAAAAAAAAAAAAAAAAAAAAAAAAAAAAAAAAAAA">
                                      <p:cBhvr>
                                        <p:cTn id="60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" y="4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1.25E-6 L -0.00208 0.3119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5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repeatCount="2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3 -4.79167E-6 L 0.00023 0.1011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1" grpId="0"/>
      <p:bldP spid="51" grpId="1"/>
      <p:bldP spid="5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9723" r="11692" b="105"/>
          <a:stretch/>
        </p:blipFill>
        <p:spPr>
          <a:xfrm>
            <a:off x="5528" y="0"/>
            <a:ext cx="6858000" cy="12192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48" y="8657265"/>
            <a:ext cx="1143000" cy="14224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02" y="5369529"/>
            <a:ext cx="1143000" cy="13208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48" y="7065923"/>
            <a:ext cx="1612237" cy="154026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2" y="9331433"/>
            <a:ext cx="1397000" cy="1244600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/>
        </p:nvCxnSpPr>
        <p:spPr>
          <a:xfrm flipH="1">
            <a:off x="1594902" y="8305733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708491" y="6650706"/>
            <a:ext cx="743304" cy="2717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3060585" y="6031349"/>
            <a:ext cx="65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98%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381205" y="75267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2%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2119660" y="8555095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H="1">
            <a:off x="3152936" y="6109056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665970" y="6707813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03" y="7506852"/>
            <a:ext cx="534691" cy="456715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07" y="7869466"/>
            <a:ext cx="534691" cy="456715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66" y="7745997"/>
            <a:ext cx="534691" cy="456715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1013194" y="7596623"/>
            <a:ext cx="95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Ca</a:t>
            </a:r>
            <a:r>
              <a:rPr lang="fr-FR" sz="2800" b="1" baseline="30000" dirty="0"/>
              <a:t>2+</a:t>
            </a:r>
            <a:endParaRPr lang="fr-FR" sz="2800" b="1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6" y="5923166"/>
            <a:ext cx="534691" cy="4567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34" y="9618490"/>
            <a:ext cx="584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repeatCount="1000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 0.00286 C 0.0206 0.00455 0.04953 0.00429 0.07523 -0.00105 C 0.10092 -0.00651 0.13171 -0.0155 0.15764 -0.03008 C 0.18356 -0.0444 0.21458 -0.07019 0.23148 -0.08776 C 0.24861 -0.10521 0.25694 -0.12279 0.25995 -0.1349 C 0.26273 -0.14701 0.25671 -0.15534 0.24907 -0.16055 C 0.24213 -0.16563 0.23078 -0.16953 0.21551 -0.1655 C 0.20046 -0.16146 0.18078 -0.15105 0.15879 -0.13607 C 0.13657 -0.1211 0.10602 -0.09141 0.08379 -0.07552 C 0.06157 -0.05964 0.03819 -0.0474 0.02453 -0.0405 C 0.01111 -0.03386 0.00903 -0.03698 0.00139 -0.0349 C -0.00602 -0.03295 -0.01621 -0.03216 -0.02084 -0.02826 C -0.02547 -0.02448 -0.02986 -0.01693 -0.02616 -0.01172 C -0.02176 -0.00651 -0.0132 0.00104 0.0037 0.00286 Z " pathEditMode="relative" rAng="0" ptsTypes="AAAAAAAAAAAAAA">
                                      <p:cBhvr>
                                        <p:cTn id="52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3" y="-846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9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1000000" accel="50000" decel="5000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Motion origin="layout" path="M -4.07407E-6 2.70833E-6 L -0.13333 0.2703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1351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0" presetClass="path" presetSubtype="0" repeatCount="1000000" accel="50000" decel="50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Motion origin="layout" path="M 0.01088 0.00339 C 0.00926 0.00638 0.01851 0.00508 0.01342 0.01029 C 0.00833 0.0155 -0.00533 0.02318 -0.01945 0.03477 C -0.03357 0.04636 -0.05857 0.06849 -0.07153 0.07982 C -0.08449 0.09115 -0.09283 0.09466 -0.09699 0.103 C -0.10093 0.11133 -0.10371 0.12448 -0.09584 0.12969 C -0.08774 0.13477 -0.06713 0.13985 -0.04977 0.13373 C -0.03218 0.12761 -0.01297 0.10951 0.00856 0.09284 C 0.02986 0.07604 0.06759 0.04857 0.0787 0.03347 C 0.09004 0.01836 0.08564 0.00886 0.07638 0.00209 C 0.06713 -0.00481 0.03426 -0.00755 0.02314 -0.00742 C 0.0118 -0.00742 0.0125 0.00052 0.01088 0.00339 Z " pathEditMode="relative" rAng="0" ptsTypes="AAAAAAAAAAAA">
                                      <p:cBhvr>
                                        <p:cTn id="87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610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orbe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42" presetClass="path" presetSubtype="0" repeatCount="1000000" accel="50000" decel="5000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Motion origin="layout" path="M -4.81481E-6 -6.25E-7 L 0.00325 0.10899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5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Phosphate</a:t>
            </a:r>
          </a:p>
        </p:txBody>
      </p:sp>
    </p:spTree>
    <p:extLst>
      <p:ext uri="{BB962C8B-B14F-4D97-AF65-F5344CB8AC3E}">
        <p14:creationId xmlns:p14="http://schemas.microsoft.com/office/powerpoint/2010/main" val="43257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97" r="11692" b="9571"/>
          <a:stretch/>
        </p:blipFill>
        <p:spPr>
          <a:xfrm>
            <a:off x="0" y="4274378"/>
            <a:ext cx="6858000" cy="79176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29" y="9966079"/>
            <a:ext cx="1143000" cy="1143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70" y="9697567"/>
            <a:ext cx="1143000" cy="14224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02" y="6460911"/>
            <a:ext cx="1143000" cy="13208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35" y="4634606"/>
            <a:ext cx="1152738" cy="21027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48" y="8157305"/>
            <a:ext cx="1612237" cy="154026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2" y="10422815"/>
            <a:ext cx="1397000" cy="1244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44" y="6471959"/>
            <a:ext cx="1206500" cy="1282700"/>
          </a:xfrm>
          <a:prstGeom prst="rect">
            <a:avLst/>
          </a:prstGeom>
        </p:spPr>
      </p:pic>
      <p:cxnSp>
        <p:nvCxnSpPr>
          <p:cNvPr id="70" name="Connecteur droit avec flèche 69"/>
          <p:cNvCxnSpPr/>
          <p:nvPr/>
        </p:nvCxnSpPr>
        <p:spPr>
          <a:xfrm flipH="1">
            <a:off x="3410239" y="6737402"/>
            <a:ext cx="41932" cy="322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1594902" y="9397115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708491" y="7742088"/>
            <a:ext cx="743304" cy="2717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678329" y="7700799"/>
            <a:ext cx="9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65%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2566788" y="7292619"/>
            <a:ext cx="92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85-90%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381205" y="8618122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10-15%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2119660" y="9646477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75"/>
          <a:stretch/>
        </p:blipFill>
        <p:spPr>
          <a:xfrm>
            <a:off x="674102" y="104693"/>
            <a:ext cx="5532571" cy="350692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6" y="1223157"/>
            <a:ext cx="1155700" cy="1270000"/>
          </a:xfrm>
          <a:prstGeom prst="rect">
            <a:avLst/>
          </a:prstGeom>
        </p:spPr>
      </p:pic>
      <p:cxnSp>
        <p:nvCxnSpPr>
          <p:cNvPr id="40" name="Connecteur en arc 39"/>
          <p:cNvCxnSpPr/>
          <p:nvPr/>
        </p:nvCxnSpPr>
        <p:spPr>
          <a:xfrm rot="16200000" flipH="1">
            <a:off x="2220562" y="3471997"/>
            <a:ext cx="2436194" cy="345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2119934"/>
            <a:ext cx="534691" cy="45671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550" y="2536585"/>
            <a:ext cx="570188" cy="458502"/>
          </a:xfrm>
          <a:prstGeom prst="rect">
            <a:avLst/>
          </a:prstGeom>
        </p:spPr>
      </p:pic>
      <p:cxnSp>
        <p:nvCxnSpPr>
          <p:cNvPr id="65" name="Connecteur droit avec flèche 64"/>
          <p:cNvCxnSpPr/>
          <p:nvPr/>
        </p:nvCxnSpPr>
        <p:spPr>
          <a:xfrm flipH="1">
            <a:off x="3152936" y="7200438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665970" y="7799195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4032402" y="1824794"/>
            <a:ext cx="117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PO</a:t>
            </a:r>
            <a:r>
              <a:rPr lang="fr-FR" sz="2800" b="1" baseline="-25000" dirty="0"/>
              <a:t>4</a:t>
            </a: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64" y="1734704"/>
            <a:ext cx="534691" cy="456715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79" y="1948737"/>
            <a:ext cx="534691" cy="456715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5119089"/>
            <a:ext cx="534691" cy="456715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25" y="6163156"/>
            <a:ext cx="534691" cy="456715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03" y="8598234"/>
            <a:ext cx="534691" cy="456715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07" y="8960848"/>
            <a:ext cx="534691" cy="456715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66" y="8837379"/>
            <a:ext cx="534691" cy="456715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1013194" y="8688005"/>
            <a:ext cx="95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PO</a:t>
            </a:r>
            <a:r>
              <a:rPr lang="fr-FR" sz="2800" b="1" baseline="-25000" dirty="0"/>
              <a:t>4</a:t>
            </a:r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6" y="7014548"/>
            <a:ext cx="534691" cy="456715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>
            <a:off x="2100594" y="7781711"/>
            <a:ext cx="323676" cy="8165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 flipV="1">
            <a:off x="2373703" y="7620833"/>
            <a:ext cx="297266" cy="7867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48" y="7891932"/>
            <a:ext cx="570188" cy="45850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444835" y="2438104"/>
            <a:ext cx="227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This </a:t>
            </a:r>
            <a:r>
              <a:rPr lang="fr-FR" dirty="0" err="1">
                <a:solidFill>
                  <a:srgbClr val="FF0000"/>
                </a:solidFill>
              </a:rPr>
              <a:t>should</a:t>
            </a:r>
            <a:r>
              <a:rPr lang="fr-FR" dirty="0">
                <a:solidFill>
                  <a:srgbClr val="FF0000"/>
                </a:solidFill>
              </a:rPr>
              <a:t> replace calcium </a:t>
            </a:r>
            <a:r>
              <a:rPr lang="fr-FR" dirty="0" err="1">
                <a:solidFill>
                  <a:srgbClr val="FF0000"/>
                </a:solidFill>
              </a:rPr>
              <a:t>symbol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80143" y="598160"/>
            <a:ext cx="2395432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eat</a:t>
            </a:r>
            <a:r>
              <a:rPr lang="fr-FR" dirty="0"/>
              <a:t> about 1.2g of phosphate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3402" y="5262081"/>
            <a:ext cx="2563986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 to 70% of the </a:t>
            </a:r>
            <a:r>
              <a:rPr lang="fr-FR" dirty="0" err="1"/>
              <a:t>ingested</a:t>
            </a:r>
            <a:r>
              <a:rPr lang="fr-FR" dirty="0"/>
              <a:t> PO4 are </a:t>
            </a:r>
            <a:r>
              <a:rPr lang="fr-FR" dirty="0" err="1"/>
              <a:t>absorbed</a:t>
            </a:r>
            <a:r>
              <a:rPr lang="fr-FR" dirty="0"/>
              <a:t> in the intestine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51070" y="9007663"/>
            <a:ext cx="2563986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Phosphate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filtered</a:t>
            </a:r>
            <a:r>
              <a:rPr lang="fr-FR" dirty="0"/>
              <a:t> by the </a:t>
            </a:r>
            <a:r>
              <a:rPr lang="fr-FR" dirty="0" err="1"/>
              <a:t>kidney</a:t>
            </a:r>
            <a:r>
              <a:rPr lang="fr-FR" dirty="0"/>
              <a:t> but the major part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reabsorbed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2170176" y="11124286"/>
            <a:ext cx="3099413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Bone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major </a:t>
            </a:r>
            <a:r>
              <a:rPr lang="fr-FR" dirty="0" err="1"/>
              <a:t>storage</a:t>
            </a:r>
            <a:r>
              <a:rPr lang="fr-FR" dirty="0"/>
              <a:t> </a:t>
            </a:r>
            <a:r>
              <a:rPr lang="fr-FR" dirty="0" err="1"/>
              <a:t>compartment</a:t>
            </a:r>
            <a:r>
              <a:rPr lang="fr-FR" dirty="0"/>
              <a:t> for phosphate (85% of total body phosphate)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26566" y="5939632"/>
            <a:ext cx="2836538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Phosphate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</a:t>
            </a:r>
            <a:r>
              <a:rPr lang="fr-FR" dirty="0" err="1"/>
              <a:t>accounts</a:t>
            </a:r>
            <a:r>
              <a:rPr lang="fr-FR" dirty="0"/>
              <a:t> for 14% of total body phosphate</a:t>
            </a:r>
          </a:p>
        </p:txBody>
      </p:sp>
    </p:spTree>
    <p:extLst>
      <p:ext uri="{BB962C8B-B14F-4D97-AF65-F5344CB8AC3E}">
        <p14:creationId xmlns:p14="http://schemas.microsoft.com/office/powerpoint/2010/main" val="2502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5E-6 C -0.02222 0.00209 -0.04398 0.0043 -0.05486 0.01563 C -0.06597 0.02722 -0.06412 0.02448 -0.06597 0.06823 C -0.06759 0.11185 -0.06597 0.27813 -0.06597 0.27839 L -0.06597 0.27813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3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75E-6 L 0.05301 0.00195 C 0.06783 0.00572 0.08241 0.00716 0.0882 0.02213 C 0.09399 0.03737 0.08681 0.05247 0.08704 0.09218 C 0.08704 0.13203 0.08936 0.26106 0.08936 0.26132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13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-1.66667E-6 L -3.7037E-7 0.00013 C -0.00648 -0.00078 -0.01273 -0.00208 -0.01921 -0.00234 C -0.0213 -0.00247 -0.03125 -0.00052 -0.03403 -1.66667E-6 C -0.03542 0.00235 -0.03912 0.00469 -0.03819 0.00716 C -0.0375 0.00912 -0.03727 0.0112 -0.03611 0.01302 C -0.03472 0.01498 -0.02824 0.01914 -0.02546 0.02018 C -0.02361 0.02097 -0.0213 0.02097 -0.01921 0.02136 C -0.01713 0.02266 -0.01528 0.02409 -0.01273 0.025 C -0.00926 0.0263 0.00463 0.02722 0.00625 0.02735 C 0.00903 0.02774 0.01181 0.02839 0.01482 0.02852 C 0.03171 0.0293 0.04861 0.0293 0.06551 0.02969 C 0.06829 0.03021 0.07222 0.02969 0.07407 0.03099 C 0.07523 0.0319 0.07338 0.0336 0.07176 0.03451 C 0.07037 0.03568 0.06782 0.0362 0.06551 0.03685 C 0.0625 0.03776 0.05347 0.03893 0.05069 0.03932 C 0.04375 0.03893 0.03657 0.0388 0.02963 0.03815 C 0.02384 0.0375 0.0125 0.03568 0.0125 0.03581 C 0.00579 0.0362 -0.00856 0.03685 -0.01481 0.03932 L -0.0213 0.04167 C -0.02315 0.04505 -0.0287 0.04987 -0.02338 0.05352 C -0.02199 0.05456 -0.01898 0.05417 -0.01713 0.05482 C -0.00903 0.05703 -0.01204 0.05807 -0.00231 0.05834 C 0.02037 0.05899 0.04306 0.05912 0.06551 0.05951 C 0.06412 0.06107 0.06343 0.06302 0.06134 0.06432 C 0.05972 0.06524 0.05718 0.06524 0.05486 0.0655 C 0.04931 0.06602 0.04375 0.06628 0.03796 0.06667 C 0.01852 0.07031 0.04051 0.06667 -0.00648 0.06667 C -0.01065 0.06667 -0.01481 0.06745 -0.01921 0.06784 C -0.01991 0.06901 -0.0213 0.07018 -0.0213 0.07149 C -0.0213 0.07266 -0.0206 0.07409 -0.01921 0.075 C -0.0162 0.07709 -0.01065 0.07774 -0.00648 0.07852 C -0.0044 0.07943 -0.00231 0.08034 -3.7037E-7 0.08099 C 0.00394 0.08203 0.0125 0.08334 0.0125 0.08347 C 0.02037 0.0862 0.01667 0.08503 0.02315 0.08698 L 0.02315 0.08711 " pathEditMode="relative" rAng="0" ptsTypes="AAAAAAAAAAAAAAAAAAAAAAAAAAAAAAAAAAAA">
                                      <p:cBhvr>
                                        <p:cTn id="75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" y="4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1.25E-6 L -0.00208 0.3119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5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repeatCount="1000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 0.00286 C 0.0206 0.00456 0.04953 0.0043 0.07523 -0.00104 C 0.10092 -0.00651 0.13171 -0.01549 0.15764 -0.03008 C 0.18356 -0.0444 0.21458 -0.07018 0.23148 -0.08776 C 0.24861 -0.10521 0.25694 -0.12279 0.25995 -0.1349 C 0.26273 -0.14701 0.25671 -0.15534 0.24907 -0.16055 C 0.24213 -0.16563 0.23078 -0.16953 0.21551 -0.16549 C 0.20046 -0.16146 0.18078 -0.15104 0.15879 -0.13607 C 0.13657 -0.12109 0.10602 -0.09141 0.08379 -0.07552 C 0.06157 -0.05964 0.03819 -0.0474 0.02453 -0.04049 C 0.01111 -0.03385 0.00903 -0.03698 0.00139 -0.0349 C -0.00602 -0.03294 -0.01621 -0.03216 -0.02084 -0.02826 C -0.02547 -0.02448 -0.02986 -0.01693 -0.02616 -0.01172 C -0.02176 -0.00651 -0.0132 0.00104 0.0037 0.00286 Z " pathEditMode="relative" rAng="0" ptsTypes="AAAAAAAAAAAAAA">
                                      <p:cBhvr>
                                        <p:cTn id="202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3" y="-8464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9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55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2" presetClass="path" presetSubtype="0" repeatCount="100000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4.07407E-6 -4.16667E-7 L -0.13333 0.27031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13516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7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0" presetClass="path" presetSubtype="0" repeatCount="1000000" accel="50000" decel="50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Motion origin="layout" path="M 0.01088 0.00338 C 0.00926 0.00638 0.01851 0.00507 0.01342 0.01028 C 0.00833 0.01549 -0.00533 0.02317 -0.01945 0.03476 C -0.03357 0.04635 -0.05857 0.06849 -0.07153 0.07981 C -0.08449 0.09114 -0.09283 0.09466 -0.09699 0.10299 C -0.10093 0.11132 -0.10371 0.12448 -0.09584 0.12968 C -0.08774 0.13476 -0.06713 0.13984 -0.04977 0.13372 C -0.03218 0.1276 -0.01297 0.1095 0.00856 0.09283 C 0.02986 0.07604 0.06759 0.04856 0.0787 0.03346 C 0.09004 0.01836 0.08564 0.00885 0.07638 0.00208 C 0.06713 -0.00482 0.03426 -0.00756 0.02314 -0.00743 C 0.0118 -0.00743 0.0125 0.00052 0.01088 0.00338 Z " pathEditMode="relative" rAng="0" ptsTypes="AAAAAAAAAAAA">
                                      <p:cBhvr>
                                        <p:cTn id="249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6107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5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5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5" presetClass="entr" presetSubtype="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0" presetClass="path" presetSubtype="0" repeatCount="1000000" accel="50000" decel="5000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Motion origin="layout" path="M -0.01597 -0.02019 C -0.02824 -0.03998 -0.04004 -0.05899 -0.05115 -0.06823 C -0.0625 -0.07761 -0.07523 -0.07631 -0.08333 -0.07631 C -0.09166 -0.07618 -0.11088 -0.08737 -0.10069 -0.06784 C -0.09027 -0.04831 -0.04189 0.02096 -0.02129 0.04075 C -0.00092 0.06041 0.02176 0.06067 0.02246 0.05039 C 0.02338 0.04023 -0.0037 -0.00039 -0.01597 -0.02019 Z " pathEditMode="relative" ptsTypes="AAAAAAA">
                                      <p:cBhvr>
                                        <p:cTn id="27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37" presetClass="entr" presetSubtype="0" fill="hold" grpId="1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5" grpId="0"/>
      <p:bldP spid="56" grpId="0"/>
      <p:bldP spid="51" grpId="0"/>
      <p:bldP spid="51" grpId="1"/>
      <p:bldP spid="51" grpId="2"/>
      <p:bldP spid="84" grpId="0"/>
      <p:bldP spid="41" grpId="0" animBg="1"/>
      <p:bldP spid="41" grpId="1" animBg="1"/>
      <p:bldP spid="42" grpId="0" animBg="1"/>
      <p:bldP spid="42" grpId="1" animBg="1"/>
      <p:bldP spid="44" grpId="0" animBg="1"/>
      <p:bldP spid="45" grpId="0" animBg="1"/>
      <p:bldP spid="47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152</Words>
  <Application>Microsoft Macintosh PowerPoint</Application>
  <PresentationFormat>Grand écran</PresentationFormat>
  <Paragraphs>33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Calcium</vt:lpstr>
      <vt:lpstr>Présentation PowerPoint</vt:lpstr>
      <vt:lpstr>Another way for calcium</vt:lpstr>
      <vt:lpstr>Présentation PowerPoint</vt:lpstr>
      <vt:lpstr>Présentation PowerPoint</vt:lpstr>
      <vt:lpstr>Phosphate</vt:lpstr>
      <vt:lpstr>Présentation PowerPoint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Granjon</dc:creator>
  <cp:lastModifiedBy>david Granjon</cp:lastModifiedBy>
  <cp:revision>81</cp:revision>
  <dcterms:created xsi:type="dcterms:W3CDTF">2017-11-20T11:32:07Z</dcterms:created>
  <dcterms:modified xsi:type="dcterms:W3CDTF">2018-01-31T09:44:41Z</dcterms:modified>
</cp:coreProperties>
</file>