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4"/>
    <p:restoredTop sz="94345"/>
  </p:normalViewPr>
  <p:slideViewPr>
    <p:cSldViewPr snapToGrid="0" snapToObjects="1">
      <p:cViewPr>
        <p:scale>
          <a:sx n="83" d="100"/>
          <a:sy n="83" d="100"/>
        </p:scale>
        <p:origin x="2728" y="2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FB01B-90F4-CD49-BD6B-2BE4A4B0C201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F1D4-A041-654F-A158-9F3E3179B3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618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F1D4-A041-654F-A158-9F3E3179B3B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7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278-C104-BE49-B06D-DF7694E4706E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CFEC-E0B8-284B-B466-39D3FA072C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54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278-C104-BE49-B06D-DF7694E4706E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CFEC-E0B8-284B-B466-39D3FA072C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56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278-C104-BE49-B06D-DF7694E4706E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CFEC-E0B8-284B-B466-39D3FA072C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59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278-C104-BE49-B06D-DF7694E4706E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CFEC-E0B8-284B-B466-39D3FA072C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0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278-C104-BE49-B06D-DF7694E4706E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CFEC-E0B8-284B-B466-39D3FA072C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18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278-C104-BE49-B06D-DF7694E4706E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CFEC-E0B8-284B-B466-39D3FA072C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87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278-C104-BE49-B06D-DF7694E4706E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CFEC-E0B8-284B-B466-39D3FA072C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91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278-C104-BE49-B06D-DF7694E4706E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CFEC-E0B8-284B-B466-39D3FA072C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88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278-C104-BE49-B06D-DF7694E4706E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CFEC-E0B8-284B-B466-39D3FA072C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37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278-C104-BE49-B06D-DF7694E4706E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CFEC-E0B8-284B-B466-39D3FA072C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23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F278-C104-BE49-B06D-DF7694E4706E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CFEC-E0B8-284B-B466-39D3FA072C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72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7F278-C104-BE49-B06D-DF7694E4706E}" type="datetimeFigureOut">
              <a:rPr lang="fr-FR" smtClean="0"/>
              <a:t>12/12/2017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3CFEC-E0B8-284B-B466-39D3FA072CC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69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362" y="212915"/>
            <a:ext cx="7258683" cy="6447355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250720" y="462076"/>
            <a:ext cx="3070009" cy="101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Parathyroid</a:t>
            </a:r>
            <a:r>
              <a:rPr lang="fr-FR" dirty="0" smtClean="0"/>
              <a:t> hormone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synthetized</a:t>
            </a:r>
            <a:r>
              <a:rPr lang="fr-FR" dirty="0" smtClean="0"/>
              <a:t> in </a:t>
            </a:r>
            <a:r>
              <a:rPr lang="fr-FR" dirty="0" err="1" smtClean="0"/>
              <a:t>parathyroid</a:t>
            </a:r>
            <a:r>
              <a:rPr lang="fr-FR" dirty="0" smtClean="0"/>
              <a:t> glands</a:t>
            </a:r>
            <a:endParaRPr lang="fr-FR" dirty="0"/>
          </a:p>
        </p:txBody>
      </p:sp>
      <p:sp>
        <p:nvSpPr>
          <p:cNvPr id="122" name="ZoneTexte 121"/>
          <p:cNvSpPr txBox="1"/>
          <p:nvPr/>
        </p:nvSpPr>
        <p:spPr>
          <a:xfrm>
            <a:off x="5159841" y="4463609"/>
            <a:ext cx="2217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 smtClean="0"/>
              <a:t>Thyroid</a:t>
            </a:r>
            <a:r>
              <a:rPr lang="fr-FR" sz="2800" b="1" dirty="0" smtClean="0"/>
              <a:t> gland</a:t>
            </a:r>
            <a:endParaRPr lang="fr-FR" b="1" dirty="0"/>
          </a:p>
        </p:txBody>
      </p:sp>
      <p:sp>
        <p:nvSpPr>
          <p:cNvPr id="123" name="ZoneTexte 122"/>
          <p:cNvSpPr txBox="1"/>
          <p:nvPr/>
        </p:nvSpPr>
        <p:spPr>
          <a:xfrm>
            <a:off x="4853443" y="396837"/>
            <a:ext cx="2830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p</a:t>
            </a:r>
            <a:r>
              <a:rPr lang="fr-FR" sz="2800" b="1" dirty="0" err="1" smtClean="0"/>
              <a:t>arathyroid</a:t>
            </a:r>
            <a:r>
              <a:rPr lang="fr-FR" sz="2800" b="1" dirty="0" smtClean="0"/>
              <a:t> gland</a:t>
            </a:r>
            <a:endParaRPr lang="fr-FR" sz="2800" b="1" dirty="0"/>
          </a:p>
        </p:txBody>
      </p:sp>
      <p:cxnSp>
        <p:nvCxnSpPr>
          <p:cNvPr id="124" name="Connecteur droit avec flèche 123"/>
          <p:cNvCxnSpPr/>
          <p:nvPr/>
        </p:nvCxnSpPr>
        <p:spPr>
          <a:xfrm flipH="1">
            <a:off x="4779985" y="858102"/>
            <a:ext cx="1326195" cy="1181741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Image 1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21" y="0"/>
            <a:ext cx="7679317" cy="6858000"/>
          </a:xfrm>
          <a:prstGeom prst="rect">
            <a:avLst/>
          </a:prstGeom>
        </p:spPr>
      </p:pic>
      <p:sp>
        <p:nvSpPr>
          <p:cNvPr id="128" name="Flèche vers la droite 127"/>
          <p:cNvSpPr/>
          <p:nvPr/>
        </p:nvSpPr>
        <p:spPr>
          <a:xfrm>
            <a:off x="5322417" y="2901026"/>
            <a:ext cx="1175657" cy="5116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Ellipse 128"/>
          <p:cNvSpPr/>
          <p:nvPr/>
        </p:nvSpPr>
        <p:spPr>
          <a:xfrm>
            <a:off x="6546562" y="2742438"/>
            <a:ext cx="957942" cy="783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PTHg</a:t>
            </a:r>
            <a:endParaRPr lang="fr-FR" dirty="0"/>
          </a:p>
        </p:txBody>
      </p:sp>
      <p:sp>
        <p:nvSpPr>
          <p:cNvPr id="130" name="Flèche vers la droite 129"/>
          <p:cNvSpPr/>
          <p:nvPr/>
        </p:nvSpPr>
        <p:spPr>
          <a:xfrm>
            <a:off x="7609030" y="2959381"/>
            <a:ext cx="1522460" cy="5181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Flèche vers la droite 130"/>
          <p:cNvSpPr/>
          <p:nvPr/>
        </p:nvSpPr>
        <p:spPr>
          <a:xfrm rot="5400000">
            <a:off x="6434265" y="3948824"/>
            <a:ext cx="1182535" cy="5116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2" name="Connecteur droit avec flèche 131"/>
          <p:cNvCxnSpPr/>
          <p:nvPr/>
        </p:nvCxnSpPr>
        <p:spPr>
          <a:xfrm>
            <a:off x="4648344" y="1012999"/>
            <a:ext cx="1028876" cy="1912028"/>
          </a:xfrm>
          <a:prstGeom prst="straightConnector1">
            <a:avLst/>
          </a:prstGeom>
          <a:ln w="635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/>
          <p:nvPr/>
        </p:nvCxnSpPr>
        <p:spPr>
          <a:xfrm>
            <a:off x="7590449" y="1606628"/>
            <a:ext cx="869561" cy="1424034"/>
          </a:xfrm>
          <a:prstGeom prst="straightConnector1">
            <a:avLst/>
          </a:prstGeom>
          <a:ln w="635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Image 1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028" y="759543"/>
            <a:ext cx="568567" cy="457198"/>
          </a:xfrm>
          <a:prstGeom prst="rect">
            <a:avLst/>
          </a:prstGeom>
        </p:spPr>
      </p:pic>
      <p:pic>
        <p:nvPicPr>
          <p:cNvPr id="137" name="Image 1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401" y="645244"/>
            <a:ext cx="568567" cy="457198"/>
          </a:xfrm>
          <a:prstGeom prst="rect">
            <a:avLst/>
          </a:prstGeom>
        </p:spPr>
      </p:pic>
      <p:pic>
        <p:nvPicPr>
          <p:cNvPr id="139" name="Image 1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606" y="2688332"/>
            <a:ext cx="500796" cy="484208"/>
          </a:xfrm>
          <a:prstGeom prst="rect">
            <a:avLst/>
          </a:prstGeom>
        </p:spPr>
      </p:pic>
      <p:pic>
        <p:nvPicPr>
          <p:cNvPr id="140" name="Image 1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071" y="3030662"/>
            <a:ext cx="500796" cy="484208"/>
          </a:xfrm>
          <a:prstGeom prst="rect">
            <a:avLst/>
          </a:prstGeom>
        </p:spPr>
      </p:pic>
      <p:pic>
        <p:nvPicPr>
          <p:cNvPr id="141" name="Image 1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386" y="3325224"/>
            <a:ext cx="500796" cy="484208"/>
          </a:xfrm>
          <a:prstGeom prst="rect">
            <a:avLst/>
          </a:prstGeom>
        </p:spPr>
      </p:pic>
      <p:sp>
        <p:nvSpPr>
          <p:cNvPr id="142" name="ZoneTexte 141"/>
          <p:cNvSpPr txBox="1"/>
          <p:nvPr/>
        </p:nvSpPr>
        <p:spPr>
          <a:xfrm>
            <a:off x="7210831" y="4035267"/>
            <a:ext cx="17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degradation</a:t>
            </a:r>
            <a:endParaRPr lang="fr-FR" dirty="0"/>
          </a:p>
        </p:txBody>
      </p:sp>
      <p:sp>
        <p:nvSpPr>
          <p:cNvPr id="143" name="ZoneTexte 142"/>
          <p:cNvSpPr txBox="1"/>
          <p:nvPr/>
        </p:nvSpPr>
        <p:spPr>
          <a:xfrm>
            <a:off x="5357251" y="3380167"/>
            <a:ext cx="17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synthesis</a:t>
            </a:r>
            <a:endParaRPr lang="fr-FR" dirty="0"/>
          </a:p>
        </p:txBody>
      </p:sp>
      <p:pic>
        <p:nvPicPr>
          <p:cNvPr id="146" name="Image 1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187" y="814898"/>
            <a:ext cx="609600" cy="520700"/>
          </a:xfrm>
          <a:prstGeom prst="rect">
            <a:avLst/>
          </a:prstGeom>
        </p:spPr>
      </p:pic>
      <p:pic>
        <p:nvPicPr>
          <p:cNvPr id="147" name="Image 1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603" y="933750"/>
            <a:ext cx="609600" cy="520700"/>
          </a:xfrm>
          <a:prstGeom prst="rect">
            <a:avLst/>
          </a:prstGeom>
        </p:spPr>
      </p:pic>
      <p:pic>
        <p:nvPicPr>
          <p:cNvPr id="148" name="Image 1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586" y="1154505"/>
            <a:ext cx="609600" cy="520700"/>
          </a:xfrm>
          <a:prstGeom prst="rect">
            <a:avLst/>
          </a:prstGeom>
        </p:spPr>
      </p:pic>
      <p:sp>
        <p:nvSpPr>
          <p:cNvPr id="149" name="ZoneTexte 148"/>
          <p:cNvSpPr txBox="1"/>
          <p:nvPr/>
        </p:nvSpPr>
        <p:spPr>
          <a:xfrm>
            <a:off x="9650867" y="3140139"/>
            <a:ext cx="17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exocytosis</a:t>
            </a:r>
            <a:endParaRPr lang="fr-FR" dirty="0"/>
          </a:p>
        </p:txBody>
      </p:sp>
      <p:sp>
        <p:nvSpPr>
          <p:cNvPr id="150" name="Rectangle 149"/>
          <p:cNvSpPr/>
          <p:nvPr/>
        </p:nvSpPr>
        <p:spPr>
          <a:xfrm>
            <a:off x="250719" y="4725219"/>
            <a:ext cx="3070009" cy="101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Parathyroid</a:t>
            </a:r>
            <a:r>
              <a:rPr lang="fr-FR" dirty="0" smtClean="0"/>
              <a:t> hormone </a:t>
            </a:r>
            <a:r>
              <a:rPr lang="fr-FR" dirty="0" err="1" smtClean="0"/>
              <a:t>synthesis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regulated</a:t>
            </a:r>
            <a:r>
              <a:rPr lang="fr-FR" dirty="0" smtClean="0"/>
              <a:t> by 1,25 </a:t>
            </a:r>
            <a:r>
              <a:rPr lang="fr-FR" dirty="0" err="1" smtClean="0"/>
              <a:t>vitamin</a:t>
            </a:r>
            <a:r>
              <a:rPr lang="fr-FR" dirty="0" smtClean="0"/>
              <a:t> D3 and phosphate</a:t>
            </a:r>
            <a:endParaRPr lang="fr-FR" dirty="0"/>
          </a:p>
        </p:txBody>
      </p:sp>
      <p:sp>
        <p:nvSpPr>
          <p:cNvPr id="151" name="Rectangle 150"/>
          <p:cNvSpPr/>
          <p:nvPr/>
        </p:nvSpPr>
        <p:spPr>
          <a:xfrm>
            <a:off x="7883177" y="4924996"/>
            <a:ext cx="3070009" cy="101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 part of PTH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degraded</a:t>
            </a:r>
            <a:r>
              <a:rPr lang="fr-FR" dirty="0" smtClean="0"/>
              <a:t> </a:t>
            </a:r>
            <a:r>
              <a:rPr lang="fr-FR" dirty="0" err="1" smtClean="0"/>
              <a:t>inside</a:t>
            </a:r>
            <a:r>
              <a:rPr lang="fr-FR" dirty="0" smtClean="0"/>
              <a:t> the </a:t>
            </a:r>
            <a:r>
              <a:rPr lang="fr-FR" dirty="0" err="1" smtClean="0"/>
              <a:t>cell</a:t>
            </a:r>
            <a:endParaRPr lang="fr-FR" dirty="0"/>
          </a:p>
        </p:txBody>
      </p:sp>
      <p:sp>
        <p:nvSpPr>
          <p:cNvPr id="152" name="Rectangle 151"/>
          <p:cNvSpPr/>
          <p:nvPr/>
        </p:nvSpPr>
        <p:spPr>
          <a:xfrm>
            <a:off x="8764922" y="1368435"/>
            <a:ext cx="3070009" cy="101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PTH </a:t>
            </a:r>
            <a:r>
              <a:rPr lang="fr-FR" dirty="0" err="1" smtClean="0"/>
              <a:t>exocytosis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modulated</a:t>
            </a:r>
            <a:r>
              <a:rPr lang="fr-FR" dirty="0" smtClean="0"/>
              <a:t> by the calcium </a:t>
            </a:r>
            <a:r>
              <a:rPr lang="fr-FR" dirty="0" err="1" smtClean="0"/>
              <a:t>sensing</a:t>
            </a:r>
            <a:r>
              <a:rPr lang="fr-FR" dirty="0" smtClean="0"/>
              <a:t> </a:t>
            </a:r>
            <a:r>
              <a:rPr lang="fr-FR" dirty="0" err="1" smtClean="0"/>
              <a:t>receptor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CaSR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54" name="Connecteur droit avec flèche 153"/>
          <p:cNvCxnSpPr/>
          <p:nvPr/>
        </p:nvCxnSpPr>
        <p:spPr>
          <a:xfrm flipH="1">
            <a:off x="5997015" y="1099713"/>
            <a:ext cx="248772" cy="1847011"/>
          </a:xfrm>
          <a:prstGeom prst="straightConnector1">
            <a:avLst/>
          </a:prstGeom>
          <a:ln w="6350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Image 15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554" y="2919960"/>
            <a:ext cx="500796" cy="484208"/>
          </a:xfrm>
          <a:prstGeom prst="rect">
            <a:avLst/>
          </a:prstGeom>
        </p:spPr>
      </p:pic>
      <p:pic>
        <p:nvPicPr>
          <p:cNvPr id="160" name="Image 1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391" y="2910493"/>
            <a:ext cx="500796" cy="484208"/>
          </a:xfrm>
          <a:prstGeom prst="rect">
            <a:avLst/>
          </a:prstGeom>
        </p:spPr>
      </p:pic>
      <p:pic>
        <p:nvPicPr>
          <p:cNvPr id="161" name="Image 16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391" y="2935307"/>
            <a:ext cx="500796" cy="484208"/>
          </a:xfrm>
          <a:prstGeom prst="rect">
            <a:avLst/>
          </a:prstGeom>
        </p:spPr>
      </p:pic>
      <p:pic>
        <p:nvPicPr>
          <p:cNvPr id="162" name="Image 16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3" y="559770"/>
            <a:ext cx="609600" cy="520700"/>
          </a:xfrm>
          <a:prstGeom prst="rect">
            <a:avLst/>
          </a:prstGeom>
        </p:spPr>
      </p:pic>
      <p:pic>
        <p:nvPicPr>
          <p:cNvPr id="163" name="Image 16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791" y="524129"/>
            <a:ext cx="609600" cy="520700"/>
          </a:xfrm>
          <a:prstGeom prst="rect">
            <a:avLst/>
          </a:prstGeom>
        </p:spPr>
      </p:pic>
      <p:pic>
        <p:nvPicPr>
          <p:cNvPr id="164" name="Image 1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500" y="-22564"/>
            <a:ext cx="568567" cy="4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9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repeatCount="400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emph" presetSubtype="0" repeatCount="400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emph" presetSubtype="0" repeatCount="400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0" presetClass="path" presetSubtype="0" repeatCount="1000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38 -0.00394 L 0.13711 -0.00394 " pathEditMode="relative" ptsTypes="AA">
                                      <p:cBhvr>
                                        <p:cTn id="108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0" presetClass="path" presetSubtype="0" repeatCount="100000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39 0.01574 L -0.00313 0.27616 " pathEditMode="relative" ptsTypes="AA">
                                      <p:cBhvr>
                                        <p:cTn id="112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0" presetClass="path" presetSubtype="0" repeatCount="100000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01836 -0.00231 L 0.1914 -0.00231 " pathEditMode="relative" ptsTypes="AA">
                                      <p:cBhvr>
                                        <p:cTn id="116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0" presetClass="path" presetSubtype="0" repeatCount="1000000" accel="50000" decel="5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7.5E-6 -7.40741E-6 L -7.5E-6 -7.40741E-6 C -0.00131 0.00601 -0.00235 0.01203 -0.00391 0.01782 C -0.00456 0.02036 -0.00977 0.03263 -0.01029 0.03379 C -0.01146 0.0361 -0.01251 0.03865 -0.01407 0.0405 C -0.01576 0.04259 -0.02331 0.04467 -0.02423 0.0449 C -0.03555 0.0537 -0.03008 0.04999 -0.04076 0.05624 C -0.04324 0.05786 -0.04571 0.06018 -0.04844 0.06087 L -0.06615 0.06527 C -0.06837 0.06689 -0.07045 0.06851 -0.07253 0.0699 C -0.07383 0.0706 -0.07501 0.07222 -0.07631 0.07222 C -0.08152 0.07222 -0.08646 0.0706 -0.09167 0.0699 C -0.09298 0.06921 -0.10717 0.06342 -0.10938 0.06087 L -0.11316 0.05624 L -0.11316 0.05624 " pathEditMode="relative" ptsTypes="AAAAAAAAAAAAAAA">
                                      <p:cBhvr>
                                        <p:cTn id="122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35" presetClass="emph" presetSubtype="0" repeatCount="100000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0" presetClass="path" presetSubtype="0" repeatCount="1000000" accel="50000" decel="5000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5.625E-6 6.2963E-6 L 5.625E-6 6.2963E-6 C -0.00429 -0.00069 -0.00859 -0.00115 -0.01275 -0.00231 C -0.01405 -0.00254 -0.01523 -0.00439 -0.01653 -0.00439 C -0.04674 -0.00439 -0.07682 -0.003 -0.10689 -0.00231 C -0.10859 -0.00138 -0.11028 -0.00046 -0.11197 6.2963E-6 C -0.1203 0.00278 -0.11926 0.00093 -0.1259 0.00464 C -0.12851 0.00579 -0.13098 0.00788 -0.13359 0.00903 C -0.13528 0.00973 -0.13697 0.01042 -0.13866 0.01135 C -0.14127 0.01274 -0.14374 0.01459 -0.14635 0.01575 C -0.15403 0.01922 -0.14973 0.01714 -0.15898 0.02269 L -0.16288 0.02477 C -0.16666 0.0294 -0.16718 0.03033 -0.17174 0.0338 C -0.17291 0.03473 -0.17434 0.03519 -0.17551 0.03612 C -0.18658 0.04445 -0.17551 0.03751 -0.1845 0.04283 C -0.18567 0.04515 -0.18684 0.04769 -0.18827 0.04977 C -0.19062 0.05302 -0.19583 0.0588 -0.19583 0.0588 C -0.19674 0.06089 -0.19726 0.06366 -0.19843 0.06552 C -0.20077 0.06899 -0.20611 0.07454 -0.20611 0.07454 C -0.21288 0.0926 -0.2039 0.07084 -0.21236 0.08589 C -0.21353 0.08774 -0.21405 0.09052 -0.21497 0.0926 C -0.21575 0.09422 -0.21666 0.09561 -0.21744 0.09723 L -0.21744 0.09723 " pathEditMode="relative" ptsTypes="AAAAAAAAAAAAAAAAAAAAAAA">
                                      <p:cBhvr>
                                        <p:cTn id="128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35" presetClass="emph" presetSubtype="0" repeatCount="100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1" grpId="1" animBg="1"/>
      <p:bldP spid="122" grpId="0"/>
      <p:bldP spid="123" grpId="0"/>
      <p:bldP spid="128" grpId="0" animBg="1"/>
      <p:bldP spid="129" grpId="0" animBg="1"/>
      <p:bldP spid="130" grpId="0" animBg="1"/>
      <p:bldP spid="131" grpId="0" animBg="1"/>
      <p:bldP spid="142" grpId="0"/>
      <p:bldP spid="143" grpId="0"/>
      <p:bldP spid="149" grpId="0"/>
      <p:bldP spid="150" grpId="0" animBg="1"/>
      <p:bldP spid="151" grpId="0" animBg="1"/>
      <p:bldP spid="152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48</Words>
  <Application>Microsoft Macintosh PowerPoint</Application>
  <PresentationFormat>Grand écran</PresentationFormat>
  <Paragraphs>11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Granjon</dc:creator>
  <cp:lastModifiedBy>david Granjon</cp:lastModifiedBy>
  <cp:revision>26</cp:revision>
  <dcterms:created xsi:type="dcterms:W3CDTF">2017-12-12T14:31:36Z</dcterms:created>
  <dcterms:modified xsi:type="dcterms:W3CDTF">2017-12-12T16:58:03Z</dcterms:modified>
</cp:coreProperties>
</file>