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8"/>
    <p:restoredTop sz="94428"/>
  </p:normalViewPr>
  <p:slideViewPr>
    <p:cSldViewPr snapToGrid="0" snapToObjects="1">
      <p:cViewPr>
        <p:scale>
          <a:sx n="135" d="100"/>
          <a:sy n="135" d="100"/>
        </p:scale>
        <p:origin x="-1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FB01B-90F4-CD49-BD6B-2BE4A4B0C201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F1D4-A041-654F-A158-9F3E3179B3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61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F1D4-A041-654F-A158-9F3E3179B3B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7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5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56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59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0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18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87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91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88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7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23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7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F278-C104-BE49-B06D-DF7694E4706E}" type="datetimeFigureOut">
              <a:rPr lang="fr-FR" smtClean="0"/>
              <a:t>13/12/2017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69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Overall</a:t>
            </a:r>
            <a:r>
              <a:rPr lang="fr-FR" dirty="0" smtClean="0"/>
              <a:t> </a:t>
            </a:r>
            <a:r>
              <a:rPr lang="fr-FR" dirty="0" err="1" smtClean="0"/>
              <a:t>Regulations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5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62" y="212915"/>
            <a:ext cx="7258683" cy="6447355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250720" y="462076"/>
            <a:ext cx="3070009" cy="101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Parathyroid</a:t>
            </a:r>
            <a:r>
              <a:rPr lang="fr-FR" dirty="0" smtClean="0"/>
              <a:t> hormone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synthetized</a:t>
            </a:r>
            <a:r>
              <a:rPr lang="fr-FR" dirty="0" smtClean="0"/>
              <a:t> in </a:t>
            </a:r>
            <a:r>
              <a:rPr lang="fr-FR" dirty="0" err="1" smtClean="0"/>
              <a:t>parathyroid</a:t>
            </a:r>
            <a:r>
              <a:rPr lang="fr-FR" dirty="0" smtClean="0"/>
              <a:t> glands</a:t>
            </a:r>
            <a:endParaRPr lang="fr-FR" dirty="0"/>
          </a:p>
        </p:txBody>
      </p:sp>
      <p:sp>
        <p:nvSpPr>
          <p:cNvPr id="122" name="ZoneTexte 121"/>
          <p:cNvSpPr txBox="1"/>
          <p:nvPr/>
        </p:nvSpPr>
        <p:spPr>
          <a:xfrm>
            <a:off x="5159841" y="4463609"/>
            <a:ext cx="2217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 smtClean="0"/>
              <a:t>Thyroid</a:t>
            </a:r>
            <a:r>
              <a:rPr lang="fr-FR" sz="2800" b="1" dirty="0" smtClean="0"/>
              <a:t> gland</a:t>
            </a:r>
            <a:endParaRPr lang="fr-FR" b="1" dirty="0"/>
          </a:p>
        </p:txBody>
      </p:sp>
      <p:sp>
        <p:nvSpPr>
          <p:cNvPr id="123" name="ZoneTexte 122"/>
          <p:cNvSpPr txBox="1"/>
          <p:nvPr/>
        </p:nvSpPr>
        <p:spPr>
          <a:xfrm>
            <a:off x="4853443" y="396837"/>
            <a:ext cx="2830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p</a:t>
            </a:r>
            <a:r>
              <a:rPr lang="fr-FR" sz="2800" b="1" dirty="0" err="1" smtClean="0"/>
              <a:t>arathyroid</a:t>
            </a:r>
            <a:r>
              <a:rPr lang="fr-FR" sz="2800" b="1" dirty="0" smtClean="0"/>
              <a:t> gland</a:t>
            </a:r>
            <a:endParaRPr lang="fr-FR" sz="2800" b="1" dirty="0"/>
          </a:p>
        </p:txBody>
      </p:sp>
      <p:cxnSp>
        <p:nvCxnSpPr>
          <p:cNvPr id="124" name="Connecteur droit avec flèche 123"/>
          <p:cNvCxnSpPr/>
          <p:nvPr/>
        </p:nvCxnSpPr>
        <p:spPr>
          <a:xfrm flipH="1">
            <a:off x="4779985" y="858102"/>
            <a:ext cx="1326195" cy="1181741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Imag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21" y="0"/>
            <a:ext cx="7679317" cy="6858000"/>
          </a:xfrm>
          <a:prstGeom prst="rect">
            <a:avLst/>
          </a:prstGeom>
        </p:spPr>
      </p:pic>
      <p:sp>
        <p:nvSpPr>
          <p:cNvPr id="128" name="Flèche vers la droite 127"/>
          <p:cNvSpPr/>
          <p:nvPr/>
        </p:nvSpPr>
        <p:spPr>
          <a:xfrm>
            <a:off x="5322417" y="2901026"/>
            <a:ext cx="1175657" cy="5116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546562" y="2742438"/>
            <a:ext cx="957942" cy="783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PTHg</a:t>
            </a:r>
            <a:endParaRPr lang="fr-FR" dirty="0"/>
          </a:p>
        </p:txBody>
      </p:sp>
      <p:sp>
        <p:nvSpPr>
          <p:cNvPr id="130" name="Flèche vers la droite 129"/>
          <p:cNvSpPr/>
          <p:nvPr/>
        </p:nvSpPr>
        <p:spPr>
          <a:xfrm>
            <a:off x="7609030" y="2959381"/>
            <a:ext cx="1522460" cy="5181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lèche vers la droite 130"/>
          <p:cNvSpPr/>
          <p:nvPr/>
        </p:nvSpPr>
        <p:spPr>
          <a:xfrm rot="5400000">
            <a:off x="6434265" y="3948824"/>
            <a:ext cx="1182535" cy="5116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2" name="Connecteur droit avec flèche 131"/>
          <p:cNvCxnSpPr/>
          <p:nvPr/>
        </p:nvCxnSpPr>
        <p:spPr>
          <a:xfrm>
            <a:off x="4648344" y="1012999"/>
            <a:ext cx="1028876" cy="1912028"/>
          </a:xfrm>
          <a:prstGeom prst="straightConnector1">
            <a:avLst/>
          </a:prstGeom>
          <a:ln w="635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7590449" y="1606628"/>
            <a:ext cx="869561" cy="1424034"/>
          </a:xfrm>
          <a:prstGeom prst="straightConnector1">
            <a:avLst/>
          </a:prstGeom>
          <a:ln w="635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Image 1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28" y="759543"/>
            <a:ext cx="568567" cy="457198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1" y="645244"/>
            <a:ext cx="568567" cy="457198"/>
          </a:xfrm>
          <a:prstGeom prst="rect">
            <a:avLst/>
          </a:prstGeom>
        </p:spPr>
      </p:pic>
      <p:pic>
        <p:nvPicPr>
          <p:cNvPr id="139" name="Image 1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606" y="2688332"/>
            <a:ext cx="500796" cy="484208"/>
          </a:xfrm>
          <a:prstGeom prst="rect">
            <a:avLst/>
          </a:prstGeom>
        </p:spPr>
      </p:pic>
      <p:pic>
        <p:nvPicPr>
          <p:cNvPr id="140" name="Image 1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071" y="3030662"/>
            <a:ext cx="500796" cy="484208"/>
          </a:xfrm>
          <a:prstGeom prst="rect">
            <a:avLst/>
          </a:prstGeom>
        </p:spPr>
      </p:pic>
      <p:pic>
        <p:nvPicPr>
          <p:cNvPr id="141" name="Image 1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386" y="3325224"/>
            <a:ext cx="500796" cy="484208"/>
          </a:xfrm>
          <a:prstGeom prst="rect">
            <a:avLst/>
          </a:prstGeom>
        </p:spPr>
      </p:pic>
      <p:sp>
        <p:nvSpPr>
          <p:cNvPr id="142" name="ZoneTexte 141"/>
          <p:cNvSpPr txBox="1"/>
          <p:nvPr/>
        </p:nvSpPr>
        <p:spPr>
          <a:xfrm>
            <a:off x="7210831" y="4035267"/>
            <a:ext cx="17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degradation</a:t>
            </a:r>
            <a:endParaRPr lang="fr-FR" dirty="0"/>
          </a:p>
        </p:txBody>
      </p:sp>
      <p:sp>
        <p:nvSpPr>
          <p:cNvPr id="143" name="ZoneTexte 142"/>
          <p:cNvSpPr txBox="1"/>
          <p:nvPr/>
        </p:nvSpPr>
        <p:spPr>
          <a:xfrm>
            <a:off x="5357251" y="3380167"/>
            <a:ext cx="17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synthesis</a:t>
            </a:r>
            <a:endParaRPr lang="fr-FR" dirty="0"/>
          </a:p>
        </p:txBody>
      </p:sp>
      <p:pic>
        <p:nvPicPr>
          <p:cNvPr id="146" name="Image 1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87" y="814898"/>
            <a:ext cx="609600" cy="520700"/>
          </a:xfrm>
          <a:prstGeom prst="rect">
            <a:avLst/>
          </a:prstGeom>
        </p:spPr>
      </p:pic>
      <p:pic>
        <p:nvPicPr>
          <p:cNvPr id="147" name="Image 1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603" y="933750"/>
            <a:ext cx="609600" cy="520700"/>
          </a:xfrm>
          <a:prstGeom prst="rect">
            <a:avLst/>
          </a:prstGeom>
        </p:spPr>
      </p:pic>
      <p:pic>
        <p:nvPicPr>
          <p:cNvPr id="148" name="Image 1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586" y="1154505"/>
            <a:ext cx="609600" cy="520700"/>
          </a:xfrm>
          <a:prstGeom prst="rect">
            <a:avLst/>
          </a:prstGeom>
        </p:spPr>
      </p:pic>
      <p:sp>
        <p:nvSpPr>
          <p:cNvPr id="149" name="ZoneTexte 148"/>
          <p:cNvSpPr txBox="1"/>
          <p:nvPr/>
        </p:nvSpPr>
        <p:spPr>
          <a:xfrm>
            <a:off x="9650867" y="3140139"/>
            <a:ext cx="17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exocytosis</a:t>
            </a:r>
            <a:endParaRPr lang="fr-FR" dirty="0"/>
          </a:p>
        </p:txBody>
      </p:sp>
      <p:sp>
        <p:nvSpPr>
          <p:cNvPr id="150" name="Rectangle 149"/>
          <p:cNvSpPr/>
          <p:nvPr/>
        </p:nvSpPr>
        <p:spPr>
          <a:xfrm>
            <a:off x="250719" y="4725219"/>
            <a:ext cx="3070009" cy="101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Parathyroid</a:t>
            </a:r>
            <a:r>
              <a:rPr lang="fr-FR" dirty="0" smtClean="0"/>
              <a:t> hormone </a:t>
            </a:r>
            <a:r>
              <a:rPr lang="fr-FR" dirty="0" err="1" smtClean="0"/>
              <a:t>synthesis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regulated</a:t>
            </a:r>
            <a:r>
              <a:rPr lang="fr-FR" dirty="0" smtClean="0"/>
              <a:t> by 1,25 </a:t>
            </a:r>
            <a:r>
              <a:rPr lang="fr-FR" dirty="0" err="1" smtClean="0"/>
              <a:t>vitamin</a:t>
            </a:r>
            <a:r>
              <a:rPr lang="fr-FR" dirty="0" smtClean="0"/>
              <a:t> D3 and phosphate</a:t>
            </a:r>
            <a:endParaRPr lang="fr-FR" dirty="0"/>
          </a:p>
        </p:txBody>
      </p:sp>
      <p:sp>
        <p:nvSpPr>
          <p:cNvPr id="151" name="Rectangle 150"/>
          <p:cNvSpPr/>
          <p:nvPr/>
        </p:nvSpPr>
        <p:spPr>
          <a:xfrm>
            <a:off x="7883177" y="4924996"/>
            <a:ext cx="3070009" cy="101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part of PTH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degraded</a:t>
            </a:r>
            <a:r>
              <a:rPr lang="fr-FR" dirty="0" smtClean="0"/>
              <a:t> </a:t>
            </a:r>
            <a:r>
              <a:rPr lang="fr-FR" dirty="0" err="1" smtClean="0"/>
              <a:t>inside</a:t>
            </a:r>
            <a:r>
              <a:rPr lang="fr-FR" dirty="0" smtClean="0"/>
              <a:t> the </a:t>
            </a:r>
            <a:r>
              <a:rPr lang="fr-FR" dirty="0" err="1" smtClean="0"/>
              <a:t>cell</a:t>
            </a:r>
            <a:endParaRPr lang="fr-FR" dirty="0"/>
          </a:p>
        </p:txBody>
      </p:sp>
      <p:sp>
        <p:nvSpPr>
          <p:cNvPr id="152" name="Rectangle 151"/>
          <p:cNvSpPr/>
          <p:nvPr/>
        </p:nvSpPr>
        <p:spPr>
          <a:xfrm>
            <a:off x="8764922" y="1368435"/>
            <a:ext cx="3070009" cy="101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PTH </a:t>
            </a:r>
            <a:r>
              <a:rPr lang="fr-FR" dirty="0" err="1" smtClean="0"/>
              <a:t>exocytosis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modulated</a:t>
            </a:r>
            <a:r>
              <a:rPr lang="fr-FR" dirty="0" smtClean="0"/>
              <a:t> by the calcium </a:t>
            </a:r>
            <a:r>
              <a:rPr lang="fr-FR" dirty="0" err="1" smtClean="0"/>
              <a:t>sensing</a:t>
            </a:r>
            <a:r>
              <a:rPr lang="fr-FR" dirty="0" smtClean="0"/>
              <a:t> </a:t>
            </a:r>
            <a:r>
              <a:rPr lang="fr-FR" dirty="0" err="1" smtClean="0"/>
              <a:t>receptor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CaSR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54" name="Connecteur droit avec flèche 153"/>
          <p:cNvCxnSpPr/>
          <p:nvPr/>
        </p:nvCxnSpPr>
        <p:spPr>
          <a:xfrm flipH="1">
            <a:off x="5997015" y="1099713"/>
            <a:ext cx="248772" cy="1847011"/>
          </a:xfrm>
          <a:prstGeom prst="straightConnector1">
            <a:avLst/>
          </a:prstGeom>
          <a:ln w="635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Image 1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54" y="2919960"/>
            <a:ext cx="500796" cy="484208"/>
          </a:xfrm>
          <a:prstGeom prst="rect">
            <a:avLst/>
          </a:prstGeom>
        </p:spPr>
      </p:pic>
      <p:pic>
        <p:nvPicPr>
          <p:cNvPr id="160" name="Image 1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91" y="2910493"/>
            <a:ext cx="500796" cy="484208"/>
          </a:xfrm>
          <a:prstGeom prst="rect">
            <a:avLst/>
          </a:prstGeom>
        </p:spPr>
      </p:pic>
      <p:pic>
        <p:nvPicPr>
          <p:cNvPr id="161" name="Image 1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91" y="2935307"/>
            <a:ext cx="500796" cy="484208"/>
          </a:xfrm>
          <a:prstGeom prst="rect">
            <a:avLst/>
          </a:prstGeom>
        </p:spPr>
      </p:pic>
      <p:pic>
        <p:nvPicPr>
          <p:cNvPr id="162" name="Image 1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3" y="559770"/>
            <a:ext cx="609600" cy="520700"/>
          </a:xfrm>
          <a:prstGeom prst="rect">
            <a:avLst/>
          </a:prstGeom>
        </p:spPr>
      </p:pic>
      <p:pic>
        <p:nvPicPr>
          <p:cNvPr id="163" name="Image 1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791" y="524129"/>
            <a:ext cx="609600" cy="520700"/>
          </a:xfrm>
          <a:prstGeom prst="rect">
            <a:avLst/>
          </a:prstGeom>
        </p:spPr>
      </p:pic>
      <p:pic>
        <p:nvPicPr>
          <p:cNvPr id="164" name="Image 1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500" y="-22564"/>
            <a:ext cx="568567" cy="457198"/>
          </a:xfrm>
          <a:prstGeom prst="rect">
            <a:avLst/>
          </a:prstGeom>
        </p:spPr>
      </p:pic>
      <p:sp>
        <p:nvSpPr>
          <p:cNvPr id="3" name="Délai  2"/>
          <p:cNvSpPr/>
          <p:nvPr/>
        </p:nvSpPr>
        <p:spPr>
          <a:xfrm rot="5400000">
            <a:off x="3357973" y="150083"/>
            <a:ext cx="421769" cy="326576"/>
          </a:xfrm>
          <a:prstGeom prst="flowChartDela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4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4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repeatCount="4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1000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38 -0.00394 L 0.13711 -0.00394 " pathEditMode="relative" ptsTypes="AA">
                                      <p:cBhvr>
                                        <p:cTn id="10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100000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39 0.01574 L -0.00313 0.27616 " pathEditMode="relative" ptsTypes="AA">
                                      <p:cBhvr>
                                        <p:cTn id="11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100000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1836 -0.00231 L 0.1914 -0.00231 " pathEditMode="relative" ptsTypes="AA">
                                      <p:cBhvr>
                                        <p:cTn id="11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repeatCount="100000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7.5E-6 -7.40741E-6 L -7.5E-6 -7.40741E-6 C -0.00131 0.00601 -0.00235 0.01203 -0.00391 0.01782 C -0.00456 0.02036 -0.00977 0.03263 -0.01029 0.03379 C -0.01146 0.0361 -0.01251 0.03865 -0.01407 0.0405 C -0.01576 0.04259 -0.02331 0.04467 -0.02423 0.0449 C -0.03555 0.0537 -0.03008 0.04999 -0.04076 0.05624 C -0.04324 0.05786 -0.04571 0.06018 -0.04844 0.06087 L -0.06615 0.06527 C -0.06837 0.06689 -0.07045 0.06851 -0.07253 0.0699 C -0.07383 0.0706 -0.07501 0.07222 -0.07631 0.07222 C -0.08152 0.07222 -0.08646 0.0706 -0.09167 0.0699 C -0.09298 0.06921 -0.10717 0.06342 -0.10938 0.06087 L -0.11316 0.05624 L -0.11316 0.05624 " pathEditMode="relative" ptsTypes="AAAAAAAAAAAAAAA">
                                      <p:cBhvr>
                                        <p:cTn id="122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100000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1000000" accel="50000" decel="5000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5.625E-6 6.2963E-6 L 5.625E-6 6.2963E-6 C -0.00429 -0.00069 -0.00859 -0.00115 -0.01275 -0.00231 C -0.01405 -0.00254 -0.01523 -0.00439 -0.01653 -0.00439 C -0.04674 -0.00439 -0.07682 -0.003 -0.10689 -0.00231 C -0.10859 -0.00138 -0.11028 -0.00046 -0.11197 6.2963E-6 C -0.1203 0.00278 -0.11926 0.00093 -0.1259 0.00464 C -0.12851 0.00579 -0.13098 0.00788 -0.13359 0.00903 C -0.13528 0.00973 -0.13697 0.01042 -0.13866 0.01135 C -0.14127 0.01274 -0.14374 0.01459 -0.14635 0.01575 C -0.15403 0.01922 -0.14973 0.01714 -0.15898 0.02269 L -0.16288 0.02477 C -0.16666 0.0294 -0.16718 0.03033 -0.17174 0.0338 C -0.17291 0.03473 -0.17434 0.03519 -0.17551 0.03612 C -0.18658 0.04445 -0.17551 0.03751 -0.1845 0.04283 C -0.18567 0.04515 -0.18684 0.04769 -0.18827 0.04977 C -0.19062 0.05302 -0.19583 0.0588 -0.19583 0.0588 C -0.19674 0.06089 -0.19726 0.06366 -0.19843 0.06552 C -0.20077 0.06899 -0.20611 0.07454 -0.20611 0.07454 C -0.21288 0.0926 -0.2039 0.07084 -0.21236 0.08589 C -0.21353 0.08774 -0.21405 0.09052 -0.21497 0.0926 C -0.21575 0.09422 -0.21666 0.09561 -0.21744 0.09723 L -0.21744 0.09723 " pathEditMode="relative" ptsTypes="AAAAAAAAAAAAAAAAAAAAAAA">
                                      <p:cBhvr>
                                        <p:cTn id="128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100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0" presetClass="path" presetSubtype="0" repeatCount="1000000" accel="50000" decel="50000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0 0 C -0.00183 0.01852 -0.00365 0.03727 -0.00235 0.05348 C -0.00104 0.06991 0.00338 0.08565 0.00768 0.09769 C 0.01198 0.10949 0.01484 0.12037 0.02317 0.125 C 0.03151 0.12986 0.05807 0.12639 0.05807 0.12639 " pathEditMode="relative" ptsTypes="AAAAA">
                                      <p:cBhvr>
                                        <p:cTn id="1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100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1" grpId="1" animBg="1"/>
      <p:bldP spid="122" grpId="0"/>
      <p:bldP spid="123" grpId="0"/>
      <p:bldP spid="128" grpId="0" animBg="1"/>
      <p:bldP spid="129" grpId="0" animBg="1"/>
      <p:bldP spid="130" grpId="0" animBg="1"/>
      <p:bldP spid="131" grpId="0" animBg="1"/>
      <p:bldP spid="142" grpId="0"/>
      <p:bldP spid="143" grpId="0"/>
      <p:bldP spid="149" grpId="0"/>
      <p:bldP spid="150" grpId="0" animBg="1"/>
      <p:bldP spid="151" grpId="0" animBg="1"/>
      <p:bldP spid="152" grpId="0" animBg="1"/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752" y="2472895"/>
            <a:ext cx="12428349" cy="1325563"/>
          </a:xfrm>
        </p:spPr>
        <p:txBody>
          <a:bodyPr>
            <a:noAutofit/>
          </a:bodyPr>
          <a:lstStyle/>
          <a:p>
            <a:r>
              <a:rPr lang="fr-FR" sz="6000" dirty="0" err="1" smtClean="0"/>
              <a:t>Hypercalcemia</a:t>
            </a:r>
            <a:r>
              <a:rPr lang="fr-FR" sz="6000" dirty="0" smtClean="0"/>
              <a:t> </a:t>
            </a:r>
            <a:r>
              <a:rPr lang="fr-FR" sz="6000" dirty="0" err="1" smtClean="0"/>
              <a:t>inhibits</a:t>
            </a:r>
            <a:r>
              <a:rPr lang="fr-FR" sz="6000" dirty="0" smtClean="0"/>
              <a:t> PTH </a:t>
            </a:r>
            <a:r>
              <a:rPr lang="fr-FR" sz="6000" dirty="0" err="1" smtClean="0"/>
              <a:t>secretion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7211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42" y="-16345"/>
            <a:ext cx="7679317" cy="6858000"/>
          </a:xfrm>
          <a:prstGeom prst="rect">
            <a:avLst/>
          </a:prstGeom>
        </p:spPr>
      </p:pic>
      <p:sp>
        <p:nvSpPr>
          <p:cNvPr id="10" name="Flèche vers la droite 9"/>
          <p:cNvSpPr/>
          <p:nvPr/>
        </p:nvSpPr>
        <p:spPr>
          <a:xfrm>
            <a:off x="5322417" y="2901026"/>
            <a:ext cx="1175657" cy="5116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546562" y="2742438"/>
            <a:ext cx="957942" cy="783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PTHg</a:t>
            </a:r>
            <a:endParaRPr lang="fr-FR" dirty="0"/>
          </a:p>
        </p:txBody>
      </p:sp>
      <p:sp>
        <p:nvSpPr>
          <p:cNvPr id="12" name="Flèche vers la droite 11"/>
          <p:cNvSpPr/>
          <p:nvPr/>
        </p:nvSpPr>
        <p:spPr>
          <a:xfrm>
            <a:off x="7609030" y="2959381"/>
            <a:ext cx="1522460" cy="5181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a droite 12"/>
          <p:cNvSpPr/>
          <p:nvPr/>
        </p:nvSpPr>
        <p:spPr>
          <a:xfrm rot="5400000">
            <a:off x="6434265" y="3948824"/>
            <a:ext cx="1182535" cy="5116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648344" y="1012999"/>
            <a:ext cx="1028876" cy="1912028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7590449" y="1606628"/>
            <a:ext cx="869561" cy="1424034"/>
          </a:xfrm>
          <a:prstGeom prst="straightConnector1">
            <a:avLst/>
          </a:prstGeom>
          <a:ln w="276225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28" y="759543"/>
            <a:ext cx="568567" cy="45719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1" y="645244"/>
            <a:ext cx="568567" cy="45719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7210831" y="4035267"/>
            <a:ext cx="17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degradation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357251" y="3380167"/>
            <a:ext cx="17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synthesis</a:t>
            </a:r>
            <a:endParaRPr lang="fr-FR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87" y="814898"/>
            <a:ext cx="609600" cy="5207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603" y="933750"/>
            <a:ext cx="609600" cy="5207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313" y="1189330"/>
            <a:ext cx="609600" cy="520700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9650867" y="3140139"/>
            <a:ext cx="17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exocytosis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8840602" y="4306529"/>
            <a:ext cx="3070009" cy="101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Hypercalcemia</a:t>
            </a:r>
            <a:r>
              <a:rPr lang="fr-FR" dirty="0" smtClean="0"/>
              <a:t> </a:t>
            </a:r>
            <a:r>
              <a:rPr lang="fr-FR" dirty="0" err="1" smtClean="0"/>
              <a:t>decreases</a:t>
            </a:r>
            <a:r>
              <a:rPr lang="fr-FR" dirty="0" smtClean="0"/>
              <a:t> PTH </a:t>
            </a:r>
            <a:r>
              <a:rPr lang="fr-FR" dirty="0" err="1" smtClean="0"/>
              <a:t>secretion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H="1">
            <a:off x="5997015" y="1099713"/>
            <a:ext cx="248772" cy="184701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54" y="2919960"/>
            <a:ext cx="500796" cy="4842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41" y="793465"/>
            <a:ext cx="609600" cy="52070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248" y="416049"/>
            <a:ext cx="609600" cy="52070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500" y="-22564"/>
            <a:ext cx="568567" cy="45719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30" y="2910493"/>
            <a:ext cx="500796" cy="48420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952" y="659608"/>
            <a:ext cx="609600" cy="52070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97" y="1156598"/>
            <a:ext cx="609600" cy="52070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03" y="1079100"/>
            <a:ext cx="609600" cy="520700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9646488" y="829097"/>
            <a:ext cx="24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rgbClr val="FF0000"/>
                </a:solidFill>
              </a:rPr>
              <a:t>hypercalcemia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992" y="2895959"/>
            <a:ext cx="500796" cy="4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1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10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100000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125E-6 -4.44444E-6 C -0.0086 -0.00555 -0.01706 -0.01111 -0.028 -0.01111 C -0.03906 -0.01111 -0.05235 -0.00717 -0.06615 -4.44444E-6 C -0.07995 0.00718 -0.1013 0.02223 -0.11068 0.03172 C -0.11992 0.04121 -0.12201 0.05672 -0.12201 0.05672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100000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1000000" accel="50000" decel="5000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Motion origin="layout" path="M -0.00013 -0.00394 L 0.13542 -0.00394 " pathEditMode="relative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1000000" accel="50000" decel="50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Motion origin="layout" path="M 4.58333E-6 4.07407E-6 C -0.00235 0.00949 -0.00469 0.01898 -0.00638 0.04051 C -0.00808 0.06203 -0.01042 0.09629 -0.01016 0.1287 C -0.01003 0.16111 -0.00808 0.2074 -0.00508 0.23495 C -0.00209 0.26227 0.00768 0.29375 0.00768 0.29375 " pathEditMode="relative" ptsTypes="AAA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1000000" accel="50000" decel="5000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Motion origin="layout" path="M -0.00169 -0.00648 L 0.18399 -0.00301 " pathEditMode="relative" ptsTypes="AA">
                                      <p:cBhvr>
                                        <p:cTn id="42" dur="1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2627877"/>
            <a:ext cx="13699210" cy="1325563"/>
          </a:xfrm>
        </p:spPr>
        <p:txBody>
          <a:bodyPr>
            <a:noAutofit/>
          </a:bodyPr>
          <a:lstStyle/>
          <a:p>
            <a:r>
              <a:rPr lang="fr-FR" sz="6000" dirty="0" err="1" smtClean="0"/>
              <a:t>Hypocalcemia</a:t>
            </a:r>
            <a:r>
              <a:rPr lang="fr-FR" sz="6000" dirty="0" smtClean="0"/>
              <a:t> </a:t>
            </a:r>
            <a:r>
              <a:rPr lang="fr-FR" sz="6000" dirty="0" err="1" smtClean="0"/>
              <a:t>stimulates</a:t>
            </a:r>
            <a:r>
              <a:rPr lang="fr-FR" sz="6000" dirty="0" smtClean="0"/>
              <a:t> PTH </a:t>
            </a:r>
            <a:r>
              <a:rPr lang="fr-FR" sz="6000" dirty="0" err="1" smtClean="0"/>
              <a:t>secretion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5056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42" y="-16345"/>
            <a:ext cx="7679317" cy="6858000"/>
          </a:xfrm>
          <a:prstGeom prst="rect">
            <a:avLst/>
          </a:prstGeom>
        </p:spPr>
      </p:pic>
      <p:sp>
        <p:nvSpPr>
          <p:cNvPr id="5" name="Flèche vers la droite 4"/>
          <p:cNvSpPr/>
          <p:nvPr/>
        </p:nvSpPr>
        <p:spPr>
          <a:xfrm>
            <a:off x="5322417" y="2901026"/>
            <a:ext cx="1175657" cy="5116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546562" y="2742438"/>
            <a:ext cx="957942" cy="783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PTHg</a:t>
            </a:r>
            <a:endParaRPr lang="fr-FR" dirty="0"/>
          </a:p>
        </p:txBody>
      </p:sp>
      <p:sp>
        <p:nvSpPr>
          <p:cNvPr id="7" name="Flèche vers la droite 6"/>
          <p:cNvSpPr/>
          <p:nvPr/>
        </p:nvSpPr>
        <p:spPr>
          <a:xfrm>
            <a:off x="7609030" y="2959381"/>
            <a:ext cx="1522460" cy="5181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a droite 7"/>
          <p:cNvSpPr/>
          <p:nvPr/>
        </p:nvSpPr>
        <p:spPr>
          <a:xfrm rot="5400000">
            <a:off x="6434265" y="3948824"/>
            <a:ext cx="1182535" cy="5116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648344" y="1012999"/>
            <a:ext cx="1028876" cy="1912028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7590449" y="1606628"/>
            <a:ext cx="869561" cy="1424034"/>
          </a:xfrm>
          <a:prstGeom prst="straightConnector1">
            <a:avLst/>
          </a:prstGeom>
          <a:ln w="635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28" y="759543"/>
            <a:ext cx="568567" cy="45719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1" y="645244"/>
            <a:ext cx="568567" cy="457198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210831" y="4035267"/>
            <a:ext cx="17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degradation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357251" y="3380167"/>
            <a:ext cx="17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synthesis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35" y="1035100"/>
            <a:ext cx="609600" cy="5207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9650867" y="3140139"/>
            <a:ext cx="17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exocytosis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8840602" y="4306529"/>
            <a:ext cx="3070009" cy="101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Hypocalcemia</a:t>
            </a:r>
            <a:r>
              <a:rPr lang="fr-FR" dirty="0" smtClean="0"/>
              <a:t> </a:t>
            </a:r>
            <a:r>
              <a:rPr lang="fr-FR" dirty="0" err="1" smtClean="0"/>
              <a:t>increases</a:t>
            </a:r>
            <a:r>
              <a:rPr lang="fr-FR" dirty="0" smtClean="0"/>
              <a:t> PTH </a:t>
            </a:r>
            <a:r>
              <a:rPr lang="fr-FR" dirty="0" err="1" smtClean="0"/>
              <a:t>secretion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5997015" y="1099713"/>
            <a:ext cx="248772" cy="184701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54" y="2919960"/>
            <a:ext cx="500796" cy="48420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14" y="774750"/>
            <a:ext cx="609600" cy="5207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500" y="-22564"/>
            <a:ext cx="568567" cy="457198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9646488" y="829097"/>
            <a:ext cx="24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rgbClr val="FF0000"/>
                </a:solidFill>
              </a:rPr>
              <a:t>hypocalcemia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323" y="2658922"/>
            <a:ext cx="500796" cy="484208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574" y="3030662"/>
            <a:ext cx="500796" cy="484208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860" y="2558886"/>
            <a:ext cx="500796" cy="484208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72" y="2704620"/>
            <a:ext cx="500796" cy="4842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09" y="3524311"/>
            <a:ext cx="500796" cy="48420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143" y="3538629"/>
            <a:ext cx="500796" cy="484208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15" y="2919960"/>
            <a:ext cx="500796" cy="48420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36" y="2903429"/>
            <a:ext cx="500796" cy="4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8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10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100000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-7.77778E-6 C -0.00573 0.01944 -0.01133 0.03911 -0.02292 0.04976 C -0.03464 0.06018 -0.05664 0.0662 -0.07005 0.06319 C -0.08333 0.06018 -0.10299 0.03148 -0.10299 0.03148 " pathEditMode="relative" ptsTypes="AAAA">
                                      <p:cBhvr>
                                        <p:cTn id="12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100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100000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-0.00078 -0.00394 L 0.13373 -0.00255 " pathEditMode="relative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1000000" accel="50000" decel="5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0.00091 -0.00648 L 0.00286 0.27593 " pathEditMode="relative" ptsTypes="AA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1000000" accel="50000" decel="5000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Motion origin="layout" path="M -0.00026 -0.00416 L 0.2 -0.00185 " pathEditMode="relative" ptsTypes="AA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76</Words>
  <Application>Microsoft Macintosh PowerPoint</Application>
  <PresentationFormat>Grand écran</PresentationFormat>
  <Paragraphs>26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Thème Office</vt:lpstr>
      <vt:lpstr>Overall Regulations</vt:lpstr>
      <vt:lpstr>Présentation PowerPoint</vt:lpstr>
      <vt:lpstr>Hypercalcemia inhibits PTH secretion</vt:lpstr>
      <vt:lpstr>Présentation PowerPoint</vt:lpstr>
      <vt:lpstr>Hypocalcemia stimulates PTH secretion</vt:lpstr>
      <vt:lpstr>Présentation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Granjon</dc:creator>
  <cp:lastModifiedBy>david Granjon</cp:lastModifiedBy>
  <cp:revision>43</cp:revision>
  <dcterms:created xsi:type="dcterms:W3CDTF">2017-12-12T14:31:36Z</dcterms:created>
  <dcterms:modified xsi:type="dcterms:W3CDTF">2017-12-13T10:03:03Z</dcterms:modified>
</cp:coreProperties>
</file>