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  <p:sldMasterId id="2147483656" r:id="rId6"/>
  </p:sldMasterIdLst>
  <p:notesMasterIdLst>
    <p:notesMasterId r:id="rId17"/>
  </p:notesMasterIdLst>
  <p:sldIdLst>
    <p:sldId id="256" r:id="rId7"/>
    <p:sldId id="257" r:id="rId8"/>
    <p:sldId id="343" r:id="rId9"/>
    <p:sldId id="344" r:id="rId10"/>
    <p:sldId id="348" r:id="rId11"/>
    <p:sldId id="349" r:id="rId12"/>
    <p:sldId id="350" r:id="rId13"/>
    <p:sldId id="346" r:id="rId14"/>
    <p:sldId id="341" r:id="rId15"/>
    <p:sldId id="342" r:id="rId16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Eichel" initials="FE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05153-5583-07FC-3C5D-5F1905D08BA4}" v="34" dt="2020-07-02T16:35:32.720"/>
  </p1510:revLst>
</p1510:revInfo>
</file>

<file path=ppt/tableStyles.xml><?xml version="1.0" encoding="utf-8"?>
<a:tblStyleLst xmlns:a="http://schemas.openxmlformats.org/drawingml/2006/main" def="{490B1978-9F2D-1066-E3FA-F711655DD84F}">
  <a:tblStyle styleId="{490B1978-9F2D-1066-E3FA-F711655DD84F}" styleName="Stijl, donker 1 - Accent 5">
    <a:wholeTbl>
      <a:tcTxStyle>
        <a:fontRef idx="minor">
          <a:srgbClr val="000000"/>
        </a:fontRef>
        <a:schemeClr val="lt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band2V>
      <a:tcStyle>
        <a:tcBdr/>
        <a:fill>
          <a:solidFill>
            <a:schemeClr val="accent5">
              <a:shade val="60000"/>
            </a:schemeClr>
          </a:solidFill>
        </a:fill>
      </a:tcStyle>
    </a:band2V>
    <a:lastCol>
      <a:tcStyle>
        <a:tcBdr>
          <a:left>
            <a:ln w="25400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Style>
        <a:tcBdr>
          <a:right>
            <a:ln w="25400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Style>
        <a:tcBdr>
          <a:top>
            <a:ln w="25400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 w="12700">
              <a:noFill/>
            </a:ln>
          </a:left>
        </a:tcBdr>
      </a:tcStyle>
    </a:seCell>
    <a:swCell>
      <a:tcStyle>
        <a:tcBdr>
          <a:right>
            <a:ln w="12700">
              <a:noFill/>
            </a:ln>
          </a:right>
        </a:tcBdr>
      </a:tcStyle>
    </a:swCell>
    <a:firstRow>
      <a:tcStyle>
        <a:tcBdr>
          <a:bottom>
            <a:ln w="254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 w="12700">
              <a:noFill/>
            </a:ln>
          </a:left>
        </a:tcBdr>
      </a:tcStyle>
    </a:neCell>
    <a:nwCell>
      <a:tcStyle>
        <a:tcBdr>
          <a:right>
            <a:ln w="12700"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5701" autoAdjust="0"/>
  </p:normalViewPr>
  <p:slideViewPr>
    <p:cSldViewPr>
      <p:cViewPr varScale="1">
        <p:scale>
          <a:sx n="103" d="100"/>
          <a:sy n="103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Pampus" userId="S::sascha.pampus_fh-dortmund.de#ext#@apbe.onmicrosoft.com::0f374c44-9173-4813-bdcf-03f3784f139e" providerId="AD" clId="Web-{1B105153-5583-07FC-3C5D-5F1905D08BA4}"/>
    <pc:docChg chg="modSld">
      <pc:chgData name="Sascha Pampus" userId="S::sascha.pampus_fh-dortmund.de#ext#@apbe.onmicrosoft.com::0f374c44-9173-4813-bdcf-03f3784f139e" providerId="AD" clId="Web-{1B105153-5583-07FC-3C5D-5F1905D08BA4}" dt="2020-07-02T16:35:32.720" v="33" actId="1076"/>
      <pc:docMkLst>
        <pc:docMk/>
      </pc:docMkLst>
      <pc:sldChg chg="modSp">
        <pc:chgData name="Sascha Pampus" userId="S::sascha.pampus_fh-dortmund.de#ext#@apbe.onmicrosoft.com::0f374c44-9173-4813-bdcf-03f3784f139e" providerId="AD" clId="Web-{1B105153-5583-07FC-3C5D-5F1905D08BA4}" dt="2020-07-02T16:29:44.809" v="8" actId="20577"/>
        <pc:sldMkLst>
          <pc:docMk/>
          <pc:sldMk cId="28375010" sldId="347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29:35.855" v="4" actId="20577"/>
          <ac:spMkLst>
            <pc:docMk/>
            <pc:sldMk cId="28375010" sldId="347"/>
            <ac:spMk id="2" creationId="{4929FA9C-CE26-4CBE-A854-346215F603FB}"/>
          </ac:spMkLst>
        </pc:spChg>
        <pc:spChg chg="mod">
          <ac:chgData name="Sascha Pampus" userId="S::sascha.pampus_fh-dortmund.de#ext#@apbe.onmicrosoft.com::0f374c44-9173-4813-bdcf-03f3784f139e" providerId="AD" clId="Web-{1B105153-5583-07FC-3C5D-5F1905D08BA4}" dt="2020-07-02T16:29:44.809" v="8" actId="20577"/>
          <ac:spMkLst>
            <pc:docMk/>
            <pc:sldMk cId="28375010" sldId="347"/>
            <ac:spMk id="3" creationId="{31195A29-5284-457F-8397-38DEC52765A1}"/>
          </ac:spMkLst>
        </pc:spChg>
      </pc:sldChg>
      <pc:sldChg chg="modSp">
        <pc:chgData name="Sascha Pampus" userId="S::sascha.pampus_fh-dortmund.de#ext#@apbe.onmicrosoft.com::0f374c44-9173-4813-bdcf-03f3784f139e" providerId="AD" clId="Web-{1B105153-5583-07FC-3C5D-5F1905D08BA4}" dt="2020-07-02T16:30:14.778" v="16" actId="1076"/>
        <pc:sldMkLst>
          <pc:docMk/>
          <pc:sldMk cId="2129100582" sldId="349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30:08.293" v="14" actId="20577"/>
          <ac:spMkLst>
            <pc:docMk/>
            <pc:sldMk cId="2129100582" sldId="349"/>
            <ac:spMk id="3" creationId="{AE83A199-8F00-4409-84C9-E61EB9CAEF35}"/>
          </ac:spMkLst>
        </pc:spChg>
        <pc:picChg chg="mod">
          <ac:chgData name="Sascha Pampus" userId="S::sascha.pampus_fh-dortmund.de#ext#@apbe.onmicrosoft.com::0f374c44-9173-4813-bdcf-03f3784f139e" providerId="AD" clId="Web-{1B105153-5583-07FC-3C5D-5F1905D08BA4}" dt="2020-07-02T16:30:14.778" v="16" actId="1076"/>
          <ac:picMkLst>
            <pc:docMk/>
            <pc:sldMk cId="2129100582" sldId="349"/>
            <ac:picMk id="6" creationId="{0CC2854A-7313-4A38-A1E0-2945757E0E95}"/>
          </ac:picMkLst>
        </pc:picChg>
      </pc:sldChg>
      <pc:sldChg chg="modSp">
        <pc:chgData name="Sascha Pampus" userId="S::sascha.pampus_fh-dortmund.de#ext#@apbe.onmicrosoft.com::0f374c44-9173-4813-bdcf-03f3784f139e" providerId="AD" clId="Web-{1B105153-5583-07FC-3C5D-5F1905D08BA4}" dt="2020-07-02T16:32:47.701" v="25" actId="20577"/>
        <pc:sldMkLst>
          <pc:docMk/>
          <pc:sldMk cId="1445102415" sldId="354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32:47.701" v="25" actId="20577"/>
          <ac:spMkLst>
            <pc:docMk/>
            <pc:sldMk cId="1445102415" sldId="354"/>
            <ac:spMk id="3" creationId="{E85A85F1-DF7D-4F21-B131-671C1286F61F}"/>
          </ac:spMkLst>
        </pc:spChg>
      </pc:sldChg>
      <pc:sldChg chg="modSp">
        <pc:chgData name="Sascha Pampus" userId="S::sascha.pampus_fh-dortmund.de#ext#@apbe.onmicrosoft.com::0f374c44-9173-4813-bdcf-03f3784f139e" providerId="AD" clId="Web-{1B105153-5583-07FC-3C5D-5F1905D08BA4}" dt="2020-07-02T16:35:32.720" v="33" actId="1076"/>
        <pc:sldMkLst>
          <pc:docMk/>
          <pc:sldMk cId="2303091603" sldId="379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35:32.720" v="33" actId="1076"/>
          <ac:spMkLst>
            <pc:docMk/>
            <pc:sldMk cId="2303091603" sldId="379"/>
            <ac:spMk id="3" creationId="{7A040374-4AB7-481B-BC88-DF8A7FB867EC}"/>
          </ac:spMkLst>
        </pc:spChg>
      </pc:sldChg>
      <pc:sldChg chg="modSp">
        <pc:chgData name="Sascha Pampus" userId="S::sascha.pampus_fh-dortmund.de#ext#@apbe.onmicrosoft.com::0f374c44-9173-4813-bdcf-03f3784f139e" providerId="AD" clId="Web-{1B105153-5583-07FC-3C5D-5F1905D08BA4}" dt="2020-07-02T16:34:33.813" v="31" actId="20577"/>
        <pc:sldMkLst>
          <pc:docMk/>
          <pc:sldMk cId="4229544102" sldId="398"/>
        </pc:sldMkLst>
        <pc:spChg chg="mod">
          <ac:chgData name="Sascha Pampus" userId="S::sascha.pampus_fh-dortmund.de#ext#@apbe.onmicrosoft.com::0f374c44-9173-4813-bdcf-03f3784f139e" providerId="AD" clId="Web-{1B105153-5583-07FC-3C5D-5F1905D08BA4}" dt="2020-07-02T16:34:33.813" v="31" actId="20577"/>
          <ac:spMkLst>
            <pc:docMk/>
            <pc:sldMk cId="4229544102" sldId="398"/>
            <ac:spMk id="2" creationId="{5D045701-C40F-442D-89DE-E310CD6D6A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koptekst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Tijdelijke aanduiding voor datum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44AA11F-1710-4B6B-BB90-BCB151B5442B}" type="datetimeFigureOut">
              <a:rPr lang="nl-BE"/>
              <a:t>12/07/20</a:t>
            </a:fld>
            <a:endParaRPr lang="nl-BE"/>
          </a:p>
        </p:txBody>
      </p:sp>
      <p:sp>
        <p:nvSpPr>
          <p:cNvPr id="6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nl-BE"/>
          </a:p>
        </p:txBody>
      </p:sp>
      <p:sp>
        <p:nvSpPr>
          <p:cNvPr id="7" name="Tijdelijke aanduiding voor notitie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nl-NL"/>
              <a:t>Tekststijl van het model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 lang="nl-BE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/>
            </a:pPr>
            <a:fld id="{902C94D5-45D8-4917-B08C-13B8B9155AA4}" type="slidenum">
              <a:rPr lang="nl-BE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93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92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190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16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6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74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041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Tijdelijke aanduiding voor notiti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02C94D5-45D8-4917-B08C-13B8B9155AA4}" type="slidenum">
              <a:rPr lang="nl-BE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92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d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229853" y="2959768"/>
            <a:ext cx="7866679" cy="1371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8676C"/>
                </a:solidFill>
                <a:latin typeface="Steelfish Rg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Klik om een ondertitel te maken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 bwMode="auto">
          <a:xfrm>
            <a:off x="905389" y="151881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8676C"/>
                </a:solidFill>
                <a:latin typeface="Steelfish Rg"/>
              </a:defRPr>
            </a:lvl1pPr>
          </a:lstStyle>
          <a:p>
            <a:pPr>
              <a:defRPr/>
            </a:pPr>
            <a:r>
              <a:rPr lang="nl-NL"/>
              <a:t>Klik om stijl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en 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-1" y="-18504"/>
            <a:ext cx="8098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en-US"/>
              <a:t>Theory 8 AVR Architecture - Instruction Set - Addressing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B2020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nhoud van twe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nl-B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69652"/>
            <a:ext cx="2743200" cy="365125"/>
          </a:xfrm>
        </p:spPr>
        <p:txBody>
          <a:bodyPr/>
          <a:lstStyle/>
          <a:p>
            <a:pPr>
              <a:defRPr/>
            </a:pP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en 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B2020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-1" y="-18504"/>
            <a:ext cx="7240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en-US"/>
              <a:t>Theory 8 AVR Architecture - Instruction Set - Addressing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Inhoud van twe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564025"/>
            <a:ext cx="10515600" cy="72335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68676C"/>
                </a:solidFill>
                <a:latin typeface="Steelfish Rg"/>
              </a:defRPr>
            </a:lvl1pPr>
          </a:lstStyle>
          <a:p>
            <a:pPr>
              <a:defRPr/>
            </a:pPr>
            <a:r>
              <a:rPr lang="nl-NL"/>
              <a:t>Klik om een titel te maken.</a:t>
            </a:r>
            <a:endParaRPr lang="nl-BE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466769"/>
            <a:ext cx="5156200" cy="4710197"/>
          </a:xfrm>
          <a:prstGeom prst="rect">
            <a:avLst/>
          </a:prstGeom>
        </p:spPr>
        <p:txBody>
          <a:bodyPr/>
          <a:lstStyle>
            <a:lvl1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C40009"/>
              </a:buClr>
              <a:buFont typeface="Calibri"/>
              <a:buChar char="‐"/>
              <a:defRPr sz="2000">
                <a:solidFill>
                  <a:srgbClr val="68676C"/>
                </a:solidFill>
                <a:latin typeface="Arial"/>
                <a:cs typeface="Arial"/>
              </a:defRPr>
            </a:lvl2pPr>
            <a:lvl3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C40009"/>
              </a:buClr>
              <a:buFont typeface="Calibri"/>
              <a:buChar char="‐"/>
              <a:defRPr sz="2000">
                <a:solidFill>
                  <a:srgbClr val="68676C"/>
                </a:solidFill>
                <a:latin typeface="Arial"/>
                <a:cs typeface="Arial"/>
              </a:defRPr>
            </a:lvl4pPr>
            <a:lvl5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nl-NL"/>
              <a:t>Eerste niveau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 hasCustomPrompt="1"/>
          </p:nvPr>
        </p:nvSpPr>
        <p:spPr bwMode="auto">
          <a:xfrm>
            <a:off x="6197600" y="1466769"/>
            <a:ext cx="5156200" cy="4710197"/>
          </a:xfrm>
          <a:prstGeom prst="rect">
            <a:avLst/>
          </a:prstGeom>
        </p:spPr>
        <p:txBody>
          <a:bodyPr/>
          <a:lstStyle>
            <a:lvl1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1pPr>
            <a:lvl2pPr marL="722313" indent="-265113">
              <a:buClr>
                <a:srgbClr val="C40009"/>
              </a:buClr>
              <a:buFont typeface="Calibri"/>
              <a:buChar char="‐"/>
              <a:defRPr sz="2000">
                <a:solidFill>
                  <a:srgbClr val="68676C"/>
                </a:solidFill>
                <a:latin typeface="Arial"/>
                <a:cs typeface="Arial"/>
              </a:defRPr>
            </a:lvl2pPr>
            <a:lvl3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C40009"/>
              </a:buClr>
              <a:buFont typeface="Calibri"/>
              <a:buChar char="‐"/>
              <a:defRPr sz="2000">
                <a:solidFill>
                  <a:srgbClr val="68676C"/>
                </a:solidFill>
                <a:latin typeface="Arial"/>
                <a:cs typeface="Arial"/>
              </a:defRPr>
            </a:lvl4pPr>
            <a:lvl5pPr>
              <a:buClr>
                <a:srgbClr val="C40009"/>
              </a:buClr>
              <a:defRPr sz="2000">
                <a:solidFill>
                  <a:srgbClr val="68676C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nl-NL"/>
              <a:t>Eerste niveau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indd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Afbeelding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83531" y="5640517"/>
            <a:ext cx="2481284" cy="8983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Afbeelding 9"/>
          <p:cNvPicPr>
            <a:picLocks noChangeAspect="1" noChangeArrowheads="1"/>
          </p:cNvPicPr>
          <p:nvPr userDrawn="1"/>
        </p:nvPicPr>
        <p:blipFill>
          <a:blip r:embed="rId7"/>
          <a:stretch/>
        </p:blipFill>
        <p:spPr bwMode="auto">
          <a:xfrm>
            <a:off x="10093008" y="6311900"/>
            <a:ext cx="1901825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>
            <a:picLocks noChangeAspect="1" noChangeArrowheads="1"/>
          </p:cNvPicPr>
          <p:nvPr userDrawn="1"/>
        </p:nvPicPr>
        <p:blipFill>
          <a:blip r:embed="rId8"/>
          <a:stretch/>
        </p:blipFill>
        <p:spPr bwMode="auto">
          <a:xfrm>
            <a:off x="0" y="6213475"/>
            <a:ext cx="2255838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3"/>
          <p:cNvSpPr>
            <a:spLocks noAdjustHandles="1"/>
          </p:cNvSpPr>
          <p:nvPr userDrawn="1"/>
        </p:nvSpPr>
        <p:spPr bwMode="auto">
          <a:xfrm>
            <a:off x="0" y="0"/>
            <a:ext cx="12192000" cy="369332"/>
          </a:xfrm>
          <a:prstGeom prst="rect">
            <a:avLst/>
          </a:prstGeom>
          <a:solidFill>
            <a:srgbClr val="00277C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7" name="TextBox 10"/>
          <p:cNvSpPr>
            <a:spLocks noAdjustHandles="1"/>
          </p:cNvSpPr>
          <p:nvPr userDrawn="1"/>
        </p:nvSpPr>
        <p:spPr bwMode="auto">
          <a:xfrm>
            <a:off x="11452195" y="-8879"/>
            <a:ext cx="704294" cy="3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BCA359C1-F555-403E-82F5-2DCF3FFDFD32}" type="slidenum">
              <a:rPr lang="nl-BE">
                <a:solidFill>
                  <a:schemeClr val="bg1"/>
                </a:solidFill>
              </a:rPr>
              <a:t>‹#›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-1" y="-18504"/>
            <a:ext cx="7240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en-US"/>
              <a:t>Theory 8 AVR Architecture - Instruction Set - Addressing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567243" y="-34478"/>
            <a:ext cx="3576629" cy="560880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 noChangeArrowheads="1"/>
          </p:cNvPicPr>
          <p:nvPr userDrawn="1"/>
        </p:nvPicPr>
        <p:blipFill>
          <a:blip r:embed="rId4"/>
          <a:stretch/>
        </p:blipFill>
        <p:spPr bwMode="auto">
          <a:xfrm>
            <a:off x="2566987" y="0"/>
            <a:ext cx="7058025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factory.io/" TargetMode="Externa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hyperlink" Target="mailto:maarten.luyts@ap.be" TargetMode="External"/><Relationship Id="rId3" Type="http://schemas.openxmlformats.org/officeDocument/2006/relationships/hyperlink" Target="mailto:dirk.vanmerode@ap.be" TargetMode="External"/><Relationship Id="rId4" Type="http://schemas.openxmlformats.org/officeDocument/2006/relationships/hyperlink" Target="mailto:sascha.pampus@fh-dortmund.de" TargetMode="External"/><Relationship Id="rId5" Type="http://schemas.openxmlformats.org/officeDocument/2006/relationships/hyperlink" Target="mailto:rajeshtripathi63@gmail.com" TargetMode="External"/><Relationship Id="rId6" Type="http://schemas.openxmlformats.org/officeDocument/2006/relationships/hyperlink" Target="mailto:nigusadhena11@gmail.com" TargetMode="External"/><Relationship Id="rId7" Type="http://schemas.openxmlformats.org/officeDocument/2006/relationships/hyperlink" Target="mailto:s.asikuru@muni.ac.ug" TargetMode="External"/><Relationship Id="rId8" Type="http://schemas.openxmlformats.org/officeDocument/2006/relationships/image" Target="../media/image10.jpg"/><Relationship Id="rId9" Type="http://schemas.openxmlformats.org/officeDocument/2006/relationships/image" Target="../media/image11.jpg"/><Relationship Id="rId1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ndertitel 1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ubtitle 2"/>
          <p:cNvSpPr>
            <a:spLocks/>
          </p:cNvSpPr>
          <p:nvPr/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400">
                <a:solidFill>
                  <a:srgbClr val="68676C"/>
                </a:solidFill>
                <a:latin typeface="Steelfish Rg"/>
                <a:ea typeface="+mn-ea"/>
                <a:cs typeface="+mn-cs"/>
              </a:defRPr>
            </a:lvl1pPr>
            <a:lvl2pPr marL="457200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277C"/>
                </a:solidFill>
              </a:rPr>
              <a:t>Designing and arranging a factory</a:t>
            </a:r>
            <a:endParaRPr dirty="0"/>
          </a:p>
        </p:txBody>
      </p:sp>
      <p:sp>
        <p:nvSpPr>
          <p:cNvPr id="7" name="Title 8"/>
          <p:cNvSpPr>
            <a:spLocks/>
          </p:cNvSpPr>
          <p:nvPr/>
        </p:nvSpPr>
        <p:spPr bwMode="auto">
          <a:xfrm>
            <a:off x="1189608" y="1122363"/>
            <a:ext cx="9812784" cy="2387600"/>
          </a:xfrm>
          <a:prstGeom prst="rect">
            <a:avLst/>
          </a:prstGeom>
          <a:solidFill>
            <a:srgbClr val="00277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68676C"/>
                </a:solidFill>
                <a:latin typeface="Steelfish Rg"/>
                <a:ea typeface="+mn-ea"/>
                <a:cs typeface="+mn-cs"/>
              </a:defRPr>
            </a:lvl1pPr>
            <a:lvl2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999"/>
              </a:lnSpc>
              <a:spcAft>
                <a:spcPts val="1600"/>
              </a:spcAft>
              <a:defRPr/>
            </a:pPr>
            <a:r>
              <a:rPr lang="en-US" sz="2800" dirty="0">
                <a:solidFill>
                  <a:srgbClr val="EBEBEB"/>
                </a:solidFill>
                <a:ea typeface="SimHei"/>
                <a:cs typeface="Times New Roman"/>
              </a:rPr>
              <a:t>Introduction to Factory IO</a:t>
            </a:r>
            <a:endParaRPr lang="en-US" sz="2800" dirty="0">
              <a:solidFill>
                <a:srgbClr val="000000"/>
              </a:solidFill>
              <a:ea typeface="Times New Roman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Content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831793" y="1489108"/>
            <a:ext cx="6608710" cy="25808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Arranging a factory</a:t>
            </a:r>
            <a:endParaRPr lang="en-US" dirty="0"/>
          </a:p>
          <a:p>
            <a:pPr lvl="1"/>
            <a:r>
              <a:rPr lang="en-US" dirty="0" smtClean="0"/>
              <a:t>Adding machines and further parts </a:t>
            </a:r>
            <a:endParaRPr lang="en-US" dirty="0"/>
          </a:p>
          <a:p>
            <a:pPr lvl="1"/>
            <a:r>
              <a:rPr lang="en-US" dirty="0" smtClean="0"/>
              <a:t>Moving parts</a:t>
            </a:r>
            <a:endParaRPr lang="en-US" dirty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831792" y="1355874"/>
            <a:ext cx="11168863" cy="47374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chapter will guide you through the elemental steps that you will use while designing your virtual factory</a:t>
            </a:r>
          </a:p>
          <a:p>
            <a:r>
              <a:rPr lang="en-US" dirty="0" smtClean="0"/>
              <a:t>This means you will add and move different machines and sensors around</a:t>
            </a:r>
          </a:p>
          <a:p>
            <a:r>
              <a:rPr lang="en-US" dirty="0" smtClean="0"/>
              <a:t>Designing your factory does not mean you will automate it using PLC programming </a:t>
            </a:r>
            <a:r>
              <a:rPr lang="mr-IN" dirty="0" smtClean="0"/>
              <a:t>–</a:t>
            </a:r>
            <a:r>
              <a:rPr lang="en-US" dirty="0" smtClean="0"/>
              <a:t> this is done in later steps</a:t>
            </a:r>
          </a:p>
          <a:p>
            <a:endParaRPr lang="en-US" dirty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</p:spTree>
    <p:extLst>
      <p:ext uri="{BB962C8B-B14F-4D97-AF65-F5344CB8AC3E}">
        <p14:creationId xmlns:p14="http://schemas.microsoft.com/office/powerpoint/2010/main" val="375825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Arranging a factory: Adding machines and sensors</a:t>
            </a:r>
            <a:endParaRPr lang="en-US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847472" y="1496240"/>
            <a:ext cx="10145072" cy="452504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In order to add new machines, we first need to pop up our palette of available parts and machines</a:t>
            </a:r>
          </a:p>
          <a:p>
            <a:r>
              <a:rPr lang="en-GB" dirty="0" smtClean="0"/>
              <a:t>This is done by clicking on the most right symbol in the menu bar:</a:t>
            </a:r>
            <a:endParaRPr lang="en-GB" dirty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2959370"/>
            <a:ext cx="4896544" cy="32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Arranging a factory: Adding machines and sensors</a:t>
            </a:r>
            <a:endParaRPr lang="en-US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847472" y="1496240"/>
            <a:ext cx="10145072" cy="452504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Having the palette of machines and parts accessible, you can search for your desired parts using th</a:t>
            </a:r>
            <a:r>
              <a:rPr lang="en-GB" dirty="0" smtClean="0"/>
              <a:t>e search function at the upper end of the palette window</a:t>
            </a:r>
          </a:p>
          <a:p>
            <a:r>
              <a:rPr lang="en-GB" dirty="0" smtClean="0"/>
              <a:t>You can also search manually. Be sure to first filter out undesired parts by choosing the right category right above the search function.</a:t>
            </a:r>
          </a:p>
          <a:p>
            <a:r>
              <a:rPr lang="en-GB" dirty="0" smtClean="0"/>
              <a:t>When you have found the part you need, simply drag and drop it into the scene:</a:t>
            </a:r>
          </a:p>
          <a:p>
            <a:r>
              <a:rPr lang="en-GB" dirty="0" smtClean="0"/>
              <a:t>You can also duplicate</a:t>
            </a:r>
            <a:br>
              <a:rPr lang="en-GB" dirty="0" smtClean="0"/>
            </a:br>
            <a:r>
              <a:rPr lang="en-GB" dirty="0" smtClean="0"/>
              <a:t>existing parts using the</a:t>
            </a:r>
            <a:br>
              <a:rPr lang="en-GB" dirty="0" smtClean="0"/>
            </a:br>
            <a:r>
              <a:rPr lang="en-GB" dirty="0" smtClean="0"/>
              <a:t>context menu (right click)!</a:t>
            </a:r>
            <a:endParaRPr lang="en-GB" dirty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4525093"/>
            <a:ext cx="4151784" cy="23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7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Arranging a factory: Moving parts</a:t>
            </a:r>
            <a:endParaRPr lang="en-US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847472" y="1496240"/>
            <a:ext cx="10145072" cy="452504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In order to move parts that were already added to the scene, simply drag and drop it to the desired place </a:t>
            </a:r>
          </a:p>
          <a:p>
            <a:r>
              <a:rPr lang="en-GB" dirty="0" smtClean="0"/>
              <a:t>You can select multiple parts and move them at once. To do this, simply draw a box around the desired parts as if you wanted to select multiple folders and files on your desktop.</a:t>
            </a:r>
          </a:p>
          <a:p>
            <a:r>
              <a:rPr lang="en-GB" dirty="0" smtClean="0"/>
              <a:t>If you do not want to select multiple parts repeatedly, you can group a selection by hitting CTRL+G. Ungroup a group using the same combination.</a:t>
            </a:r>
          </a:p>
          <a:p>
            <a:r>
              <a:rPr lang="en-GB" dirty="0" smtClean="0"/>
              <a:t>Some parts of your factory have a fixed direction of flow. This is </a:t>
            </a:r>
            <a:r>
              <a:rPr lang="en-GB" dirty="0" err="1" smtClean="0"/>
              <a:t>normaly</a:t>
            </a:r>
            <a:r>
              <a:rPr lang="en-GB" dirty="0" smtClean="0"/>
              <a:t> indicated by white arrows: </a:t>
            </a:r>
            <a:endParaRPr lang="en-GB" dirty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5423071"/>
            <a:ext cx="1875929" cy="11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4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Arranging a factory: Moving parts</a:t>
            </a:r>
            <a:endParaRPr lang="en-US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847472" y="1496240"/>
            <a:ext cx="10145072" cy="452504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If the direction of flow does not meet your arrangement, you can also rotate parts.</a:t>
            </a:r>
          </a:p>
          <a:p>
            <a:r>
              <a:rPr lang="en-GB" dirty="0" smtClean="0"/>
              <a:t>To do this, select the part in question. Selected parts or groups have a white box surrounding them.</a:t>
            </a:r>
          </a:p>
          <a:p>
            <a:r>
              <a:rPr lang="en-GB" dirty="0" smtClean="0"/>
              <a:t>When you have selected a machine, simply hit Y in order to rotate it for 90 degrees. Hit Y multiple times in order to rotate </a:t>
            </a:r>
            <a:r>
              <a:rPr lang="en-GB" dirty="0" err="1" smtClean="0"/>
              <a:t>furher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4149080"/>
            <a:ext cx="4511824" cy="25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793" y="555479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Further reading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4294967295"/>
          </p:nvPr>
        </p:nvSpPr>
        <p:spPr bwMode="auto">
          <a:xfrm>
            <a:off x="831792" y="1496240"/>
            <a:ext cx="10808823" cy="42370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If you need further help or want to dive deeper into Factory IO, please relate to the official documentation: </a:t>
            </a:r>
            <a:r>
              <a:rPr lang="en-US" dirty="0">
                <a:hlinkClick r:id="rId3"/>
              </a:rPr>
              <a:t>https://docs.factory.io</a:t>
            </a:r>
            <a:endParaRPr lang="en-US" dirty="0"/>
          </a:p>
          <a:p>
            <a:r>
              <a:rPr lang="en-US" dirty="0"/>
              <a:t>This part of the introduction is based upon part 1 (“Navigating”) of the “Getting started” section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Disclaimer: All pictures that show a yellow arrow where taken from </a:t>
            </a:r>
            <a:r>
              <a:rPr lang="en-US" dirty="0" smtClean="0">
                <a:hlinkClick r:id="rId3"/>
              </a:rPr>
              <a:t>https://docs.factory.io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</p:spTree>
    <p:extLst>
      <p:ext uri="{BB962C8B-B14F-4D97-AF65-F5344CB8AC3E}">
        <p14:creationId xmlns:p14="http://schemas.microsoft.com/office/powerpoint/2010/main" val="175938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>
            <a:spLocks/>
          </p:cNvSpPr>
          <p:nvPr/>
        </p:nvSpPr>
        <p:spPr bwMode="auto">
          <a:xfrm>
            <a:off x="0" y="0"/>
            <a:ext cx="12192000" cy="369332"/>
          </a:xfrm>
          <a:prstGeom prst="rect">
            <a:avLst/>
          </a:prstGeom>
          <a:solidFill>
            <a:srgbClr val="00277C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5" name="Vertical Text Placeholder 2"/>
          <p:cNvSpPr>
            <a:spLocks noGrp="1"/>
          </p:cNvSpPr>
          <p:nvPr>
            <p:ph idx="1"/>
          </p:nvPr>
        </p:nvSpPr>
        <p:spPr bwMode="auto">
          <a:xfrm>
            <a:off x="838200" y="1386584"/>
            <a:ext cx="10515600" cy="4948902"/>
          </a:xfrm>
        </p:spPr>
        <p:txBody>
          <a:bodyPr/>
          <a:lstStyle/>
          <a:p>
            <a:pPr marL="0" indent="0">
              <a:lnSpc>
                <a:spcPct val="95000"/>
              </a:lnSpc>
              <a:buNone/>
              <a:defRPr/>
            </a:pPr>
            <a:r>
              <a:rPr lang="en-US" sz="1400"/>
              <a:t>Ing. Maarten Luyts BSc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Ing. Geert Vanhulle BSc - MBA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Ing. Dirk Van Merode MSc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AP University of Applied Sciences and Arts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2"/>
              </a:rPr>
              <a:t>maarten.luyts@ap.be</a:t>
            </a:r>
            <a:endParaRPr lang="en-US" sz="14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3"/>
              </a:rPr>
              <a:t>dirk.vanmerode@ap.be</a:t>
            </a:r>
            <a:r>
              <a:rPr lang="en-US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Florian Eichel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FH Dortmund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4"/>
              </a:rPr>
              <a:t>sascha.pampus@fh-dortmund.de</a:t>
            </a:r>
            <a:r>
              <a:rPr lang="en-US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N.K Kumar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Jimma University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5"/>
              </a:rPr>
              <a:t>rajeshtripathi63@gmail.com</a:t>
            </a:r>
            <a:r>
              <a:rPr lang="en-US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Mr. Adhena Nigus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/>
              <a:t>Mekelle University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1400" u="sng">
                <a:hlinkClick r:id="rId6"/>
              </a:rPr>
              <a:t>nigusadhena11@gmail.com</a:t>
            </a:r>
            <a:r>
              <a:rPr lang="en-US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fi-FI" sz="1400"/>
              <a:t>Ms. Salama Asikuru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fi-FI" sz="1400"/>
              <a:t>Muni University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fi-FI" sz="1400" u="sng">
                <a:hlinkClick r:id="rId7"/>
              </a:rPr>
              <a:t>s.asikuru@muni.ac.ug</a:t>
            </a:r>
            <a:r>
              <a:rPr lang="fi-FI" sz="1400"/>
              <a:t> </a:t>
            </a:r>
            <a:endParaRPr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1300"/>
          </a:p>
        </p:txBody>
      </p:sp>
      <p:sp>
        <p:nvSpPr>
          <p:cNvPr id="6" name="TextBox 10"/>
          <p:cNvSpPr>
            <a:spLocks/>
          </p:cNvSpPr>
          <p:nvPr/>
        </p:nvSpPr>
        <p:spPr bwMode="auto">
          <a:xfrm>
            <a:off x="11452195" y="-8879"/>
            <a:ext cx="704294" cy="3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BCA359C1-F555-403E-82F5-2DCF3FFDFD32}" type="slidenum">
              <a:rPr lang="nl-BE">
                <a:solidFill>
                  <a:schemeClr val="bg1"/>
                </a:solidFill>
              </a:rPr>
              <a:t>9</a:t>
            </a:fld>
            <a:endParaRPr lang="nl-BE">
              <a:solidFill>
                <a:schemeClr val="bg1"/>
              </a:solidFill>
            </a:endParaRPr>
          </a:p>
        </p:txBody>
      </p:sp>
      <p:pic>
        <p:nvPicPr>
          <p:cNvPr id="7" name="Afbeelding 13" descr="Afbeelding met bloem, vogel&#10;&#10;Automatisch gegenereerde beschrijving"/>
          <p:cNvPicPr>
            <a:picLocks noChangeAspect="1"/>
          </p:cNvPicPr>
          <p:nvPr/>
        </p:nvPicPr>
        <p:blipFill>
          <a:blip r:embed="rId8"/>
          <a:srcRect l="36838" t="38175" r="38108" b="42176"/>
          <a:stretch/>
        </p:blipFill>
        <p:spPr bwMode="auto">
          <a:xfrm>
            <a:off x="5948890" y="732985"/>
            <a:ext cx="2406316" cy="1347536"/>
          </a:xfrm>
          <a:prstGeom prst="rect">
            <a:avLst/>
          </a:prstGeom>
        </p:spPr>
      </p:pic>
      <p:sp>
        <p:nvSpPr>
          <p:cNvPr id="8" name="Tijdelijke aanduiding voor voettekst 2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-18504"/>
            <a:ext cx="5421086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Introduction to Factory IO</a:t>
            </a:r>
          </a:p>
        </p:txBody>
      </p:sp>
      <p:pic>
        <p:nvPicPr>
          <p:cNvPr id="9" name="Picture 4" descr="http://www.groept.be/images/logo/jimma.jpg"/>
          <p:cNvPicPr>
            <a:picLocks noChangeAspect="1" noChangeArrowheads="1"/>
          </p:cNvPicPr>
          <p:nvPr/>
        </p:nvPicPr>
        <p:blipFill>
          <a:blip r:embed="rId9"/>
          <a:stretch/>
        </p:blipFill>
        <p:spPr bwMode="auto">
          <a:xfrm>
            <a:off x="8676774" y="3775512"/>
            <a:ext cx="1276182" cy="169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 descr="http://eua2010.ulpgc.es/sites/default/files/instituciones/logos/187.png"/>
          <p:cNvPicPr>
            <a:picLocks noChangeAspect="1" noChangeArrowheads="1"/>
          </p:cNvPicPr>
          <p:nvPr/>
        </p:nvPicPr>
        <p:blipFill>
          <a:blip r:embed="rId10"/>
          <a:stretch/>
        </p:blipFill>
        <p:spPr bwMode="auto">
          <a:xfrm>
            <a:off x="5921947" y="2675839"/>
            <a:ext cx="1664709" cy="166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4;p13" descr="New High Resolution.png"/>
          <p:cNvPicPr>
            <a:picLocks noChangeAspect="1" noChangeArrowheads="1"/>
          </p:cNvPicPr>
          <p:nvPr/>
        </p:nvPicPr>
        <p:blipFill>
          <a:blip r:embed="rId11"/>
          <a:stretch/>
        </p:blipFill>
        <p:spPr bwMode="auto">
          <a:xfrm>
            <a:off x="5948890" y="4935866"/>
            <a:ext cx="1610825" cy="180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2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8676774" y="2174130"/>
            <a:ext cx="2407295" cy="895836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 bwMode="auto">
          <a:xfrm>
            <a:off x="831792" y="555477"/>
            <a:ext cx="10522009" cy="7319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B20204"/>
                </a:solidFill>
                <a:latin typeface="+mn-lt"/>
              </a:rPr>
              <a:t>Contact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eldi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Kantoorthema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ssendi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Kantoor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Kantoor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Kantoor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819D99C164540931511B55CD2A119" ma:contentTypeVersion="14" ma:contentTypeDescription="Crée un document." ma:contentTypeScope="" ma:versionID="9fe0ac2d664d100ee1fd81a2d7558f29">
  <xsd:schema xmlns:xsd="http://www.w3.org/2001/XMLSchema" xmlns:xs="http://www.w3.org/2001/XMLSchema" xmlns:p="http://schemas.microsoft.com/office/2006/metadata/properties" xmlns:ns1="http://schemas.microsoft.com/sharepoint/v3" xmlns:ns2="c201cd94-8cec-4b49-be91-06a4ad927e71" xmlns:ns3="985c2e5d-11ab-460e-ad0f-32c03664b85e" targetNamespace="http://schemas.microsoft.com/office/2006/metadata/properties" ma:root="true" ma:fieldsID="792f295fe6199546b977c34eb9ab5954" ns1:_="" ns2:_="" ns3:_="">
    <xsd:import namespace="http://schemas.microsoft.com/sharepoint/v3"/>
    <xsd:import namespace="c201cd94-8cec-4b49-be91-06a4ad927e71"/>
    <xsd:import namespace="985c2e5d-11ab-460e-ad0f-32c03664b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1cd94-8cec-4b49-be91-06a4ad927e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c2e5d-11ab-460e-ad0f-32c03664b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6E9D03-8321-4B00-8026-A30AF5A0D5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1DA7E0-CE11-4BA2-987D-20AFBFC318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F52EBA-322A-4287-B3E0-BC8D51C8BB17}"/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538</Words>
  <Application>Microsoft Macintosh PowerPoint</Application>
  <PresentationFormat>Widescreen</PresentationFormat>
  <Paragraphs>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SimHei</vt:lpstr>
      <vt:lpstr>Steelfish Rg</vt:lpstr>
      <vt:lpstr>Tahoma</vt:lpstr>
      <vt:lpstr>Times New Roman</vt:lpstr>
      <vt:lpstr>Arial</vt:lpstr>
      <vt:lpstr>Titeldia</vt:lpstr>
      <vt:lpstr>Tussendia</vt:lpstr>
      <vt:lpstr>1_Aangepast ontwerp</vt:lpstr>
      <vt:lpstr>PowerPoint Presentation</vt:lpstr>
      <vt:lpstr>Content</vt:lpstr>
      <vt:lpstr>Introduction</vt:lpstr>
      <vt:lpstr>Arranging a factory: Adding machines and sensors</vt:lpstr>
      <vt:lpstr>Arranging a factory: Adding machines and sensors</vt:lpstr>
      <vt:lpstr>Arranging a factory: Moving parts</vt:lpstr>
      <vt:lpstr>Arranging a factory: Moving parts</vt:lpstr>
      <vt:lpstr>Further reading</vt:lpstr>
      <vt:lpstr>Contact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Eichel</dc:creator>
  <cp:lastModifiedBy>Microsoft Office User</cp:lastModifiedBy>
  <cp:revision>124</cp:revision>
  <dcterms:created xsi:type="dcterms:W3CDTF">2020-06-19T10:44:49Z</dcterms:created>
  <dcterms:modified xsi:type="dcterms:W3CDTF">2020-07-12T16:50:43Z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0x010100C0F819D99C164540931511B55CD2A119</vt:lpwstr>
  </property>
</Properties>
</file>