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19"/>
  </p:notesMasterIdLst>
  <p:sldIdLst>
    <p:sldId id="257" r:id="rId3"/>
    <p:sldId id="256" r:id="rId4"/>
    <p:sldId id="258" r:id="rId5"/>
    <p:sldId id="259" r:id="rId6"/>
    <p:sldId id="260" r:id="rId7"/>
    <p:sldId id="262" r:id="rId8"/>
    <p:sldId id="261" r:id="rId9"/>
    <p:sldId id="264" r:id="rId10"/>
    <p:sldId id="265" r:id="rId11"/>
    <p:sldId id="263"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72"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F0D630-B3D8-4AF5-B1FD-53A0436F9634}" type="datetimeFigureOut">
              <a:rPr lang="en-US" smtClean="0"/>
              <a:t>5/28/2025</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21C544-A055-49EF-9F3C-0EB94FBCBD10}" type="slidenum">
              <a:rPr lang="en-US" smtClean="0"/>
              <a:t>‹N›</a:t>
            </a:fld>
            <a:endParaRPr lang="en-US"/>
          </a:p>
        </p:txBody>
      </p:sp>
    </p:spTree>
    <p:extLst>
      <p:ext uri="{BB962C8B-B14F-4D97-AF65-F5344CB8AC3E}">
        <p14:creationId xmlns:p14="http://schemas.microsoft.com/office/powerpoint/2010/main" val="301037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Contribution</a:t>
            </a:r>
            <a:r>
              <a:rPr lang="it-IT" dirty="0"/>
              <a:t> must be </a:t>
            </a:r>
            <a:r>
              <a:rPr lang="it-IT" dirty="0" err="1"/>
              <a:t>balanced</a:t>
            </a:r>
            <a:r>
              <a:rPr lang="it-IT" dirty="0"/>
              <a:t> and </a:t>
            </a:r>
            <a:r>
              <a:rPr lang="it-IT" dirty="0" err="1"/>
              <a:t>clearly</a:t>
            </a:r>
            <a:r>
              <a:rPr lang="it-IT" dirty="0"/>
              <a:t> </a:t>
            </a:r>
            <a:r>
              <a:rPr lang="it-IT" dirty="0" err="1"/>
              <a:t>stated</a:t>
            </a:r>
            <a:r>
              <a:rPr lang="it-IT" dirty="0"/>
              <a:t> (</a:t>
            </a:r>
            <a:r>
              <a:rPr lang="it-IT" dirty="0" err="1"/>
              <a:t>you</a:t>
            </a:r>
            <a:r>
              <a:rPr lang="it-IT" dirty="0"/>
              <a:t> can of </a:t>
            </a:r>
            <a:r>
              <a:rPr lang="it-IT" dirty="0" err="1"/>
              <a:t>course</a:t>
            </a:r>
            <a:r>
              <a:rPr lang="it-IT" dirty="0"/>
              <a:t> help </a:t>
            </a:r>
            <a:r>
              <a:rPr lang="it-IT" dirty="0" err="1"/>
              <a:t>each</a:t>
            </a:r>
            <a:r>
              <a:rPr lang="it-IT" dirty="0"/>
              <a:t> </a:t>
            </a:r>
            <a:r>
              <a:rPr lang="it-IT" dirty="0" err="1"/>
              <a:t>other</a:t>
            </a:r>
            <a:r>
              <a:rPr lang="it-IT" dirty="0"/>
              <a:t>, </a:t>
            </a:r>
            <a:r>
              <a:rPr lang="it-IT" dirty="0" err="1"/>
              <a:t>but</a:t>
            </a:r>
            <a:r>
              <a:rPr lang="it-IT" dirty="0"/>
              <a:t> </a:t>
            </a:r>
            <a:r>
              <a:rPr lang="it-IT" dirty="0" err="1"/>
              <a:t>every</a:t>
            </a:r>
            <a:r>
              <a:rPr lang="it-IT" dirty="0"/>
              <a:t> </a:t>
            </a:r>
            <a:r>
              <a:rPr lang="it-IT" dirty="0" err="1"/>
              <a:t>student</a:t>
            </a:r>
            <a:r>
              <a:rPr lang="it-IT" dirty="0"/>
              <a:t> </a:t>
            </a:r>
            <a:r>
              <a:rPr lang="it-IT" dirty="0" err="1"/>
              <a:t>should</a:t>
            </a:r>
            <a:r>
              <a:rPr lang="it-IT" dirty="0"/>
              <a:t> be </a:t>
            </a:r>
            <a:r>
              <a:rPr lang="it-IT" dirty="0" err="1"/>
              <a:t>responsible</a:t>
            </a:r>
            <a:r>
              <a:rPr lang="it-IT" dirty="0"/>
              <a:t> for their own code)</a:t>
            </a:r>
            <a:endParaRPr lang="en-US" dirty="0"/>
          </a:p>
        </p:txBody>
      </p:sp>
      <p:sp>
        <p:nvSpPr>
          <p:cNvPr id="4" name="Segnaposto numero diapositiva 3"/>
          <p:cNvSpPr>
            <a:spLocks noGrp="1"/>
          </p:cNvSpPr>
          <p:nvPr>
            <p:ph type="sldNum" sz="quarter" idx="5"/>
          </p:nvPr>
        </p:nvSpPr>
        <p:spPr/>
        <p:txBody>
          <a:bodyPr/>
          <a:lstStyle/>
          <a:p>
            <a:fld id="{D921C544-A055-49EF-9F3C-0EB94FBCBD10}" type="slidenum">
              <a:rPr lang="en-US" smtClean="0"/>
              <a:t>14</a:t>
            </a:fld>
            <a:endParaRPr lang="en-US"/>
          </a:p>
        </p:txBody>
      </p:sp>
    </p:spTree>
    <p:extLst>
      <p:ext uri="{BB962C8B-B14F-4D97-AF65-F5344CB8AC3E}">
        <p14:creationId xmlns:p14="http://schemas.microsoft.com/office/powerpoint/2010/main" val="1374094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D8E1EF-394C-0BD7-E509-7B71EEC47F99}"/>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a:p>
        </p:txBody>
      </p:sp>
      <p:sp>
        <p:nvSpPr>
          <p:cNvPr id="3" name="Sottotitolo 2">
            <a:extLst>
              <a:ext uri="{FF2B5EF4-FFF2-40B4-BE49-F238E27FC236}">
                <a16:creationId xmlns:a16="http://schemas.microsoft.com/office/drawing/2014/main" id="{ED7F5138-6149-CE75-D3DE-C2CB129F51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A80A55B4-405E-81D0-878B-90FBD9A9E3EF}"/>
              </a:ext>
            </a:extLst>
          </p:cNvPr>
          <p:cNvSpPr>
            <a:spLocks noGrp="1"/>
          </p:cNvSpPr>
          <p:nvPr>
            <p:ph type="dt" sz="half" idx="10"/>
          </p:nvPr>
        </p:nvSpPr>
        <p:spPr/>
        <p:txBody>
          <a:bodyPr/>
          <a:lstStyle/>
          <a:p>
            <a:fld id="{AFC63841-208D-45B4-A41B-AE6F6B3377D7}" type="datetimeFigureOut">
              <a:rPr lang="en-US" smtClean="0"/>
              <a:t>5/28/2025</a:t>
            </a:fld>
            <a:endParaRPr lang="en-US"/>
          </a:p>
        </p:txBody>
      </p:sp>
      <p:sp>
        <p:nvSpPr>
          <p:cNvPr id="5" name="Segnaposto piè di pagina 4">
            <a:extLst>
              <a:ext uri="{FF2B5EF4-FFF2-40B4-BE49-F238E27FC236}">
                <a16:creationId xmlns:a16="http://schemas.microsoft.com/office/drawing/2014/main" id="{80AED750-3E52-37BD-3055-A3BB68E5D2CA}"/>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625E779E-F36D-796C-967B-A3A04F584C39}"/>
              </a:ext>
            </a:extLst>
          </p:cNvPr>
          <p:cNvSpPr>
            <a:spLocks noGrp="1"/>
          </p:cNvSpPr>
          <p:nvPr>
            <p:ph type="sldNum" sz="quarter" idx="12"/>
          </p:nvPr>
        </p:nvSpPr>
        <p:spPr/>
        <p:txBody>
          <a:bodyPr/>
          <a:lstStyle/>
          <a:p>
            <a:fld id="{846714B4-823A-4BE0-A4C0-6C93553A2D8C}" type="slidenum">
              <a:rPr lang="en-US" smtClean="0"/>
              <a:t>‹N›</a:t>
            </a:fld>
            <a:endParaRPr lang="en-US"/>
          </a:p>
        </p:txBody>
      </p:sp>
    </p:spTree>
    <p:extLst>
      <p:ext uri="{BB962C8B-B14F-4D97-AF65-F5344CB8AC3E}">
        <p14:creationId xmlns:p14="http://schemas.microsoft.com/office/powerpoint/2010/main" val="1269897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BE0DD4-ED2D-0027-DA03-FE0FC00A02BE}"/>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89B51757-0E24-E6B4-FD69-F6A9DEE4C71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483B7D0C-0183-FD69-9AFC-8BE2C0F31EAE}"/>
              </a:ext>
            </a:extLst>
          </p:cNvPr>
          <p:cNvSpPr>
            <a:spLocks noGrp="1"/>
          </p:cNvSpPr>
          <p:nvPr>
            <p:ph type="dt" sz="half" idx="10"/>
          </p:nvPr>
        </p:nvSpPr>
        <p:spPr/>
        <p:txBody>
          <a:bodyPr/>
          <a:lstStyle/>
          <a:p>
            <a:fld id="{AFC63841-208D-45B4-A41B-AE6F6B3377D7}" type="datetimeFigureOut">
              <a:rPr lang="en-US" smtClean="0"/>
              <a:t>5/28/2025</a:t>
            </a:fld>
            <a:endParaRPr lang="en-US"/>
          </a:p>
        </p:txBody>
      </p:sp>
      <p:sp>
        <p:nvSpPr>
          <p:cNvPr id="5" name="Segnaposto piè di pagina 4">
            <a:extLst>
              <a:ext uri="{FF2B5EF4-FFF2-40B4-BE49-F238E27FC236}">
                <a16:creationId xmlns:a16="http://schemas.microsoft.com/office/drawing/2014/main" id="{7C475C94-D11C-B240-AA2D-1E350FF5ABC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1D823B87-F199-D017-181E-007199E8F2C2}"/>
              </a:ext>
            </a:extLst>
          </p:cNvPr>
          <p:cNvSpPr>
            <a:spLocks noGrp="1"/>
          </p:cNvSpPr>
          <p:nvPr>
            <p:ph type="sldNum" sz="quarter" idx="12"/>
          </p:nvPr>
        </p:nvSpPr>
        <p:spPr/>
        <p:txBody>
          <a:bodyPr/>
          <a:lstStyle/>
          <a:p>
            <a:fld id="{846714B4-823A-4BE0-A4C0-6C93553A2D8C}" type="slidenum">
              <a:rPr lang="en-US" smtClean="0"/>
              <a:t>‹N›</a:t>
            </a:fld>
            <a:endParaRPr lang="en-US"/>
          </a:p>
        </p:txBody>
      </p:sp>
    </p:spTree>
    <p:extLst>
      <p:ext uri="{BB962C8B-B14F-4D97-AF65-F5344CB8AC3E}">
        <p14:creationId xmlns:p14="http://schemas.microsoft.com/office/powerpoint/2010/main" val="4019277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ADC7CD9A-944C-5079-1975-8092DC80082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B91FD8C7-DEDE-7801-8C6A-E7F2AF5C9512}"/>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62A56E9B-C563-4046-9F30-AA111A399E47}"/>
              </a:ext>
            </a:extLst>
          </p:cNvPr>
          <p:cNvSpPr>
            <a:spLocks noGrp="1"/>
          </p:cNvSpPr>
          <p:nvPr>
            <p:ph type="dt" sz="half" idx="10"/>
          </p:nvPr>
        </p:nvSpPr>
        <p:spPr/>
        <p:txBody>
          <a:bodyPr/>
          <a:lstStyle/>
          <a:p>
            <a:fld id="{AFC63841-208D-45B4-A41B-AE6F6B3377D7}" type="datetimeFigureOut">
              <a:rPr lang="en-US" smtClean="0"/>
              <a:t>5/28/2025</a:t>
            </a:fld>
            <a:endParaRPr lang="en-US"/>
          </a:p>
        </p:txBody>
      </p:sp>
      <p:sp>
        <p:nvSpPr>
          <p:cNvPr id="5" name="Segnaposto piè di pagina 4">
            <a:extLst>
              <a:ext uri="{FF2B5EF4-FFF2-40B4-BE49-F238E27FC236}">
                <a16:creationId xmlns:a16="http://schemas.microsoft.com/office/drawing/2014/main" id="{B7FA12A9-84AE-624A-07D6-9DE74E230CB9}"/>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AAC66C1E-082D-611B-24CC-2978FA0142BF}"/>
              </a:ext>
            </a:extLst>
          </p:cNvPr>
          <p:cNvSpPr>
            <a:spLocks noGrp="1"/>
          </p:cNvSpPr>
          <p:nvPr>
            <p:ph type="sldNum" sz="quarter" idx="12"/>
          </p:nvPr>
        </p:nvSpPr>
        <p:spPr/>
        <p:txBody>
          <a:bodyPr/>
          <a:lstStyle/>
          <a:p>
            <a:fld id="{846714B4-823A-4BE0-A4C0-6C93553A2D8C}" type="slidenum">
              <a:rPr lang="en-US" smtClean="0"/>
              <a:t>‹N›</a:t>
            </a:fld>
            <a:endParaRPr lang="en-US"/>
          </a:p>
        </p:txBody>
      </p:sp>
    </p:spTree>
    <p:extLst>
      <p:ext uri="{BB962C8B-B14F-4D97-AF65-F5344CB8AC3E}">
        <p14:creationId xmlns:p14="http://schemas.microsoft.com/office/powerpoint/2010/main" val="162751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9CEF-B907-68B4-7A49-79FD03BDDF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6B7147-B212-3788-6F14-0C46342C66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CC4F73-7047-7A1F-4924-820E241ADB8B}"/>
              </a:ext>
            </a:extLst>
          </p:cNvPr>
          <p:cNvSpPr>
            <a:spLocks noGrp="1"/>
          </p:cNvSpPr>
          <p:nvPr>
            <p:ph type="dt" sz="half" idx="10"/>
          </p:nvPr>
        </p:nvSpPr>
        <p:spPr/>
        <p:txBody>
          <a:bodyPr/>
          <a:lstStyle/>
          <a:p>
            <a:fld id="{69ECC2E7-78B0-4AC9-9415-EFC73B93338D}" type="datetime1">
              <a:rPr lang="en-US" smtClean="0"/>
              <a:t>5/28/2025</a:t>
            </a:fld>
            <a:endParaRPr lang="en-US"/>
          </a:p>
        </p:txBody>
      </p:sp>
      <p:sp>
        <p:nvSpPr>
          <p:cNvPr id="5" name="Footer Placeholder 4">
            <a:extLst>
              <a:ext uri="{FF2B5EF4-FFF2-40B4-BE49-F238E27FC236}">
                <a16:creationId xmlns:a16="http://schemas.microsoft.com/office/drawing/2014/main" id="{3F22CBC8-823F-AF30-9EEE-4A630E639970}"/>
              </a:ext>
            </a:extLst>
          </p:cNvPr>
          <p:cNvSpPr>
            <a:spLocks noGrp="1"/>
          </p:cNvSpPr>
          <p:nvPr>
            <p:ph type="ftr" sz="quarter" idx="11"/>
          </p:nvPr>
        </p:nvSpPr>
        <p:spPr/>
        <p:txBody>
          <a:bodyPr/>
          <a:lstStyle/>
          <a:p>
            <a:r>
              <a:rPr lang="en-US"/>
              <a:t>Applying Computational Thinking in the Humanities: Python, Data and Beyond - intro - Dr. Bruno Sartini</a:t>
            </a:r>
          </a:p>
        </p:txBody>
      </p:sp>
      <p:sp>
        <p:nvSpPr>
          <p:cNvPr id="6" name="Slide Number Placeholder 5">
            <a:extLst>
              <a:ext uri="{FF2B5EF4-FFF2-40B4-BE49-F238E27FC236}">
                <a16:creationId xmlns:a16="http://schemas.microsoft.com/office/drawing/2014/main" id="{5B4A41BB-EC89-61BC-A7AF-D81F5FE6DC7C}"/>
              </a:ext>
            </a:extLst>
          </p:cNvPr>
          <p:cNvSpPr>
            <a:spLocks noGrp="1"/>
          </p:cNvSpPr>
          <p:nvPr>
            <p:ph type="sldNum" sz="quarter" idx="12"/>
          </p:nvPr>
        </p:nvSpPr>
        <p:spPr/>
        <p:txBody>
          <a:bodyPr/>
          <a:lstStyle/>
          <a:p>
            <a:fld id="{9C70CA74-C2E0-4062-A066-B7B62A4B9208}" type="slidenum">
              <a:rPr lang="en-US" smtClean="0"/>
              <a:t>‹N›</a:t>
            </a:fld>
            <a:endParaRPr lang="en-US"/>
          </a:p>
        </p:txBody>
      </p:sp>
    </p:spTree>
    <p:extLst>
      <p:ext uri="{BB962C8B-B14F-4D97-AF65-F5344CB8AC3E}">
        <p14:creationId xmlns:p14="http://schemas.microsoft.com/office/powerpoint/2010/main" val="2329108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2C1405-1E91-6CF8-7B7D-9528A12ECDC3}"/>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F4332587-D3AA-2071-3E7E-FE8B4E211B4F}"/>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32442B43-E5E1-3CCE-9D1F-B2A50AD61EB8}"/>
              </a:ext>
            </a:extLst>
          </p:cNvPr>
          <p:cNvSpPr>
            <a:spLocks noGrp="1"/>
          </p:cNvSpPr>
          <p:nvPr>
            <p:ph type="dt" sz="half" idx="10"/>
          </p:nvPr>
        </p:nvSpPr>
        <p:spPr/>
        <p:txBody>
          <a:bodyPr/>
          <a:lstStyle/>
          <a:p>
            <a:fld id="{AFC63841-208D-45B4-A41B-AE6F6B3377D7}" type="datetimeFigureOut">
              <a:rPr lang="en-US" smtClean="0"/>
              <a:t>5/28/2025</a:t>
            </a:fld>
            <a:endParaRPr lang="en-US"/>
          </a:p>
        </p:txBody>
      </p:sp>
      <p:sp>
        <p:nvSpPr>
          <p:cNvPr id="5" name="Segnaposto piè di pagina 4">
            <a:extLst>
              <a:ext uri="{FF2B5EF4-FFF2-40B4-BE49-F238E27FC236}">
                <a16:creationId xmlns:a16="http://schemas.microsoft.com/office/drawing/2014/main" id="{647034A7-4D23-BC00-67C0-21319632D4CA}"/>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A6303777-B54A-7BBF-875F-AF81A557AD92}"/>
              </a:ext>
            </a:extLst>
          </p:cNvPr>
          <p:cNvSpPr>
            <a:spLocks noGrp="1"/>
          </p:cNvSpPr>
          <p:nvPr>
            <p:ph type="sldNum" sz="quarter" idx="12"/>
          </p:nvPr>
        </p:nvSpPr>
        <p:spPr/>
        <p:txBody>
          <a:bodyPr/>
          <a:lstStyle/>
          <a:p>
            <a:fld id="{846714B4-823A-4BE0-A4C0-6C93553A2D8C}" type="slidenum">
              <a:rPr lang="en-US" smtClean="0"/>
              <a:t>‹N›</a:t>
            </a:fld>
            <a:endParaRPr lang="en-US"/>
          </a:p>
        </p:txBody>
      </p:sp>
    </p:spTree>
    <p:extLst>
      <p:ext uri="{BB962C8B-B14F-4D97-AF65-F5344CB8AC3E}">
        <p14:creationId xmlns:p14="http://schemas.microsoft.com/office/powerpoint/2010/main" val="3426631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540FB8-493F-F14C-FADE-ADAA9182E5A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47CA740C-9FAD-8AEF-F3B5-88D3E7B5A2A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C660A948-B44D-CB4A-7070-418A0F8D9DA8}"/>
              </a:ext>
            </a:extLst>
          </p:cNvPr>
          <p:cNvSpPr>
            <a:spLocks noGrp="1"/>
          </p:cNvSpPr>
          <p:nvPr>
            <p:ph type="dt" sz="half" idx="10"/>
          </p:nvPr>
        </p:nvSpPr>
        <p:spPr/>
        <p:txBody>
          <a:bodyPr/>
          <a:lstStyle/>
          <a:p>
            <a:fld id="{AFC63841-208D-45B4-A41B-AE6F6B3377D7}" type="datetimeFigureOut">
              <a:rPr lang="en-US" smtClean="0"/>
              <a:t>5/28/2025</a:t>
            </a:fld>
            <a:endParaRPr lang="en-US"/>
          </a:p>
        </p:txBody>
      </p:sp>
      <p:sp>
        <p:nvSpPr>
          <p:cNvPr id="5" name="Segnaposto piè di pagina 4">
            <a:extLst>
              <a:ext uri="{FF2B5EF4-FFF2-40B4-BE49-F238E27FC236}">
                <a16:creationId xmlns:a16="http://schemas.microsoft.com/office/drawing/2014/main" id="{2A94137F-8591-6E3C-C9E7-4BB8C655F66E}"/>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9B1911CE-12E6-9810-7E83-4F73D960ACB5}"/>
              </a:ext>
            </a:extLst>
          </p:cNvPr>
          <p:cNvSpPr>
            <a:spLocks noGrp="1"/>
          </p:cNvSpPr>
          <p:nvPr>
            <p:ph type="sldNum" sz="quarter" idx="12"/>
          </p:nvPr>
        </p:nvSpPr>
        <p:spPr/>
        <p:txBody>
          <a:bodyPr/>
          <a:lstStyle/>
          <a:p>
            <a:fld id="{846714B4-823A-4BE0-A4C0-6C93553A2D8C}" type="slidenum">
              <a:rPr lang="en-US" smtClean="0"/>
              <a:t>‹N›</a:t>
            </a:fld>
            <a:endParaRPr lang="en-US"/>
          </a:p>
        </p:txBody>
      </p:sp>
    </p:spTree>
    <p:extLst>
      <p:ext uri="{BB962C8B-B14F-4D97-AF65-F5344CB8AC3E}">
        <p14:creationId xmlns:p14="http://schemas.microsoft.com/office/powerpoint/2010/main" val="3183815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29747A-6590-8365-E718-251F224C7E2D}"/>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899E88DD-DB99-06E4-38EE-78D617E06DA6}"/>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65760B54-6AF2-C29E-C955-56941B480964}"/>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73234422-33C8-D3E7-D0D5-E8AD96508872}"/>
              </a:ext>
            </a:extLst>
          </p:cNvPr>
          <p:cNvSpPr>
            <a:spLocks noGrp="1"/>
          </p:cNvSpPr>
          <p:nvPr>
            <p:ph type="dt" sz="half" idx="10"/>
          </p:nvPr>
        </p:nvSpPr>
        <p:spPr/>
        <p:txBody>
          <a:bodyPr/>
          <a:lstStyle/>
          <a:p>
            <a:fld id="{AFC63841-208D-45B4-A41B-AE6F6B3377D7}" type="datetimeFigureOut">
              <a:rPr lang="en-US" smtClean="0"/>
              <a:t>5/28/2025</a:t>
            </a:fld>
            <a:endParaRPr lang="en-US"/>
          </a:p>
        </p:txBody>
      </p:sp>
      <p:sp>
        <p:nvSpPr>
          <p:cNvPr id="6" name="Segnaposto piè di pagina 5">
            <a:extLst>
              <a:ext uri="{FF2B5EF4-FFF2-40B4-BE49-F238E27FC236}">
                <a16:creationId xmlns:a16="http://schemas.microsoft.com/office/drawing/2014/main" id="{FD8C5E1F-D495-5A15-A42C-3581B82DD309}"/>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271C3B64-7948-C191-13B4-905F8457AE01}"/>
              </a:ext>
            </a:extLst>
          </p:cNvPr>
          <p:cNvSpPr>
            <a:spLocks noGrp="1"/>
          </p:cNvSpPr>
          <p:nvPr>
            <p:ph type="sldNum" sz="quarter" idx="12"/>
          </p:nvPr>
        </p:nvSpPr>
        <p:spPr/>
        <p:txBody>
          <a:bodyPr/>
          <a:lstStyle/>
          <a:p>
            <a:fld id="{846714B4-823A-4BE0-A4C0-6C93553A2D8C}" type="slidenum">
              <a:rPr lang="en-US" smtClean="0"/>
              <a:t>‹N›</a:t>
            </a:fld>
            <a:endParaRPr lang="en-US"/>
          </a:p>
        </p:txBody>
      </p:sp>
    </p:spTree>
    <p:extLst>
      <p:ext uri="{BB962C8B-B14F-4D97-AF65-F5344CB8AC3E}">
        <p14:creationId xmlns:p14="http://schemas.microsoft.com/office/powerpoint/2010/main" val="2078608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FD536F-F01B-2A09-E4BD-DABFBE037EA8}"/>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D4AE5F39-3F90-61D7-16FD-A481AB5F67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C79B3071-14BB-FE03-B633-3C026D69D50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B04EDE5C-F431-AF16-74F6-40EE030F57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8E7D0863-48BF-FF3F-48C5-B2BFED08A74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A9DAD6EC-191E-AC3D-135A-D4A13A0048DE}"/>
              </a:ext>
            </a:extLst>
          </p:cNvPr>
          <p:cNvSpPr>
            <a:spLocks noGrp="1"/>
          </p:cNvSpPr>
          <p:nvPr>
            <p:ph type="dt" sz="half" idx="10"/>
          </p:nvPr>
        </p:nvSpPr>
        <p:spPr/>
        <p:txBody>
          <a:bodyPr/>
          <a:lstStyle/>
          <a:p>
            <a:fld id="{AFC63841-208D-45B4-A41B-AE6F6B3377D7}" type="datetimeFigureOut">
              <a:rPr lang="en-US" smtClean="0"/>
              <a:t>5/28/2025</a:t>
            </a:fld>
            <a:endParaRPr lang="en-US"/>
          </a:p>
        </p:txBody>
      </p:sp>
      <p:sp>
        <p:nvSpPr>
          <p:cNvPr id="8" name="Segnaposto piè di pagina 7">
            <a:extLst>
              <a:ext uri="{FF2B5EF4-FFF2-40B4-BE49-F238E27FC236}">
                <a16:creationId xmlns:a16="http://schemas.microsoft.com/office/drawing/2014/main" id="{FBB5CF72-F37B-120C-819D-1E029F213C0D}"/>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F041E739-DFA4-A6BD-D7CB-4161ABD63B97}"/>
              </a:ext>
            </a:extLst>
          </p:cNvPr>
          <p:cNvSpPr>
            <a:spLocks noGrp="1"/>
          </p:cNvSpPr>
          <p:nvPr>
            <p:ph type="sldNum" sz="quarter" idx="12"/>
          </p:nvPr>
        </p:nvSpPr>
        <p:spPr/>
        <p:txBody>
          <a:bodyPr/>
          <a:lstStyle/>
          <a:p>
            <a:fld id="{846714B4-823A-4BE0-A4C0-6C93553A2D8C}" type="slidenum">
              <a:rPr lang="en-US" smtClean="0"/>
              <a:t>‹N›</a:t>
            </a:fld>
            <a:endParaRPr lang="en-US"/>
          </a:p>
        </p:txBody>
      </p:sp>
    </p:spTree>
    <p:extLst>
      <p:ext uri="{BB962C8B-B14F-4D97-AF65-F5344CB8AC3E}">
        <p14:creationId xmlns:p14="http://schemas.microsoft.com/office/powerpoint/2010/main" val="2344815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3D4E8C-C240-EEA6-EF72-B17D55808F6C}"/>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0D55192F-8150-3ADB-9EA3-597C5160F25B}"/>
              </a:ext>
            </a:extLst>
          </p:cNvPr>
          <p:cNvSpPr>
            <a:spLocks noGrp="1"/>
          </p:cNvSpPr>
          <p:nvPr>
            <p:ph type="dt" sz="half" idx="10"/>
          </p:nvPr>
        </p:nvSpPr>
        <p:spPr/>
        <p:txBody>
          <a:bodyPr/>
          <a:lstStyle/>
          <a:p>
            <a:fld id="{AFC63841-208D-45B4-A41B-AE6F6B3377D7}" type="datetimeFigureOut">
              <a:rPr lang="en-US" smtClean="0"/>
              <a:t>5/28/2025</a:t>
            </a:fld>
            <a:endParaRPr lang="en-US"/>
          </a:p>
        </p:txBody>
      </p:sp>
      <p:sp>
        <p:nvSpPr>
          <p:cNvPr id="4" name="Segnaposto piè di pagina 3">
            <a:extLst>
              <a:ext uri="{FF2B5EF4-FFF2-40B4-BE49-F238E27FC236}">
                <a16:creationId xmlns:a16="http://schemas.microsoft.com/office/drawing/2014/main" id="{82435EDD-E46B-E15E-4797-730DEB83B37A}"/>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E2D7E23F-599B-7D5A-CC7B-B43394A52B4A}"/>
              </a:ext>
            </a:extLst>
          </p:cNvPr>
          <p:cNvSpPr>
            <a:spLocks noGrp="1"/>
          </p:cNvSpPr>
          <p:nvPr>
            <p:ph type="sldNum" sz="quarter" idx="12"/>
          </p:nvPr>
        </p:nvSpPr>
        <p:spPr/>
        <p:txBody>
          <a:bodyPr/>
          <a:lstStyle/>
          <a:p>
            <a:fld id="{846714B4-823A-4BE0-A4C0-6C93553A2D8C}" type="slidenum">
              <a:rPr lang="en-US" smtClean="0"/>
              <a:t>‹N›</a:t>
            </a:fld>
            <a:endParaRPr lang="en-US"/>
          </a:p>
        </p:txBody>
      </p:sp>
    </p:spTree>
    <p:extLst>
      <p:ext uri="{BB962C8B-B14F-4D97-AF65-F5344CB8AC3E}">
        <p14:creationId xmlns:p14="http://schemas.microsoft.com/office/powerpoint/2010/main" val="332219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45F3DA3C-3076-BC9A-D065-47C090C77E3A}"/>
              </a:ext>
            </a:extLst>
          </p:cNvPr>
          <p:cNvSpPr>
            <a:spLocks noGrp="1"/>
          </p:cNvSpPr>
          <p:nvPr>
            <p:ph type="dt" sz="half" idx="10"/>
          </p:nvPr>
        </p:nvSpPr>
        <p:spPr/>
        <p:txBody>
          <a:bodyPr/>
          <a:lstStyle/>
          <a:p>
            <a:fld id="{AFC63841-208D-45B4-A41B-AE6F6B3377D7}" type="datetimeFigureOut">
              <a:rPr lang="en-US" smtClean="0"/>
              <a:t>5/28/2025</a:t>
            </a:fld>
            <a:endParaRPr lang="en-US"/>
          </a:p>
        </p:txBody>
      </p:sp>
      <p:sp>
        <p:nvSpPr>
          <p:cNvPr id="3" name="Segnaposto piè di pagina 2">
            <a:extLst>
              <a:ext uri="{FF2B5EF4-FFF2-40B4-BE49-F238E27FC236}">
                <a16:creationId xmlns:a16="http://schemas.microsoft.com/office/drawing/2014/main" id="{DD5FC1ED-00FF-23D5-6FD0-FA278CFB4779}"/>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7A536FD0-5AD9-EDC3-C63D-9318BFC93318}"/>
              </a:ext>
            </a:extLst>
          </p:cNvPr>
          <p:cNvSpPr>
            <a:spLocks noGrp="1"/>
          </p:cNvSpPr>
          <p:nvPr>
            <p:ph type="sldNum" sz="quarter" idx="12"/>
          </p:nvPr>
        </p:nvSpPr>
        <p:spPr/>
        <p:txBody>
          <a:bodyPr/>
          <a:lstStyle/>
          <a:p>
            <a:fld id="{846714B4-823A-4BE0-A4C0-6C93553A2D8C}" type="slidenum">
              <a:rPr lang="en-US" smtClean="0"/>
              <a:t>‹N›</a:t>
            </a:fld>
            <a:endParaRPr lang="en-US"/>
          </a:p>
        </p:txBody>
      </p:sp>
    </p:spTree>
    <p:extLst>
      <p:ext uri="{BB962C8B-B14F-4D97-AF65-F5344CB8AC3E}">
        <p14:creationId xmlns:p14="http://schemas.microsoft.com/office/powerpoint/2010/main" val="121669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E61B4F-8A30-2879-D7E3-6D09794818F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555A5D01-4016-BE2D-7B07-D381D81FEF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A8C47D68-CFD2-94D7-DC85-72BAFC2449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DD215A7-279B-29B0-A591-C224FE6A012A}"/>
              </a:ext>
            </a:extLst>
          </p:cNvPr>
          <p:cNvSpPr>
            <a:spLocks noGrp="1"/>
          </p:cNvSpPr>
          <p:nvPr>
            <p:ph type="dt" sz="half" idx="10"/>
          </p:nvPr>
        </p:nvSpPr>
        <p:spPr/>
        <p:txBody>
          <a:bodyPr/>
          <a:lstStyle/>
          <a:p>
            <a:fld id="{AFC63841-208D-45B4-A41B-AE6F6B3377D7}" type="datetimeFigureOut">
              <a:rPr lang="en-US" smtClean="0"/>
              <a:t>5/28/2025</a:t>
            </a:fld>
            <a:endParaRPr lang="en-US"/>
          </a:p>
        </p:txBody>
      </p:sp>
      <p:sp>
        <p:nvSpPr>
          <p:cNvPr id="6" name="Segnaposto piè di pagina 5">
            <a:extLst>
              <a:ext uri="{FF2B5EF4-FFF2-40B4-BE49-F238E27FC236}">
                <a16:creationId xmlns:a16="http://schemas.microsoft.com/office/drawing/2014/main" id="{93CA14AA-1D53-4638-FD17-C4DE84102E95}"/>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A7396E3B-CE6C-A31F-8A82-6154926F0415}"/>
              </a:ext>
            </a:extLst>
          </p:cNvPr>
          <p:cNvSpPr>
            <a:spLocks noGrp="1"/>
          </p:cNvSpPr>
          <p:nvPr>
            <p:ph type="sldNum" sz="quarter" idx="12"/>
          </p:nvPr>
        </p:nvSpPr>
        <p:spPr/>
        <p:txBody>
          <a:bodyPr/>
          <a:lstStyle/>
          <a:p>
            <a:fld id="{846714B4-823A-4BE0-A4C0-6C93553A2D8C}" type="slidenum">
              <a:rPr lang="en-US" smtClean="0"/>
              <a:t>‹N›</a:t>
            </a:fld>
            <a:endParaRPr lang="en-US"/>
          </a:p>
        </p:txBody>
      </p:sp>
    </p:spTree>
    <p:extLst>
      <p:ext uri="{BB962C8B-B14F-4D97-AF65-F5344CB8AC3E}">
        <p14:creationId xmlns:p14="http://schemas.microsoft.com/office/powerpoint/2010/main" val="3080670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01E9AA-683A-33EE-2754-DF7CC6FCB82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16ED5851-021C-DF86-1462-CB6EAD3451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4C5EE592-6E69-4F34-7ADD-DF5F2E05B4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A901BA4-9C65-FF78-C726-E1BE69D10004}"/>
              </a:ext>
            </a:extLst>
          </p:cNvPr>
          <p:cNvSpPr>
            <a:spLocks noGrp="1"/>
          </p:cNvSpPr>
          <p:nvPr>
            <p:ph type="dt" sz="half" idx="10"/>
          </p:nvPr>
        </p:nvSpPr>
        <p:spPr/>
        <p:txBody>
          <a:bodyPr/>
          <a:lstStyle/>
          <a:p>
            <a:fld id="{AFC63841-208D-45B4-A41B-AE6F6B3377D7}" type="datetimeFigureOut">
              <a:rPr lang="en-US" smtClean="0"/>
              <a:t>5/28/2025</a:t>
            </a:fld>
            <a:endParaRPr lang="en-US"/>
          </a:p>
        </p:txBody>
      </p:sp>
      <p:sp>
        <p:nvSpPr>
          <p:cNvPr id="6" name="Segnaposto piè di pagina 5">
            <a:extLst>
              <a:ext uri="{FF2B5EF4-FFF2-40B4-BE49-F238E27FC236}">
                <a16:creationId xmlns:a16="http://schemas.microsoft.com/office/drawing/2014/main" id="{B069C16A-7D92-F663-5495-8A6B1ACE3333}"/>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1A70533B-A2C4-059C-5A99-EB939CE2906E}"/>
              </a:ext>
            </a:extLst>
          </p:cNvPr>
          <p:cNvSpPr>
            <a:spLocks noGrp="1"/>
          </p:cNvSpPr>
          <p:nvPr>
            <p:ph type="sldNum" sz="quarter" idx="12"/>
          </p:nvPr>
        </p:nvSpPr>
        <p:spPr/>
        <p:txBody>
          <a:bodyPr/>
          <a:lstStyle/>
          <a:p>
            <a:fld id="{846714B4-823A-4BE0-A4C0-6C93553A2D8C}" type="slidenum">
              <a:rPr lang="en-US" smtClean="0"/>
              <a:t>‹N›</a:t>
            </a:fld>
            <a:endParaRPr lang="en-US"/>
          </a:p>
        </p:txBody>
      </p:sp>
    </p:spTree>
    <p:extLst>
      <p:ext uri="{BB962C8B-B14F-4D97-AF65-F5344CB8AC3E}">
        <p14:creationId xmlns:p14="http://schemas.microsoft.com/office/powerpoint/2010/main" val="2424419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7B45C0E-ED5A-3200-0786-940DB021EB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6FF3AB4C-24F3-1376-F116-3208C92373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B76E2E10-CA91-FB9C-ECFD-2FC124888D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C63841-208D-45B4-A41B-AE6F6B3377D7}" type="datetimeFigureOut">
              <a:rPr lang="en-US" smtClean="0"/>
              <a:t>5/28/2025</a:t>
            </a:fld>
            <a:endParaRPr lang="en-US"/>
          </a:p>
        </p:txBody>
      </p:sp>
      <p:sp>
        <p:nvSpPr>
          <p:cNvPr id="5" name="Segnaposto piè di pagina 4">
            <a:extLst>
              <a:ext uri="{FF2B5EF4-FFF2-40B4-BE49-F238E27FC236}">
                <a16:creationId xmlns:a16="http://schemas.microsoft.com/office/drawing/2014/main" id="{1C9BC8A0-ED25-9531-B849-65E2F72E30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egnaposto numero diapositiva 5">
            <a:extLst>
              <a:ext uri="{FF2B5EF4-FFF2-40B4-BE49-F238E27FC236}">
                <a16:creationId xmlns:a16="http://schemas.microsoft.com/office/drawing/2014/main" id="{FDB4C261-AA27-49CE-B410-71B53F4359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46714B4-823A-4BE0-A4C0-6C93553A2D8C}" type="slidenum">
              <a:rPr lang="en-US" smtClean="0"/>
              <a:t>‹N›</a:t>
            </a:fld>
            <a:endParaRPr lang="en-US"/>
          </a:p>
        </p:txBody>
      </p:sp>
    </p:spTree>
    <p:extLst>
      <p:ext uri="{BB962C8B-B14F-4D97-AF65-F5344CB8AC3E}">
        <p14:creationId xmlns:p14="http://schemas.microsoft.com/office/powerpoint/2010/main" val="3999316764"/>
      </p:ext>
    </p:extLst>
  </p:cSld>
  <p:clrMap bg1="lt1" tx1="dk1" bg2="lt2" tx2="dk2" accent1="accent1" accent2="accent2" accent3="accent3" accent4="accent4" accent5="accent5" accent6="accent6" hlink="hlink" folHlink="folHlink"/>
  <p:sldLayoutIdLst>
    <p:sldLayoutId id="2147483661"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DECFD0-7D30-158C-9DA1-29F9DDB736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72D9A3-31BB-BA37-F6C3-FC3C75E99E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FFD93E-BFC6-02FF-C680-3131D346AF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320E9B-2DBC-4CFA-8666-3C150E0959CF}" type="datetime1">
              <a:rPr lang="en-US" smtClean="0"/>
              <a:t>5/28/2025</a:t>
            </a:fld>
            <a:endParaRPr lang="en-US"/>
          </a:p>
        </p:txBody>
      </p:sp>
      <p:sp>
        <p:nvSpPr>
          <p:cNvPr id="5" name="Footer Placeholder 4">
            <a:extLst>
              <a:ext uri="{FF2B5EF4-FFF2-40B4-BE49-F238E27FC236}">
                <a16:creationId xmlns:a16="http://schemas.microsoft.com/office/drawing/2014/main" id="{46BBF0C8-2569-D99D-5AE4-340F03670E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Applying Computational Thinking in the Humanities: Python, Data and Beyond - intro - Dr. Bruno Sartini</a:t>
            </a:r>
          </a:p>
        </p:txBody>
      </p:sp>
      <p:sp>
        <p:nvSpPr>
          <p:cNvPr id="6" name="Slide Number Placeholder 5">
            <a:extLst>
              <a:ext uri="{FF2B5EF4-FFF2-40B4-BE49-F238E27FC236}">
                <a16:creationId xmlns:a16="http://schemas.microsoft.com/office/drawing/2014/main" id="{25C5F917-BFC3-60A8-8736-30FA5AC492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C70CA74-C2E0-4062-A066-B7B62A4B9208}" type="slidenum">
              <a:rPr lang="en-US" smtClean="0"/>
              <a:t>‹N›</a:t>
            </a:fld>
            <a:endParaRPr lang="en-US"/>
          </a:p>
        </p:txBody>
      </p:sp>
    </p:spTree>
    <p:extLst>
      <p:ext uri="{BB962C8B-B14F-4D97-AF65-F5344CB8AC3E}">
        <p14:creationId xmlns:p14="http://schemas.microsoft.com/office/powerpoint/2010/main" val="2888827078"/>
      </p:ext>
    </p:extLst>
  </p:cSld>
  <p:clrMap bg1="lt1" tx1="dk1" bg2="lt2" tx2="dk2" accent1="accent1" accent2="accent2" accent3="accent3" accent4="accent4" accent5="accent5" accent6="accent6" hlink="hlink" folHlink="folHlink"/>
  <p:sldLayoutIdLst>
    <p:sldLayoutId id="2147483649"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2.xml"/><Relationship Id="rId4" Type="http://schemas.openxmlformats.org/officeDocument/2006/relationships/hyperlink" Target="mailto:b.sartini@lmu.d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pi.artic.edu/docs/#quick-start" TargetMode="External"/><Relationship Id="rId2" Type="http://schemas.openxmlformats.org/officeDocument/2006/relationships/hyperlink" Target="https://github.com/metmuseum/openaccess" TargetMode="External"/><Relationship Id="rId1" Type="http://schemas.openxmlformats.org/officeDocument/2006/relationships/slideLayout" Target="../slideLayouts/slideLayout2.xml"/><Relationship Id="rId4" Type="http://schemas.openxmlformats.org/officeDocument/2006/relationships/hyperlink" Target="https://openaccess-api.clevelandart.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061BA2E-A388-41C5-B73A-B0FEB6B10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ainting of a group of people at a table&#10;&#10;AI-generated content may be incorrect.">
            <a:extLst>
              <a:ext uri="{FF2B5EF4-FFF2-40B4-BE49-F238E27FC236}">
                <a16:creationId xmlns:a16="http://schemas.microsoft.com/office/drawing/2014/main" id="{F2648B58-952E-1D2A-270E-E8F2F7C4E477}"/>
              </a:ext>
            </a:extLst>
          </p:cNvPr>
          <p:cNvPicPr>
            <a:picLocks noChangeAspect="1"/>
          </p:cNvPicPr>
          <p:nvPr/>
        </p:nvPicPr>
        <p:blipFill>
          <a:blip r:embed="rId2">
            <a:extLst>
              <a:ext uri="{28A0092B-C50C-407E-A947-70E740481C1C}">
                <a14:useLocalDpi xmlns:a14="http://schemas.microsoft.com/office/drawing/2010/main" val="0"/>
              </a:ext>
            </a:extLst>
          </a:blip>
          <a:srcRect r="17555" b="-1"/>
          <a:stretch/>
        </p:blipFill>
        <p:spPr>
          <a:xfrm>
            <a:off x="-1" y="10"/>
            <a:ext cx="6096001" cy="6857990"/>
          </a:xfrm>
          <a:prstGeom prst="rect">
            <a:avLst/>
          </a:prstGeom>
        </p:spPr>
      </p:pic>
      <p:pic>
        <p:nvPicPr>
          <p:cNvPr id="10" name="Picture 6" descr="A drawing of a naked person&#10;&#10;AI-generated content may be incorrect.">
            <a:extLst>
              <a:ext uri="{FF2B5EF4-FFF2-40B4-BE49-F238E27FC236}">
                <a16:creationId xmlns:a16="http://schemas.microsoft.com/office/drawing/2014/main" id="{DA269D9A-AF1A-6047-BA6E-3C74D3788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961"/>
          <a:stretch/>
        </p:blipFill>
        <p:spPr bwMode="auto">
          <a:xfrm>
            <a:off x="6094476" y="10"/>
            <a:ext cx="6094477" cy="6857990"/>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76E192A2-3ED3-4081-8A86-A22B51141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152902" y="-1181101"/>
            <a:ext cx="3886200" cy="12192001"/>
          </a:xfrm>
          <a:prstGeom prst="rect">
            <a:avLst/>
          </a:prstGeom>
          <a:gradFill>
            <a:gsLst>
              <a:gs pos="41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B12873-FAC2-3504-27A5-0ACA92E577AE}"/>
              </a:ext>
            </a:extLst>
          </p:cNvPr>
          <p:cNvSpPr>
            <a:spLocks noGrp="1"/>
          </p:cNvSpPr>
          <p:nvPr>
            <p:ph type="ctrTitle"/>
          </p:nvPr>
        </p:nvSpPr>
        <p:spPr>
          <a:xfrm>
            <a:off x="404553" y="3091928"/>
            <a:ext cx="9079991" cy="2387600"/>
          </a:xfrm>
        </p:spPr>
        <p:txBody>
          <a:bodyPr>
            <a:normAutofit/>
          </a:bodyPr>
          <a:lstStyle/>
          <a:p>
            <a:pPr algn="l"/>
            <a:r>
              <a:rPr lang="en-US" sz="5000" dirty="0">
                <a:solidFill>
                  <a:schemeClr val="bg1"/>
                </a:solidFill>
              </a:rPr>
              <a:t>Applying Computational Thinking in the Humanities: Python, Data and Beyond – the project</a:t>
            </a:r>
          </a:p>
        </p:txBody>
      </p:sp>
      <p:sp>
        <p:nvSpPr>
          <p:cNvPr id="35" name="Rectangle: Rounded Corners 34">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575039"/>
            <a:ext cx="97840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sp>
        <p:nvSpPr>
          <p:cNvPr id="3" name="Subtitle 2">
            <a:extLst>
              <a:ext uri="{FF2B5EF4-FFF2-40B4-BE49-F238E27FC236}">
                <a16:creationId xmlns:a16="http://schemas.microsoft.com/office/drawing/2014/main" id="{9E6EEFB2-14FA-DFB5-5A02-3037BAA9D18B}"/>
              </a:ext>
            </a:extLst>
          </p:cNvPr>
          <p:cNvSpPr>
            <a:spLocks noGrp="1"/>
          </p:cNvSpPr>
          <p:nvPr>
            <p:ph type="subTitle" idx="1"/>
          </p:nvPr>
        </p:nvSpPr>
        <p:spPr>
          <a:xfrm>
            <a:off x="404552" y="5624945"/>
            <a:ext cx="9079992" cy="592975"/>
          </a:xfrm>
        </p:spPr>
        <p:txBody>
          <a:bodyPr anchor="ctr">
            <a:normAutofit fontScale="85000" lnSpcReduction="20000"/>
          </a:bodyPr>
          <a:lstStyle/>
          <a:p>
            <a:pPr algn="l"/>
            <a:r>
              <a:rPr lang="en-US" sz="1900" dirty="0">
                <a:solidFill>
                  <a:schemeClr val="bg1"/>
                </a:solidFill>
              </a:rPr>
              <a:t>Dr. Bruno </a:t>
            </a:r>
            <a:r>
              <a:rPr lang="en-US" sz="1900" dirty="0">
                <a:solidFill>
                  <a:schemeClr val="bg1"/>
                </a:solidFill>
                <a:latin typeface="Abadi" panose="020B0604020104020204" pitchFamily="34" charset="0"/>
              </a:rPr>
              <a:t>S</a:t>
            </a:r>
            <a:r>
              <a:rPr lang="en-US" sz="1900" dirty="0">
                <a:solidFill>
                  <a:schemeClr val="bg1"/>
                </a:solidFill>
              </a:rPr>
              <a:t>artini</a:t>
            </a:r>
          </a:p>
          <a:p>
            <a:pPr algn="l"/>
            <a:r>
              <a:rPr lang="en-US" sz="1900" dirty="0">
                <a:solidFill>
                  <a:schemeClr val="bg1"/>
                </a:solidFill>
                <a:hlinkClick r:id="rId4"/>
              </a:rPr>
              <a:t>b.sartini@lmu.de</a:t>
            </a:r>
            <a:endParaRPr lang="en-US" sz="1900" dirty="0">
              <a:solidFill>
                <a:schemeClr val="bg1"/>
              </a:solidFill>
            </a:endParaRPr>
          </a:p>
        </p:txBody>
      </p:sp>
    </p:spTree>
    <p:extLst>
      <p:ext uri="{BB962C8B-B14F-4D97-AF65-F5344CB8AC3E}">
        <p14:creationId xmlns:p14="http://schemas.microsoft.com/office/powerpoint/2010/main" val="535665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C4479B-373C-3672-BA44-4CB36E0766B2}"/>
              </a:ext>
            </a:extLst>
          </p:cNvPr>
          <p:cNvSpPr>
            <a:spLocks noGrp="1"/>
          </p:cNvSpPr>
          <p:nvPr>
            <p:ph type="title"/>
          </p:nvPr>
        </p:nvSpPr>
        <p:spPr/>
        <p:txBody>
          <a:bodyPr/>
          <a:lstStyle/>
          <a:p>
            <a:r>
              <a:rPr lang="it-IT" dirty="0" err="1"/>
              <a:t>Required</a:t>
            </a:r>
            <a:r>
              <a:rPr lang="it-IT" dirty="0"/>
              <a:t> project features</a:t>
            </a:r>
            <a:endParaRPr lang="en-US" dirty="0"/>
          </a:p>
        </p:txBody>
      </p:sp>
      <p:sp>
        <p:nvSpPr>
          <p:cNvPr id="3" name="Segnaposto contenuto 2">
            <a:extLst>
              <a:ext uri="{FF2B5EF4-FFF2-40B4-BE49-F238E27FC236}">
                <a16:creationId xmlns:a16="http://schemas.microsoft.com/office/drawing/2014/main" id="{0D40D7EC-05D5-2E7C-3BB2-C95C879F44A8}"/>
              </a:ext>
            </a:extLst>
          </p:cNvPr>
          <p:cNvSpPr>
            <a:spLocks noGrp="1"/>
          </p:cNvSpPr>
          <p:nvPr>
            <p:ph idx="1"/>
          </p:nvPr>
        </p:nvSpPr>
        <p:spPr/>
        <p:txBody>
          <a:bodyPr/>
          <a:lstStyle/>
          <a:p>
            <a:pPr marL="0" indent="0">
              <a:buNone/>
            </a:pPr>
            <a:r>
              <a:rPr lang="en-US" b="1" dirty="0"/>
              <a:t>Machine Learning</a:t>
            </a:r>
          </a:p>
          <a:p>
            <a:pPr marL="0" indent="0">
              <a:buNone/>
            </a:pPr>
            <a:r>
              <a:rPr lang="en-US" dirty="0"/>
              <a:t>	Image-based</a:t>
            </a:r>
          </a:p>
          <a:p>
            <a:pPr lvl="3"/>
            <a:r>
              <a:rPr lang="en-US" dirty="0"/>
              <a:t>Use images from AIC API (extract around 5000 with the API) – maintain the link between artworks and their images</a:t>
            </a:r>
          </a:p>
          <a:p>
            <a:pPr lvl="3"/>
            <a:r>
              <a:rPr lang="en-US" dirty="0"/>
              <a:t>Cluster them with ML methods (simple methods)</a:t>
            </a:r>
          </a:p>
          <a:p>
            <a:pPr lvl="3"/>
            <a:r>
              <a:rPr lang="en-US" dirty="0"/>
              <a:t>Visualize results</a:t>
            </a:r>
          </a:p>
          <a:p>
            <a:pPr marL="914400" lvl="2" indent="0">
              <a:buNone/>
            </a:pPr>
            <a:r>
              <a:rPr lang="en-US" sz="2800" dirty="0"/>
              <a:t>Text-Based</a:t>
            </a:r>
          </a:p>
          <a:p>
            <a:pPr lvl="3"/>
            <a:r>
              <a:rPr lang="en-US" dirty="0"/>
              <a:t>Apply ML to analyze titles or other fields (e.g., topic modeling, clustering, classification) (on the whole MET data)</a:t>
            </a:r>
          </a:p>
          <a:p>
            <a:pPr lvl="3"/>
            <a:r>
              <a:rPr lang="en-US" dirty="0"/>
              <a:t>Apply ML to </a:t>
            </a:r>
            <a:r>
              <a:rPr lang="en-US" dirty="0" err="1"/>
              <a:t>analyse</a:t>
            </a:r>
            <a:r>
              <a:rPr lang="en-US" dirty="0"/>
              <a:t> descriptions or other fields from 5000 extracted artworks from Chicago and 5000 extracted artworks from Cleveland</a:t>
            </a:r>
          </a:p>
          <a:p>
            <a:pPr lvl="3"/>
            <a:r>
              <a:rPr lang="en-US" dirty="0"/>
              <a:t>Visualize outputs (e.g. word clouds, topic charts)</a:t>
            </a:r>
          </a:p>
        </p:txBody>
      </p:sp>
    </p:spTree>
    <p:extLst>
      <p:ext uri="{BB962C8B-B14F-4D97-AF65-F5344CB8AC3E}">
        <p14:creationId xmlns:p14="http://schemas.microsoft.com/office/powerpoint/2010/main" val="26219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779A7C-2076-9E7A-7DFB-0DF2606D7A48}"/>
              </a:ext>
            </a:extLst>
          </p:cNvPr>
          <p:cNvSpPr>
            <a:spLocks noGrp="1"/>
          </p:cNvSpPr>
          <p:nvPr>
            <p:ph type="title"/>
          </p:nvPr>
        </p:nvSpPr>
        <p:spPr/>
        <p:txBody>
          <a:bodyPr/>
          <a:lstStyle/>
          <a:p>
            <a:r>
              <a:rPr lang="it-IT" dirty="0"/>
              <a:t>Final deliverable</a:t>
            </a:r>
            <a:endParaRPr lang="en-US" dirty="0"/>
          </a:p>
        </p:txBody>
      </p:sp>
      <p:sp>
        <p:nvSpPr>
          <p:cNvPr id="3" name="Segnaposto contenuto 2">
            <a:extLst>
              <a:ext uri="{FF2B5EF4-FFF2-40B4-BE49-F238E27FC236}">
                <a16:creationId xmlns:a16="http://schemas.microsoft.com/office/drawing/2014/main" id="{B67E7DBF-4913-CE6A-9281-0E888C499792}"/>
              </a:ext>
            </a:extLst>
          </p:cNvPr>
          <p:cNvSpPr>
            <a:spLocks noGrp="1"/>
          </p:cNvSpPr>
          <p:nvPr>
            <p:ph idx="1"/>
          </p:nvPr>
        </p:nvSpPr>
        <p:spPr/>
        <p:txBody>
          <a:bodyPr>
            <a:normAutofit fontScale="70000" lnSpcReduction="20000"/>
          </a:bodyPr>
          <a:lstStyle/>
          <a:p>
            <a:pPr marL="0" indent="0">
              <a:buNone/>
            </a:pPr>
            <a:r>
              <a:rPr lang="en-US" dirty="0"/>
              <a:t>Each group must submit a GitHub repository with the following structure:</a:t>
            </a:r>
          </a:p>
          <a:p>
            <a:pPr marL="0" indent="0">
              <a:buNone/>
            </a:pPr>
            <a:r>
              <a:rPr lang="en-US" dirty="0"/>
              <a:t>final-project-</a:t>
            </a:r>
            <a:r>
              <a:rPr lang="en-US" dirty="0" err="1"/>
              <a:t>groupname</a:t>
            </a:r>
            <a:r>
              <a:rPr lang="en-US" dirty="0"/>
              <a:t>/</a:t>
            </a:r>
          </a:p>
          <a:p>
            <a:pPr marL="0" indent="0">
              <a:buNone/>
            </a:pPr>
            <a:r>
              <a:rPr lang="en-US" dirty="0"/>
              <a:t>|── Notebooks/</a:t>
            </a:r>
          </a:p>
          <a:p>
            <a:pPr marL="0" indent="0">
              <a:buNone/>
            </a:pPr>
            <a:r>
              <a:rPr lang="en-US" dirty="0"/>
              <a:t>│   └── </a:t>
            </a:r>
            <a:r>
              <a:rPr lang="en-US" dirty="0" err="1"/>
              <a:t>main.ipynb</a:t>
            </a:r>
            <a:r>
              <a:rPr lang="en-US" dirty="0"/>
              <a:t>         # </a:t>
            </a:r>
            <a:r>
              <a:rPr lang="en-US" dirty="0" err="1"/>
              <a:t>Jupyter</a:t>
            </a:r>
            <a:r>
              <a:rPr lang="en-US" dirty="0"/>
              <a:t> notebook(s) with full code and documentation</a:t>
            </a:r>
          </a:p>
          <a:p>
            <a:pPr marL="0" indent="0">
              <a:buNone/>
            </a:pPr>
            <a:r>
              <a:rPr lang="en-US" dirty="0"/>
              <a:t>│</a:t>
            </a:r>
          </a:p>
          <a:p>
            <a:pPr marL="0" indent="0">
              <a:buNone/>
            </a:pPr>
            <a:r>
              <a:rPr lang="en-US" dirty="0"/>
              <a:t>|── Diagram/</a:t>
            </a:r>
          </a:p>
          <a:p>
            <a:pPr marL="0" indent="0">
              <a:buNone/>
            </a:pPr>
            <a:r>
              <a:rPr lang="en-US" dirty="0"/>
              <a:t>│   └── uml_diagram.png    # UML class diagram generated with </a:t>
            </a:r>
            <a:r>
              <a:rPr lang="en-US" dirty="0" err="1"/>
              <a:t>Graphviz</a:t>
            </a:r>
            <a:endParaRPr lang="en-US" dirty="0"/>
          </a:p>
          <a:p>
            <a:pPr marL="0" indent="0">
              <a:buNone/>
            </a:pPr>
            <a:r>
              <a:rPr lang="en-US" dirty="0"/>
              <a:t>│</a:t>
            </a:r>
          </a:p>
          <a:p>
            <a:pPr marL="0" indent="0">
              <a:buNone/>
            </a:pPr>
            <a:r>
              <a:rPr lang="en-US" dirty="0"/>
              <a:t>|── </a:t>
            </a:r>
            <a:r>
              <a:rPr lang="en-US" dirty="0" err="1"/>
              <a:t>RDF_outputs</a:t>
            </a:r>
            <a:r>
              <a:rPr lang="en-US" dirty="0"/>
              <a:t>/</a:t>
            </a:r>
          </a:p>
          <a:p>
            <a:pPr marL="0" indent="0">
              <a:buNone/>
            </a:pPr>
            <a:r>
              <a:rPr lang="en-US" dirty="0"/>
              <a:t>│   └── </a:t>
            </a:r>
            <a:r>
              <a:rPr lang="en-US" dirty="0" err="1"/>
              <a:t>collection.ttl</a:t>
            </a:r>
            <a:r>
              <a:rPr lang="en-US" dirty="0"/>
              <a:t>     # RDF Turtle file containing a collection with at least 50 artifacts/artists</a:t>
            </a:r>
          </a:p>
          <a:p>
            <a:pPr marL="0" indent="0">
              <a:buNone/>
            </a:pPr>
            <a:r>
              <a:rPr lang="en-US" dirty="0"/>
              <a:t>│</a:t>
            </a:r>
          </a:p>
          <a:p>
            <a:pPr marL="0" indent="0">
              <a:buNone/>
            </a:pPr>
            <a:r>
              <a:rPr lang="en-US" dirty="0"/>
              <a:t>└── README.md              </a:t>
            </a:r>
            <a:r>
              <a:rPr lang="en-US" dirty="0">
                <a:highlight>
                  <a:srgbClr val="FFFF00"/>
                </a:highlight>
              </a:rPr>
              <a:t># Project summary, design choices, and division of group work</a:t>
            </a:r>
          </a:p>
          <a:p>
            <a:pPr marL="0" indent="0">
              <a:buNone/>
            </a:pPr>
            <a:endParaRPr lang="en-US" dirty="0"/>
          </a:p>
        </p:txBody>
      </p:sp>
    </p:spTree>
    <p:extLst>
      <p:ext uri="{BB962C8B-B14F-4D97-AF65-F5344CB8AC3E}">
        <p14:creationId xmlns:p14="http://schemas.microsoft.com/office/powerpoint/2010/main" val="2607781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014BEB-6523-4BA5-3D9E-55FE198E93A6}"/>
              </a:ext>
            </a:extLst>
          </p:cNvPr>
          <p:cNvSpPr>
            <a:spLocks noGrp="1"/>
          </p:cNvSpPr>
          <p:nvPr>
            <p:ph type="title"/>
          </p:nvPr>
        </p:nvSpPr>
        <p:spPr/>
        <p:txBody>
          <a:bodyPr/>
          <a:lstStyle/>
          <a:p>
            <a:r>
              <a:rPr lang="it-IT" dirty="0"/>
              <a:t>Deadline</a:t>
            </a:r>
            <a:endParaRPr lang="en-US" dirty="0"/>
          </a:p>
        </p:txBody>
      </p:sp>
      <p:sp>
        <p:nvSpPr>
          <p:cNvPr id="3" name="Segnaposto contenuto 2">
            <a:extLst>
              <a:ext uri="{FF2B5EF4-FFF2-40B4-BE49-F238E27FC236}">
                <a16:creationId xmlns:a16="http://schemas.microsoft.com/office/drawing/2014/main" id="{3CEB7375-D142-26E2-7F9B-E69ACEE846B2}"/>
              </a:ext>
            </a:extLst>
          </p:cNvPr>
          <p:cNvSpPr>
            <a:spLocks noGrp="1"/>
          </p:cNvSpPr>
          <p:nvPr>
            <p:ph idx="1"/>
          </p:nvPr>
        </p:nvSpPr>
        <p:spPr/>
        <p:txBody>
          <a:bodyPr/>
          <a:lstStyle/>
          <a:p>
            <a:r>
              <a:rPr lang="it-IT" dirty="0"/>
              <a:t>You must send me via emails the links to </a:t>
            </a:r>
            <a:r>
              <a:rPr lang="it-IT" dirty="0" err="1"/>
              <a:t>your</a:t>
            </a:r>
            <a:r>
              <a:rPr lang="it-IT" dirty="0"/>
              <a:t> GitHub repositories by </a:t>
            </a:r>
            <a:r>
              <a:rPr lang="it-IT" dirty="0" err="1"/>
              <a:t>July</a:t>
            </a:r>
            <a:r>
              <a:rPr lang="it-IT" dirty="0"/>
              <a:t> 22nd</a:t>
            </a:r>
            <a:endParaRPr lang="en-US" dirty="0"/>
          </a:p>
        </p:txBody>
      </p:sp>
    </p:spTree>
    <p:extLst>
      <p:ext uri="{BB962C8B-B14F-4D97-AF65-F5344CB8AC3E}">
        <p14:creationId xmlns:p14="http://schemas.microsoft.com/office/powerpoint/2010/main" val="3595656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997F64-D856-4BA2-E88B-2AECAB4F1603}"/>
              </a:ext>
            </a:extLst>
          </p:cNvPr>
          <p:cNvSpPr>
            <a:spLocks noGrp="1"/>
          </p:cNvSpPr>
          <p:nvPr>
            <p:ph type="title"/>
          </p:nvPr>
        </p:nvSpPr>
        <p:spPr/>
        <p:txBody>
          <a:bodyPr/>
          <a:lstStyle/>
          <a:p>
            <a:r>
              <a:rPr lang="it-IT" dirty="0"/>
              <a:t>Presentation</a:t>
            </a:r>
            <a:endParaRPr lang="en-US" dirty="0"/>
          </a:p>
        </p:txBody>
      </p:sp>
      <p:sp>
        <p:nvSpPr>
          <p:cNvPr id="3" name="Segnaposto contenuto 2">
            <a:extLst>
              <a:ext uri="{FF2B5EF4-FFF2-40B4-BE49-F238E27FC236}">
                <a16:creationId xmlns:a16="http://schemas.microsoft.com/office/drawing/2014/main" id="{62958C67-44F4-F6A6-F7B3-DE20BC67D7ED}"/>
              </a:ext>
            </a:extLst>
          </p:cNvPr>
          <p:cNvSpPr>
            <a:spLocks noGrp="1"/>
          </p:cNvSpPr>
          <p:nvPr>
            <p:ph idx="1"/>
          </p:nvPr>
        </p:nvSpPr>
        <p:spPr/>
        <p:txBody>
          <a:bodyPr/>
          <a:lstStyle/>
          <a:p>
            <a:r>
              <a:rPr lang="it-IT" dirty="0"/>
              <a:t>On </a:t>
            </a:r>
            <a:r>
              <a:rPr lang="it-IT" dirty="0" err="1"/>
              <a:t>July</a:t>
            </a:r>
            <a:r>
              <a:rPr lang="it-IT" dirty="0"/>
              <a:t> 23°, </a:t>
            </a:r>
            <a:r>
              <a:rPr lang="it-IT" dirty="0" err="1"/>
              <a:t>each</a:t>
            </a:r>
            <a:r>
              <a:rPr lang="it-IT" dirty="0"/>
              <a:t> group </a:t>
            </a:r>
            <a:r>
              <a:rPr lang="it-IT" dirty="0" err="1"/>
              <a:t>will</a:t>
            </a:r>
            <a:r>
              <a:rPr lang="it-IT" dirty="0"/>
              <a:t> present their project, </a:t>
            </a:r>
            <a:r>
              <a:rPr lang="it-IT" dirty="0" err="1"/>
              <a:t>clearly</a:t>
            </a:r>
            <a:r>
              <a:rPr lang="it-IT" dirty="0"/>
              <a:t> </a:t>
            </a:r>
            <a:r>
              <a:rPr lang="it-IT" dirty="0" err="1"/>
              <a:t>stating</a:t>
            </a:r>
            <a:r>
              <a:rPr lang="it-IT" dirty="0"/>
              <a:t> </a:t>
            </a:r>
            <a:r>
              <a:rPr lang="it-IT" dirty="0" err="1"/>
              <a:t>how</a:t>
            </a:r>
            <a:r>
              <a:rPr lang="it-IT" dirty="0"/>
              <a:t> </a:t>
            </a:r>
            <a:r>
              <a:rPr lang="it-IT" dirty="0" err="1"/>
              <a:t>they</a:t>
            </a:r>
            <a:r>
              <a:rPr lang="it-IT" dirty="0"/>
              <a:t> divided the work.</a:t>
            </a:r>
          </a:p>
          <a:p>
            <a:r>
              <a:rPr lang="it-IT" dirty="0"/>
              <a:t>I </a:t>
            </a:r>
            <a:r>
              <a:rPr lang="it-IT" dirty="0" err="1"/>
              <a:t>will</a:t>
            </a:r>
            <a:r>
              <a:rPr lang="it-IT" dirty="0"/>
              <a:t> </a:t>
            </a:r>
            <a:r>
              <a:rPr lang="it-IT" dirty="0" err="1"/>
              <a:t>ask</a:t>
            </a:r>
            <a:r>
              <a:rPr lang="it-IT" dirty="0"/>
              <a:t> questions </a:t>
            </a:r>
            <a:r>
              <a:rPr lang="it-IT" dirty="0" err="1"/>
              <a:t>about</a:t>
            </a:r>
            <a:r>
              <a:rPr lang="it-IT" dirty="0"/>
              <a:t> the code to make sure </a:t>
            </a:r>
            <a:r>
              <a:rPr lang="it-IT" dirty="0" err="1"/>
              <a:t>you</a:t>
            </a:r>
            <a:r>
              <a:rPr lang="it-IT" dirty="0"/>
              <a:t> did </a:t>
            </a:r>
            <a:r>
              <a:rPr lang="it-IT" dirty="0" err="1"/>
              <a:t>it</a:t>
            </a:r>
            <a:r>
              <a:rPr lang="it-IT" dirty="0"/>
              <a:t>, </a:t>
            </a:r>
            <a:r>
              <a:rPr lang="it-IT" dirty="0" err="1"/>
              <a:t>including</a:t>
            </a:r>
            <a:r>
              <a:rPr lang="it-IT" dirty="0"/>
              <a:t> (i) </a:t>
            </a:r>
            <a:r>
              <a:rPr lang="it-IT" dirty="0" err="1"/>
              <a:t>explanations</a:t>
            </a:r>
            <a:r>
              <a:rPr lang="it-IT" dirty="0"/>
              <a:t> of </a:t>
            </a:r>
            <a:r>
              <a:rPr lang="it-IT" dirty="0" err="1"/>
              <a:t>what</a:t>
            </a:r>
            <a:r>
              <a:rPr lang="it-IT" dirty="0"/>
              <a:t> </a:t>
            </a:r>
            <a:r>
              <a:rPr lang="it-IT" dirty="0" err="1"/>
              <a:t>is</a:t>
            </a:r>
            <a:r>
              <a:rPr lang="it-IT" dirty="0"/>
              <a:t> happening </a:t>
            </a:r>
            <a:r>
              <a:rPr lang="it-IT" b="1" dirty="0"/>
              <a:t>line by line</a:t>
            </a:r>
            <a:r>
              <a:rPr lang="it-IT" dirty="0"/>
              <a:t> and (ii) small </a:t>
            </a:r>
            <a:r>
              <a:rPr lang="it-IT" dirty="0" err="1"/>
              <a:t>changes</a:t>
            </a:r>
            <a:r>
              <a:rPr lang="it-IT" dirty="0"/>
              <a:t> live to </a:t>
            </a:r>
            <a:r>
              <a:rPr lang="it-IT" dirty="0" err="1"/>
              <a:t>verify</a:t>
            </a:r>
            <a:r>
              <a:rPr lang="it-IT" dirty="0"/>
              <a:t> </a:t>
            </a:r>
            <a:r>
              <a:rPr lang="it-IT" dirty="0" err="1"/>
              <a:t>how</a:t>
            </a:r>
            <a:r>
              <a:rPr lang="it-IT" dirty="0"/>
              <a:t> </a:t>
            </a:r>
            <a:r>
              <a:rPr lang="it-IT" dirty="0" err="1"/>
              <a:t>you</a:t>
            </a:r>
            <a:r>
              <a:rPr lang="it-IT" dirty="0"/>
              <a:t> can navigate and </a:t>
            </a:r>
            <a:r>
              <a:rPr lang="it-IT" dirty="0" err="1"/>
              <a:t>edit</a:t>
            </a:r>
            <a:r>
              <a:rPr lang="it-IT" dirty="0"/>
              <a:t> </a:t>
            </a:r>
            <a:r>
              <a:rPr lang="it-IT" dirty="0" err="1"/>
              <a:t>your</a:t>
            </a:r>
            <a:r>
              <a:rPr lang="it-IT" dirty="0"/>
              <a:t> own code</a:t>
            </a:r>
            <a:endParaRPr lang="en-US" dirty="0"/>
          </a:p>
        </p:txBody>
      </p:sp>
    </p:spTree>
    <p:extLst>
      <p:ext uri="{BB962C8B-B14F-4D97-AF65-F5344CB8AC3E}">
        <p14:creationId xmlns:p14="http://schemas.microsoft.com/office/powerpoint/2010/main" val="3160371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28EF52-51C8-7F03-FE4A-46354BF1FCCD}"/>
              </a:ext>
            </a:extLst>
          </p:cNvPr>
          <p:cNvSpPr>
            <a:spLocks noGrp="1"/>
          </p:cNvSpPr>
          <p:nvPr>
            <p:ph type="title"/>
          </p:nvPr>
        </p:nvSpPr>
        <p:spPr/>
        <p:txBody>
          <a:bodyPr/>
          <a:lstStyle/>
          <a:p>
            <a:r>
              <a:rPr lang="it-IT" dirty="0"/>
              <a:t>Evaluation </a:t>
            </a:r>
            <a:r>
              <a:rPr lang="it-IT" dirty="0" err="1"/>
              <a:t>Criteria</a:t>
            </a:r>
            <a:endParaRPr lang="en-US" dirty="0"/>
          </a:p>
        </p:txBody>
      </p:sp>
      <p:sp>
        <p:nvSpPr>
          <p:cNvPr id="3" name="Segnaposto contenuto 2">
            <a:extLst>
              <a:ext uri="{FF2B5EF4-FFF2-40B4-BE49-F238E27FC236}">
                <a16:creationId xmlns:a16="http://schemas.microsoft.com/office/drawing/2014/main" id="{FC90BCC6-4AD2-1A9D-0A4F-DD9F9D24B604}"/>
              </a:ext>
            </a:extLst>
          </p:cNvPr>
          <p:cNvSpPr>
            <a:spLocks noGrp="1"/>
          </p:cNvSpPr>
          <p:nvPr>
            <p:ph idx="1"/>
          </p:nvPr>
        </p:nvSpPr>
        <p:spPr/>
        <p:txBody>
          <a:bodyPr>
            <a:normAutofit fontScale="92500" lnSpcReduction="10000"/>
          </a:bodyPr>
          <a:lstStyle/>
          <a:p>
            <a:r>
              <a:rPr lang="it-IT" dirty="0" err="1"/>
              <a:t>Completeness</a:t>
            </a:r>
            <a:r>
              <a:rPr lang="it-IT" dirty="0"/>
              <a:t>: 1 to 10 -&gt; </a:t>
            </a:r>
            <a:r>
              <a:rPr lang="it-IT" dirty="0" err="1"/>
              <a:t>depending</a:t>
            </a:r>
            <a:r>
              <a:rPr lang="it-IT" dirty="0"/>
              <a:t> on </a:t>
            </a:r>
            <a:r>
              <a:rPr lang="it-IT" dirty="0" err="1"/>
              <a:t>whether</a:t>
            </a:r>
            <a:r>
              <a:rPr lang="it-IT" dirty="0"/>
              <a:t> </a:t>
            </a:r>
            <a:r>
              <a:rPr lang="it-IT" dirty="0" err="1"/>
              <a:t>you</a:t>
            </a:r>
            <a:r>
              <a:rPr lang="it-IT" dirty="0"/>
              <a:t> were </a:t>
            </a:r>
            <a:r>
              <a:rPr lang="it-IT" dirty="0" err="1"/>
              <a:t>able</a:t>
            </a:r>
            <a:r>
              <a:rPr lang="it-IT" dirty="0"/>
              <a:t> to do </a:t>
            </a:r>
            <a:r>
              <a:rPr lang="it-IT" dirty="0" err="1"/>
              <a:t>all</a:t>
            </a:r>
            <a:r>
              <a:rPr lang="it-IT" dirty="0"/>
              <a:t> the </a:t>
            </a:r>
            <a:r>
              <a:rPr lang="it-IT" dirty="0" err="1"/>
              <a:t>required</a:t>
            </a:r>
            <a:r>
              <a:rPr lang="it-IT" dirty="0"/>
              <a:t> tasks</a:t>
            </a:r>
          </a:p>
          <a:p>
            <a:r>
              <a:rPr lang="it-IT" dirty="0"/>
              <a:t>Code </a:t>
            </a:r>
            <a:r>
              <a:rPr lang="it-IT" dirty="0" err="1"/>
              <a:t>correctness</a:t>
            </a:r>
            <a:r>
              <a:rPr lang="it-IT" dirty="0"/>
              <a:t> 1 to 10 -&gt; </a:t>
            </a:r>
            <a:r>
              <a:rPr lang="it-IT" dirty="0" err="1"/>
              <a:t>depending</a:t>
            </a:r>
            <a:r>
              <a:rPr lang="it-IT" dirty="0"/>
              <a:t> on </a:t>
            </a:r>
            <a:r>
              <a:rPr lang="it-IT" dirty="0" err="1"/>
              <a:t>whether</a:t>
            </a:r>
            <a:r>
              <a:rPr lang="it-IT" dirty="0"/>
              <a:t> everything works or </a:t>
            </a:r>
            <a:r>
              <a:rPr lang="it-IT" dirty="0" err="1"/>
              <a:t>if</a:t>
            </a:r>
            <a:r>
              <a:rPr lang="it-IT" dirty="0"/>
              <a:t> </a:t>
            </a:r>
            <a:r>
              <a:rPr lang="it-IT" dirty="0" err="1"/>
              <a:t>there</a:t>
            </a:r>
            <a:r>
              <a:rPr lang="it-IT" dirty="0"/>
              <a:t> are bugs</a:t>
            </a:r>
          </a:p>
          <a:p>
            <a:r>
              <a:rPr lang="it-IT" dirty="0" err="1"/>
              <a:t>Clarity</a:t>
            </a:r>
            <a:r>
              <a:rPr lang="it-IT" dirty="0"/>
              <a:t> of the documentation and the </a:t>
            </a:r>
            <a:r>
              <a:rPr lang="it-IT" dirty="0" err="1"/>
              <a:t>readme</a:t>
            </a:r>
            <a:r>
              <a:rPr lang="it-IT" dirty="0"/>
              <a:t> 1 to 10 -&gt; </a:t>
            </a:r>
            <a:r>
              <a:rPr lang="it-IT" dirty="0" err="1"/>
              <a:t>how</a:t>
            </a:r>
            <a:r>
              <a:rPr lang="it-IT" dirty="0"/>
              <a:t> </a:t>
            </a:r>
            <a:r>
              <a:rPr lang="it-IT" dirty="0" err="1"/>
              <a:t>you</a:t>
            </a:r>
            <a:r>
              <a:rPr lang="it-IT" dirty="0"/>
              <a:t> </a:t>
            </a:r>
            <a:r>
              <a:rPr lang="it-IT" dirty="0" err="1"/>
              <a:t>documented</a:t>
            </a:r>
            <a:r>
              <a:rPr lang="it-IT" dirty="0"/>
              <a:t> </a:t>
            </a:r>
            <a:r>
              <a:rPr lang="it-IT" dirty="0" err="1"/>
              <a:t>your</a:t>
            </a:r>
            <a:r>
              <a:rPr lang="it-IT" dirty="0"/>
              <a:t> code and </a:t>
            </a:r>
            <a:r>
              <a:rPr lang="it-IT" dirty="0" err="1"/>
              <a:t>explained</a:t>
            </a:r>
            <a:r>
              <a:rPr lang="it-IT" dirty="0"/>
              <a:t> the project in the </a:t>
            </a:r>
            <a:r>
              <a:rPr lang="it-IT" dirty="0" err="1"/>
              <a:t>readme</a:t>
            </a:r>
            <a:endParaRPr lang="it-IT" dirty="0"/>
          </a:p>
          <a:p>
            <a:r>
              <a:rPr lang="it-IT" dirty="0" err="1"/>
              <a:t>Indvidual</a:t>
            </a:r>
            <a:r>
              <a:rPr lang="it-IT" dirty="0"/>
              <a:t> </a:t>
            </a:r>
            <a:r>
              <a:rPr lang="it-IT" dirty="0" err="1"/>
              <a:t>contribution</a:t>
            </a:r>
            <a:r>
              <a:rPr lang="it-IT" dirty="0"/>
              <a:t> </a:t>
            </a:r>
            <a:r>
              <a:rPr lang="it-IT" dirty="0">
                <a:highlight>
                  <a:srgbClr val="FF0000"/>
                </a:highlight>
              </a:rPr>
              <a:t>-30</a:t>
            </a:r>
            <a:r>
              <a:rPr lang="it-IT" dirty="0"/>
              <a:t> to 30 -&gt; </a:t>
            </a:r>
            <a:r>
              <a:rPr lang="it-IT" dirty="0" err="1"/>
              <a:t>how</a:t>
            </a:r>
            <a:r>
              <a:rPr lang="it-IT" dirty="0"/>
              <a:t> </a:t>
            </a:r>
            <a:r>
              <a:rPr lang="it-IT" dirty="0" err="1"/>
              <a:t>each</a:t>
            </a:r>
            <a:r>
              <a:rPr lang="it-IT" dirty="0"/>
              <a:t> </a:t>
            </a:r>
            <a:r>
              <a:rPr lang="it-IT" dirty="0" err="1"/>
              <a:t>student</a:t>
            </a:r>
            <a:r>
              <a:rPr lang="it-IT" dirty="0"/>
              <a:t> </a:t>
            </a:r>
            <a:r>
              <a:rPr lang="it-IT" dirty="0" err="1"/>
              <a:t>contributed</a:t>
            </a:r>
            <a:r>
              <a:rPr lang="it-IT" dirty="0"/>
              <a:t> to the project, </a:t>
            </a:r>
            <a:r>
              <a:rPr lang="it-IT" dirty="0" err="1"/>
              <a:t>whether</a:t>
            </a:r>
            <a:r>
              <a:rPr lang="it-IT" dirty="0"/>
              <a:t> </a:t>
            </a:r>
            <a:r>
              <a:rPr lang="it-IT" dirty="0" err="1"/>
              <a:t>they</a:t>
            </a:r>
            <a:r>
              <a:rPr lang="it-IT" dirty="0"/>
              <a:t> are </a:t>
            </a:r>
            <a:r>
              <a:rPr lang="it-IT" dirty="0" err="1"/>
              <a:t>able</a:t>
            </a:r>
            <a:r>
              <a:rPr lang="it-IT" dirty="0"/>
              <a:t> to explain the code and to </a:t>
            </a:r>
            <a:r>
              <a:rPr lang="it-IT" dirty="0" err="1"/>
              <a:t>slightly</a:t>
            </a:r>
            <a:r>
              <a:rPr lang="it-IT" dirty="0"/>
              <a:t> change </a:t>
            </a:r>
            <a:r>
              <a:rPr lang="it-IT" dirty="0" err="1"/>
              <a:t>it</a:t>
            </a:r>
            <a:r>
              <a:rPr lang="it-IT" dirty="0"/>
              <a:t> (the score </a:t>
            </a:r>
            <a:r>
              <a:rPr lang="it-IT" dirty="0" err="1"/>
              <a:t>will</a:t>
            </a:r>
            <a:r>
              <a:rPr lang="it-IT" dirty="0"/>
              <a:t> </a:t>
            </a:r>
            <a:r>
              <a:rPr lang="it-IT" dirty="0" err="1"/>
              <a:t>depend</a:t>
            </a:r>
            <a:r>
              <a:rPr lang="it-IT" dirty="0"/>
              <a:t> on the </a:t>
            </a:r>
            <a:r>
              <a:rPr lang="it-IT" dirty="0" err="1"/>
              <a:t>previous</a:t>
            </a:r>
            <a:r>
              <a:rPr lang="it-IT" dirty="0"/>
              <a:t> </a:t>
            </a:r>
            <a:r>
              <a:rPr lang="it-IT" dirty="0" err="1"/>
              <a:t>criteria</a:t>
            </a:r>
            <a:r>
              <a:rPr lang="it-IT" dirty="0"/>
              <a:t> </a:t>
            </a:r>
            <a:r>
              <a:rPr lang="it-IT" dirty="0" err="1"/>
              <a:t>if</a:t>
            </a:r>
            <a:r>
              <a:rPr lang="it-IT" dirty="0"/>
              <a:t> the </a:t>
            </a:r>
            <a:r>
              <a:rPr lang="it-IT" dirty="0" err="1"/>
              <a:t>student</a:t>
            </a:r>
            <a:r>
              <a:rPr lang="it-IT" dirty="0"/>
              <a:t> </a:t>
            </a:r>
            <a:r>
              <a:rPr lang="it-IT" dirty="0" err="1"/>
              <a:t>is</a:t>
            </a:r>
            <a:r>
              <a:rPr lang="it-IT" dirty="0"/>
              <a:t> </a:t>
            </a:r>
            <a:r>
              <a:rPr lang="it-IT" dirty="0" err="1"/>
              <a:t>able</a:t>
            </a:r>
            <a:r>
              <a:rPr lang="it-IT" dirty="0"/>
              <a:t> to </a:t>
            </a:r>
            <a:r>
              <a:rPr lang="it-IT" dirty="0" err="1"/>
              <a:t>demonstrate</a:t>
            </a:r>
            <a:r>
              <a:rPr lang="it-IT" dirty="0"/>
              <a:t> </a:t>
            </a:r>
            <a:r>
              <a:rPr lang="it-IT" dirty="0" err="1"/>
              <a:t>they</a:t>
            </a:r>
            <a:r>
              <a:rPr lang="it-IT" dirty="0"/>
              <a:t> did the code, </a:t>
            </a:r>
            <a:r>
              <a:rPr lang="it-IT" dirty="0" err="1"/>
              <a:t>if</a:t>
            </a:r>
            <a:r>
              <a:rPr lang="it-IT" dirty="0"/>
              <a:t> </a:t>
            </a:r>
            <a:r>
              <a:rPr lang="it-IT" dirty="0" err="1"/>
              <a:t>not</a:t>
            </a:r>
            <a:r>
              <a:rPr lang="it-IT" dirty="0"/>
              <a:t>, </a:t>
            </a:r>
            <a:r>
              <a:rPr lang="it-IT" dirty="0" err="1"/>
              <a:t>it</a:t>
            </a:r>
            <a:r>
              <a:rPr lang="it-IT" dirty="0"/>
              <a:t> </a:t>
            </a:r>
            <a:r>
              <a:rPr lang="it-IT" dirty="0" err="1"/>
              <a:t>will</a:t>
            </a:r>
            <a:r>
              <a:rPr lang="it-IT" dirty="0"/>
              <a:t> be -30)</a:t>
            </a:r>
          </a:p>
          <a:p>
            <a:r>
              <a:rPr lang="it-IT" dirty="0"/>
              <a:t>Total max score: 60</a:t>
            </a:r>
            <a:endParaRPr lang="en-US" dirty="0"/>
          </a:p>
        </p:txBody>
      </p:sp>
    </p:spTree>
    <p:extLst>
      <p:ext uri="{BB962C8B-B14F-4D97-AF65-F5344CB8AC3E}">
        <p14:creationId xmlns:p14="http://schemas.microsoft.com/office/powerpoint/2010/main" val="406489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3380E2-C615-F5EA-5CF6-AC19AEDCF4B8}"/>
              </a:ext>
            </a:extLst>
          </p:cNvPr>
          <p:cNvSpPr>
            <a:spLocks noGrp="1"/>
          </p:cNvSpPr>
          <p:nvPr>
            <p:ph type="title"/>
          </p:nvPr>
        </p:nvSpPr>
        <p:spPr/>
        <p:txBody>
          <a:bodyPr/>
          <a:lstStyle/>
          <a:p>
            <a:r>
              <a:rPr lang="it-IT" dirty="0" err="1"/>
              <a:t>Grading</a:t>
            </a:r>
            <a:endParaRPr lang="en-US" dirty="0"/>
          </a:p>
        </p:txBody>
      </p:sp>
      <p:sp>
        <p:nvSpPr>
          <p:cNvPr id="3" name="Segnaposto contenuto 2">
            <a:extLst>
              <a:ext uri="{FF2B5EF4-FFF2-40B4-BE49-F238E27FC236}">
                <a16:creationId xmlns:a16="http://schemas.microsoft.com/office/drawing/2014/main" id="{850BFACD-BA61-3F18-A21B-52D32F39E7D8}"/>
              </a:ext>
            </a:extLst>
          </p:cNvPr>
          <p:cNvSpPr>
            <a:spLocks noGrp="1"/>
          </p:cNvSpPr>
          <p:nvPr>
            <p:ph idx="1"/>
          </p:nvPr>
        </p:nvSpPr>
        <p:spPr/>
        <p:txBody>
          <a:bodyPr>
            <a:normAutofit fontScale="77500" lnSpcReduction="20000"/>
          </a:bodyPr>
          <a:lstStyle/>
          <a:p>
            <a:pPr marL="0" indent="0">
              <a:buNone/>
            </a:pPr>
            <a:r>
              <a:rPr lang="it-IT" dirty="0"/>
              <a:t>57-60 -&gt; 1</a:t>
            </a:r>
          </a:p>
          <a:p>
            <a:pPr marL="0" indent="0">
              <a:buNone/>
            </a:pPr>
            <a:r>
              <a:rPr lang="it-IT" dirty="0"/>
              <a:t>52-56 -&gt; 1.3</a:t>
            </a:r>
          </a:p>
          <a:p>
            <a:pPr marL="0" indent="0">
              <a:buNone/>
            </a:pPr>
            <a:r>
              <a:rPr lang="it-IT" dirty="0"/>
              <a:t>48-51 -&gt; 1.7</a:t>
            </a:r>
          </a:p>
          <a:p>
            <a:pPr marL="0" indent="0">
              <a:buNone/>
            </a:pPr>
            <a:r>
              <a:rPr lang="it-IT" dirty="0"/>
              <a:t>44-47 -&gt; 2</a:t>
            </a:r>
          </a:p>
          <a:p>
            <a:pPr marL="0" indent="0">
              <a:buNone/>
            </a:pPr>
            <a:r>
              <a:rPr lang="it-IT" dirty="0"/>
              <a:t>41-43 -&gt; 2.3</a:t>
            </a:r>
          </a:p>
          <a:p>
            <a:pPr marL="0" indent="0">
              <a:buNone/>
            </a:pPr>
            <a:r>
              <a:rPr lang="it-IT" dirty="0"/>
              <a:t>38-40 -&gt; 2.7</a:t>
            </a:r>
          </a:p>
          <a:p>
            <a:pPr marL="0" indent="0">
              <a:buNone/>
            </a:pPr>
            <a:r>
              <a:rPr lang="it-IT" dirty="0"/>
              <a:t>35-37 -&gt; 3</a:t>
            </a:r>
          </a:p>
          <a:p>
            <a:pPr marL="0" indent="0">
              <a:buNone/>
            </a:pPr>
            <a:r>
              <a:rPr lang="it-IT" dirty="0"/>
              <a:t>32-34 -&gt; 3.3</a:t>
            </a:r>
          </a:p>
          <a:p>
            <a:pPr marL="0" indent="0">
              <a:buNone/>
            </a:pPr>
            <a:r>
              <a:rPr lang="it-IT" dirty="0"/>
              <a:t>31 -&gt; 3.7</a:t>
            </a:r>
          </a:p>
          <a:p>
            <a:pPr marL="0" indent="0">
              <a:buNone/>
            </a:pPr>
            <a:r>
              <a:rPr lang="it-IT" dirty="0"/>
              <a:t>30 -&gt; 4</a:t>
            </a:r>
          </a:p>
          <a:p>
            <a:pPr marL="0" indent="0">
              <a:buNone/>
            </a:pPr>
            <a:r>
              <a:rPr lang="it-IT" dirty="0"/>
              <a:t>&lt; 30 = </a:t>
            </a:r>
            <a:r>
              <a:rPr lang="it-IT" dirty="0" err="1"/>
              <a:t>fail</a:t>
            </a:r>
            <a:r>
              <a:rPr lang="it-IT" dirty="0"/>
              <a:t> (</a:t>
            </a:r>
            <a:r>
              <a:rPr lang="it-IT" dirty="0" err="1"/>
              <a:t>which</a:t>
            </a:r>
            <a:r>
              <a:rPr lang="it-IT" dirty="0"/>
              <a:t> </a:t>
            </a:r>
            <a:r>
              <a:rPr lang="it-IT" dirty="0" err="1"/>
              <a:t>means</a:t>
            </a:r>
            <a:r>
              <a:rPr lang="it-IT" dirty="0"/>
              <a:t> </a:t>
            </a:r>
            <a:r>
              <a:rPr lang="it-IT" dirty="0" err="1"/>
              <a:t>having</a:t>
            </a:r>
            <a:r>
              <a:rPr lang="it-IT" dirty="0"/>
              <a:t> </a:t>
            </a:r>
            <a:r>
              <a:rPr lang="it-IT" dirty="0" err="1"/>
              <a:t>at</a:t>
            </a:r>
            <a:r>
              <a:rPr lang="it-IT" dirty="0"/>
              <a:t> </a:t>
            </a:r>
            <a:r>
              <a:rPr lang="it-IT" dirty="0" err="1"/>
              <a:t>least</a:t>
            </a:r>
            <a:r>
              <a:rPr lang="it-IT" dirty="0"/>
              <a:t> 15 points in the first </a:t>
            </a:r>
            <a:r>
              <a:rPr lang="it-IT" dirty="0" err="1"/>
              <a:t>three</a:t>
            </a:r>
            <a:r>
              <a:rPr lang="it-IT" dirty="0"/>
              <a:t> </a:t>
            </a:r>
            <a:r>
              <a:rPr lang="it-IT" dirty="0" err="1"/>
              <a:t>criteria</a:t>
            </a:r>
            <a:r>
              <a:rPr lang="it-IT" dirty="0"/>
              <a:t> and </a:t>
            </a:r>
            <a:r>
              <a:rPr lang="it-IT" dirty="0" err="1"/>
              <a:t>confirming</a:t>
            </a:r>
            <a:r>
              <a:rPr lang="it-IT" dirty="0"/>
              <a:t> </a:t>
            </a:r>
            <a:r>
              <a:rPr lang="it-IT" dirty="0" err="1"/>
              <a:t>it</a:t>
            </a:r>
            <a:r>
              <a:rPr lang="it-IT" dirty="0"/>
              <a:t>)</a:t>
            </a:r>
          </a:p>
          <a:p>
            <a:pPr marL="0" indent="0">
              <a:buNone/>
            </a:pPr>
            <a:endParaRPr lang="it-IT" dirty="0"/>
          </a:p>
          <a:p>
            <a:pPr marL="0" indent="0">
              <a:buNone/>
            </a:pPr>
            <a:endParaRPr lang="it-IT" dirty="0"/>
          </a:p>
          <a:p>
            <a:pPr marL="0" indent="0">
              <a:buNone/>
            </a:pPr>
            <a:endParaRPr lang="en-US" dirty="0"/>
          </a:p>
        </p:txBody>
      </p:sp>
    </p:spTree>
    <p:extLst>
      <p:ext uri="{BB962C8B-B14F-4D97-AF65-F5344CB8AC3E}">
        <p14:creationId xmlns:p14="http://schemas.microsoft.com/office/powerpoint/2010/main" val="84343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92750A-086E-C1AA-233C-C33D596FCA55}"/>
              </a:ext>
            </a:extLst>
          </p:cNvPr>
          <p:cNvSpPr>
            <a:spLocks noGrp="1"/>
          </p:cNvSpPr>
          <p:nvPr>
            <p:ph type="title"/>
          </p:nvPr>
        </p:nvSpPr>
        <p:spPr/>
        <p:txBody>
          <a:bodyPr/>
          <a:lstStyle/>
          <a:p>
            <a:r>
              <a:rPr lang="it-IT" dirty="0"/>
              <a:t>Example</a:t>
            </a:r>
            <a:endParaRPr lang="en-US" dirty="0"/>
          </a:p>
        </p:txBody>
      </p:sp>
      <p:sp>
        <p:nvSpPr>
          <p:cNvPr id="3" name="Segnaposto contenuto 2">
            <a:extLst>
              <a:ext uri="{FF2B5EF4-FFF2-40B4-BE49-F238E27FC236}">
                <a16:creationId xmlns:a16="http://schemas.microsoft.com/office/drawing/2014/main" id="{20129C9F-2A3B-C3DF-63E8-D1C66896BB92}"/>
              </a:ext>
            </a:extLst>
          </p:cNvPr>
          <p:cNvSpPr>
            <a:spLocks noGrp="1"/>
          </p:cNvSpPr>
          <p:nvPr>
            <p:ph idx="1"/>
          </p:nvPr>
        </p:nvSpPr>
        <p:spPr/>
        <p:txBody>
          <a:bodyPr>
            <a:normAutofit fontScale="92500" lnSpcReduction="20000"/>
          </a:bodyPr>
          <a:lstStyle/>
          <a:p>
            <a:pPr marL="0" indent="0">
              <a:buNone/>
            </a:pPr>
            <a:r>
              <a:rPr lang="it-IT" dirty="0"/>
              <a:t>Group: The </a:t>
            </a:r>
            <a:r>
              <a:rPr lang="it-IT" dirty="0" err="1"/>
              <a:t>coders</a:t>
            </a:r>
            <a:endParaRPr lang="it-IT" dirty="0"/>
          </a:p>
          <a:p>
            <a:pPr marL="0" indent="0">
              <a:buNone/>
            </a:pPr>
            <a:r>
              <a:rPr lang="it-IT" dirty="0"/>
              <a:t>Scores:</a:t>
            </a:r>
          </a:p>
          <a:p>
            <a:pPr marL="0" indent="0">
              <a:buNone/>
            </a:pPr>
            <a:r>
              <a:rPr lang="en-US" dirty="0"/>
              <a:t>Completeness: 10</a:t>
            </a:r>
          </a:p>
          <a:p>
            <a:pPr marL="0" indent="0">
              <a:buNone/>
            </a:pPr>
            <a:r>
              <a:rPr lang="en-US" dirty="0"/>
              <a:t>Code correctness: 7</a:t>
            </a:r>
          </a:p>
          <a:p>
            <a:pPr marL="0" indent="0">
              <a:buNone/>
            </a:pPr>
            <a:r>
              <a:rPr lang="en-US" dirty="0"/>
              <a:t>Clarity of the documentation: 6</a:t>
            </a:r>
          </a:p>
          <a:p>
            <a:pPr marL="0" indent="0">
              <a:buNone/>
            </a:pPr>
            <a:endParaRPr lang="en-US" dirty="0"/>
          </a:p>
          <a:p>
            <a:pPr marL="0" indent="0">
              <a:buNone/>
            </a:pPr>
            <a:r>
              <a:rPr lang="en-US" dirty="0"/>
              <a:t>Total = 23</a:t>
            </a:r>
          </a:p>
          <a:p>
            <a:pPr marL="0" indent="0">
              <a:buNone/>
            </a:pPr>
            <a:r>
              <a:rPr lang="en-US" dirty="0"/>
              <a:t>Mary confirms she did the code, score = (23+23) = 46 -&gt; 2</a:t>
            </a:r>
          </a:p>
          <a:p>
            <a:pPr marL="0" indent="0">
              <a:buNone/>
            </a:pPr>
            <a:r>
              <a:rPr lang="en-US" dirty="0"/>
              <a:t>Andy struggles a bit explaining some lines, score (23+18) = 41 -&gt; 2.3</a:t>
            </a:r>
          </a:p>
          <a:p>
            <a:pPr marL="0" indent="0">
              <a:buNone/>
            </a:pPr>
            <a:r>
              <a:rPr lang="en-US" dirty="0"/>
              <a:t>Lukas is not able to recognize his alleged code, fails to answer questions, score (23-23) = 0 -&gt; </a:t>
            </a:r>
            <a:r>
              <a:rPr lang="en-US" dirty="0">
                <a:highlight>
                  <a:srgbClr val="FF0000"/>
                </a:highlight>
              </a:rPr>
              <a:t>fail</a:t>
            </a:r>
          </a:p>
          <a:p>
            <a:pPr marL="0" indent="0">
              <a:buNone/>
            </a:pPr>
            <a:endParaRPr lang="en-US" dirty="0"/>
          </a:p>
        </p:txBody>
      </p:sp>
    </p:spTree>
    <p:extLst>
      <p:ext uri="{BB962C8B-B14F-4D97-AF65-F5344CB8AC3E}">
        <p14:creationId xmlns:p14="http://schemas.microsoft.com/office/powerpoint/2010/main" val="2690579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78B075-FED7-7049-5F53-1352DD4A5065}"/>
              </a:ext>
            </a:extLst>
          </p:cNvPr>
          <p:cNvSpPr>
            <a:spLocks noGrp="1"/>
          </p:cNvSpPr>
          <p:nvPr>
            <p:ph type="ctrTitle"/>
          </p:nvPr>
        </p:nvSpPr>
        <p:spPr/>
        <p:txBody>
          <a:bodyPr/>
          <a:lstStyle/>
          <a:p>
            <a:r>
              <a:rPr lang="it-IT" dirty="0"/>
              <a:t>Cultural Heritage Analytics</a:t>
            </a:r>
            <a:endParaRPr lang="en-US" dirty="0"/>
          </a:p>
        </p:txBody>
      </p:sp>
      <p:sp>
        <p:nvSpPr>
          <p:cNvPr id="3" name="Sottotitolo 2">
            <a:extLst>
              <a:ext uri="{FF2B5EF4-FFF2-40B4-BE49-F238E27FC236}">
                <a16:creationId xmlns:a16="http://schemas.microsoft.com/office/drawing/2014/main" id="{4D67EDFD-D1FC-1815-1451-DBB8F95A0A3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10267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A54B92-FFA6-CB04-9975-5769F2845698}"/>
              </a:ext>
            </a:extLst>
          </p:cNvPr>
          <p:cNvSpPr>
            <a:spLocks noGrp="1"/>
          </p:cNvSpPr>
          <p:nvPr>
            <p:ph type="title"/>
          </p:nvPr>
        </p:nvSpPr>
        <p:spPr/>
        <p:txBody>
          <a:bodyPr/>
          <a:lstStyle/>
          <a:p>
            <a:r>
              <a:rPr lang="it-IT" dirty="0" err="1"/>
              <a:t>Objective</a:t>
            </a:r>
            <a:endParaRPr lang="en-US" dirty="0"/>
          </a:p>
        </p:txBody>
      </p:sp>
      <p:sp>
        <p:nvSpPr>
          <p:cNvPr id="3" name="Segnaposto contenuto 2">
            <a:extLst>
              <a:ext uri="{FF2B5EF4-FFF2-40B4-BE49-F238E27FC236}">
                <a16:creationId xmlns:a16="http://schemas.microsoft.com/office/drawing/2014/main" id="{CD02F2C9-AA18-A151-6B5A-0D0829878C0C}"/>
              </a:ext>
            </a:extLst>
          </p:cNvPr>
          <p:cNvSpPr>
            <a:spLocks noGrp="1"/>
          </p:cNvSpPr>
          <p:nvPr>
            <p:ph idx="1"/>
          </p:nvPr>
        </p:nvSpPr>
        <p:spPr/>
        <p:txBody>
          <a:bodyPr/>
          <a:lstStyle/>
          <a:p>
            <a:pPr marL="0" indent="0">
              <a:buNone/>
            </a:pPr>
            <a:r>
              <a:rPr lang="en-US" dirty="0"/>
              <a:t>Build a modular Python system that models, processes, and enriches data about cultural artifacts using real museum datasets, linked open data, NLP, and machine learning.</a:t>
            </a:r>
          </a:p>
          <a:p>
            <a:pPr marL="0" indent="0">
              <a:buNone/>
            </a:pPr>
            <a:endParaRPr lang="en-US" dirty="0"/>
          </a:p>
          <a:p>
            <a:pPr marL="0" indent="0">
              <a:buNone/>
            </a:pPr>
            <a:r>
              <a:rPr lang="en-US" dirty="0"/>
              <a:t>You can have specific goals for your project depending on your choices on the data (see more in next slides) and methods/attributes you choose!</a:t>
            </a:r>
          </a:p>
        </p:txBody>
      </p:sp>
    </p:spTree>
    <p:extLst>
      <p:ext uri="{BB962C8B-B14F-4D97-AF65-F5344CB8AC3E}">
        <p14:creationId xmlns:p14="http://schemas.microsoft.com/office/powerpoint/2010/main" val="430400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D7A76F-856C-66F3-16A1-C025CBF949C6}"/>
              </a:ext>
            </a:extLst>
          </p:cNvPr>
          <p:cNvSpPr>
            <a:spLocks noGrp="1"/>
          </p:cNvSpPr>
          <p:nvPr>
            <p:ph type="title"/>
          </p:nvPr>
        </p:nvSpPr>
        <p:spPr/>
        <p:txBody>
          <a:bodyPr/>
          <a:lstStyle/>
          <a:p>
            <a:r>
              <a:rPr lang="en-US" dirty="0"/>
              <a:t>Datasets you will use</a:t>
            </a:r>
          </a:p>
        </p:txBody>
      </p:sp>
      <p:sp>
        <p:nvSpPr>
          <p:cNvPr id="3" name="Segnaposto contenuto 2">
            <a:extLst>
              <a:ext uri="{FF2B5EF4-FFF2-40B4-BE49-F238E27FC236}">
                <a16:creationId xmlns:a16="http://schemas.microsoft.com/office/drawing/2014/main" id="{801592E9-1238-5B64-86E8-CFE6FF966824}"/>
              </a:ext>
            </a:extLst>
          </p:cNvPr>
          <p:cNvSpPr>
            <a:spLocks noGrp="1"/>
          </p:cNvSpPr>
          <p:nvPr>
            <p:ph idx="1"/>
          </p:nvPr>
        </p:nvSpPr>
        <p:spPr/>
        <p:txBody>
          <a:bodyPr>
            <a:normAutofit fontScale="92500" lnSpcReduction="10000"/>
          </a:bodyPr>
          <a:lstStyle/>
          <a:p>
            <a:r>
              <a:rPr lang="en-US" dirty="0"/>
              <a:t>MET Museum Open Access Format: CSV — includes fields like Object ID, Title, Artist Display Name, Culture, Object Date, Medium, Dimensions, Department, Image URL, etc. Full dataset available at </a:t>
            </a:r>
            <a:r>
              <a:rPr lang="en-US" dirty="0">
                <a:hlinkClick r:id="rId2"/>
              </a:rPr>
              <a:t>https://github.com/metmuseum/openaccess</a:t>
            </a:r>
            <a:r>
              <a:rPr lang="en-US" dirty="0"/>
              <a:t> </a:t>
            </a:r>
          </a:p>
          <a:p>
            <a:r>
              <a:rPr lang="en-US" dirty="0"/>
              <a:t>Art Institute of Chicago API. Docs </a:t>
            </a:r>
            <a:r>
              <a:rPr lang="en-US" dirty="0">
                <a:hlinkClick r:id="rId3"/>
              </a:rPr>
              <a:t>https://api.artic.edu/docs/#quick-start</a:t>
            </a:r>
            <a:r>
              <a:rPr lang="en-US" dirty="0"/>
              <a:t> </a:t>
            </a:r>
          </a:p>
          <a:p>
            <a:r>
              <a:rPr lang="en-US" dirty="0"/>
              <a:t>Cleveland Museum of Art API. Docs </a:t>
            </a:r>
            <a:r>
              <a:rPr lang="en-US" dirty="0">
                <a:hlinkClick r:id="rId4"/>
              </a:rPr>
              <a:t>openaccess-api.clevelandart.org</a:t>
            </a:r>
            <a:endParaRPr lang="en-US" dirty="0"/>
          </a:p>
          <a:p>
            <a:endParaRPr lang="en-US" dirty="0"/>
          </a:p>
          <a:p>
            <a:r>
              <a:rPr lang="en-US" dirty="0"/>
              <a:t>You can decide to focus only on specific types of objects or not (you should explore the data and look into the APIs before starting with the project!)</a:t>
            </a:r>
          </a:p>
        </p:txBody>
      </p:sp>
    </p:spTree>
    <p:extLst>
      <p:ext uri="{BB962C8B-B14F-4D97-AF65-F5344CB8AC3E}">
        <p14:creationId xmlns:p14="http://schemas.microsoft.com/office/powerpoint/2010/main" val="1674907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2CFCC2-9D12-7208-8381-908058D8CBD2}"/>
              </a:ext>
            </a:extLst>
          </p:cNvPr>
          <p:cNvSpPr>
            <a:spLocks noGrp="1"/>
          </p:cNvSpPr>
          <p:nvPr>
            <p:ph type="title"/>
          </p:nvPr>
        </p:nvSpPr>
        <p:spPr/>
        <p:txBody>
          <a:bodyPr/>
          <a:lstStyle/>
          <a:p>
            <a:r>
              <a:rPr lang="en-US" dirty="0"/>
              <a:t>Required Classes (with freedom on design)</a:t>
            </a:r>
          </a:p>
        </p:txBody>
      </p:sp>
      <p:sp>
        <p:nvSpPr>
          <p:cNvPr id="3" name="Segnaposto contenuto 2">
            <a:extLst>
              <a:ext uri="{FF2B5EF4-FFF2-40B4-BE49-F238E27FC236}">
                <a16:creationId xmlns:a16="http://schemas.microsoft.com/office/drawing/2014/main" id="{12FD496B-7E8F-84EC-800F-30E682EF5BA5}"/>
              </a:ext>
            </a:extLst>
          </p:cNvPr>
          <p:cNvSpPr>
            <a:spLocks noGrp="1"/>
          </p:cNvSpPr>
          <p:nvPr>
            <p:ph idx="1"/>
          </p:nvPr>
        </p:nvSpPr>
        <p:spPr/>
        <p:txBody>
          <a:bodyPr>
            <a:normAutofit fontScale="92500" lnSpcReduction="20000"/>
          </a:bodyPr>
          <a:lstStyle/>
          <a:p>
            <a:pPr marL="0" indent="0">
              <a:buNone/>
            </a:pPr>
            <a:r>
              <a:rPr lang="en-US" dirty="0"/>
              <a:t>Your project can have a potentially infinite amount of classes and methods, but it must include the following </a:t>
            </a:r>
            <a:r>
              <a:rPr lang="en-US" b="1" dirty="0"/>
              <a:t>three classes</a:t>
            </a:r>
            <a:r>
              <a:rPr lang="en-US" dirty="0"/>
              <a:t>:</a:t>
            </a:r>
          </a:p>
          <a:p>
            <a:pPr marL="0" indent="0">
              <a:buNone/>
            </a:pPr>
            <a:endParaRPr lang="en-US" dirty="0"/>
          </a:p>
          <a:p>
            <a:pPr marL="514350" indent="-514350">
              <a:buFont typeface="+mj-lt"/>
              <a:buAutoNum type="arabicPeriod"/>
            </a:pPr>
            <a:r>
              <a:rPr lang="en-US" dirty="0"/>
              <a:t>Artifact (abstract/base class)</a:t>
            </a:r>
          </a:p>
          <a:p>
            <a:pPr marL="971550" lvl="1" indent="-514350">
              <a:buFont typeface="+mj-lt"/>
              <a:buAutoNum type="arabicPeriod"/>
            </a:pPr>
            <a:r>
              <a:rPr lang="en-US" dirty="0"/>
              <a:t>Represents a generic cultural artifact.</a:t>
            </a:r>
          </a:p>
          <a:p>
            <a:pPr marL="971550" lvl="1" indent="-514350">
              <a:buFont typeface="+mj-lt"/>
              <a:buAutoNum type="arabicPeriod"/>
            </a:pPr>
            <a:r>
              <a:rPr lang="en-US" dirty="0"/>
              <a:t>Required methods: </a:t>
            </a:r>
          </a:p>
          <a:p>
            <a:pPr marL="1428750" lvl="2" indent="-514350">
              <a:buFont typeface="+mj-lt"/>
              <a:buAutoNum type="arabicPeriod"/>
            </a:pPr>
            <a:r>
              <a:rPr lang="en-US" dirty="0" err="1"/>
              <a:t>to_rdf</a:t>
            </a:r>
            <a:r>
              <a:rPr lang="en-US" dirty="0"/>
              <a:t>(self): returns an </a:t>
            </a:r>
            <a:r>
              <a:rPr lang="en-US" dirty="0" err="1"/>
              <a:t>rdflib.Graph</a:t>
            </a:r>
            <a:r>
              <a:rPr lang="en-US" dirty="0"/>
              <a:t> representation of the object (simplistic, does not need to have all the attributes represented in RDF)</a:t>
            </a:r>
          </a:p>
          <a:p>
            <a:pPr marL="1428750" lvl="2" indent="-514350">
              <a:buFont typeface="+mj-lt"/>
              <a:buAutoNum type="arabicPeriod"/>
            </a:pPr>
            <a:r>
              <a:rPr lang="en-US" dirty="0" err="1"/>
              <a:t>wikidata_enrich</a:t>
            </a:r>
            <a:r>
              <a:rPr lang="en-US" dirty="0"/>
              <a:t>(self): enriches artifact metadata by querying </a:t>
            </a:r>
            <a:r>
              <a:rPr lang="en-US" dirty="0" err="1"/>
              <a:t>Wikidata</a:t>
            </a:r>
            <a:r>
              <a:rPr lang="en-US" dirty="0"/>
              <a:t> with SPARQL</a:t>
            </a:r>
          </a:p>
          <a:p>
            <a:pPr marL="1428750" lvl="2" indent="-514350">
              <a:buFont typeface="+mj-lt"/>
              <a:buAutoNum type="arabicPeriod"/>
            </a:pPr>
            <a:r>
              <a:rPr lang="en-US" dirty="0" err="1"/>
              <a:t>similar_artworks</a:t>
            </a:r>
            <a:r>
              <a:rPr lang="en-US" dirty="0"/>
              <a:t>(self): queries both Chicago API or Cleveland Museum API to look for similar artworks (maybe they share the creator, place of creation, date of creation – up to you)</a:t>
            </a:r>
          </a:p>
          <a:p>
            <a:pPr marL="457200" lvl="1" indent="0">
              <a:buNone/>
            </a:pPr>
            <a:r>
              <a:rPr lang="en-US" dirty="0"/>
              <a:t>Attributes are up to you — choose fields from the MET dataset that will support your research goals.</a:t>
            </a:r>
          </a:p>
          <a:p>
            <a:pPr marL="457200" lvl="1" indent="0">
              <a:buNone/>
            </a:pPr>
            <a:r>
              <a:rPr lang="en-US" dirty="0"/>
              <a:t>You should create subclasses of this for specific types of artifacts</a:t>
            </a:r>
          </a:p>
        </p:txBody>
      </p:sp>
    </p:spTree>
    <p:extLst>
      <p:ext uri="{BB962C8B-B14F-4D97-AF65-F5344CB8AC3E}">
        <p14:creationId xmlns:p14="http://schemas.microsoft.com/office/powerpoint/2010/main" val="4218420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2A11EE-F846-2168-C0DF-CB81F03E62B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50CA5088-3583-3EB5-5139-8539754D281A}"/>
              </a:ext>
            </a:extLst>
          </p:cNvPr>
          <p:cNvSpPr>
            <a:spLocks noGrp="1"/>
          </p:cNvSpPr>
          <p:nvPr>
            <p:ph type="title"/>
          </p:nvPr>
        </p:nvSpPr>
        <p:spPr/>
        <p:txBody>
          <a:bodyPr/>
          <a:lstStyle/>
          <a:p>
            <a:r>
              <a:rPr lang="en-US" dirty="0"/>
              <a:t>Required Classes (with freedom on design)</a:t>
            </a:r>
          </a:p>
        </p:txBody>
      </p:sp>
      <p:sp>
        <p:nvSpPr>
          <p:cNvPr id="3" name="Segnaposto contenuto 2">
            <a:extLst>
              <a:ext uri="{FF2B5EF4-FFF2-40B4-BE49-F238E27FC236}">
                <a16:creationId xmlns:a16="http://schemas.microsoft.com/office/drawing/2014/main" id="{3FBA12B2-864E-1EE0-CBBC-3D46CC35F0C9}"/>
              </a:ext>
            </a:extLst>
          </p:cNvPr>
          <p:cNvSpPr>
            <a:spLocks noGrp="1"/>
          </p:cNvSpPr>
          <p:nvPr>
            <p:ph idx="1"/>
          </p:nvPr>
        </p:nvSpPr>
        <p:spPr/>
        <p:txBody>
          <a:bodyPr>
            <a:normAutofit fontScale="92500" lnSpcReduction="10000"/>
          </a:bodyPr>
          <a:lstStyle/>
          <a:p>
            <a:pPr marL="0" indent="0">
              <a:buNone/>
            </a:pPr>
            <a:r>
              <a:rPr lang="en-US" dirty="0"/>
              <a:t>Your project can have a potentially infinite amount of classes and methods, but it must include the following </a:t>
            </a:r>
            <a:r>
              <a:rPr lang="en-US" b="1" dirty="0"/>
              <a:t>three classes</a:t>
            </a:r>
            <a:r>
              <a:rPr lang="en-US" dirty="0"/>
              <a:t>:</a:t>
            </a:r>
          </a:p>
          <a:p>
            <a:pPr marL="0" indent="0">
              <a:buNone/>
            </a:pPr>
            <a:endParaRPr lang="en-US" dirty="0"/>
          </a:p>
          <a:p>
            <a:pPr marL="514350" indent="-514350">
              <a:buFont typeface="+mj-lt"/>
              <a:buAutoNum type="arabicPeriod" startAt="2"/>
            </a:pPr>
            <a:r>
              <a:rPr lang="en-US" dirty="0"/>
              <a:t>Artist Represents a person who created one or more artifacts.</a:t>
            </a:r>
          </a:p>
          <a:p>
            <a:pPr marL="971550" lvl="1" indent="-514350">
              <a:buFont typeface="+mj-lt"/>
              <a:buAutoNum type="arabicPeriod"/>
            </a:pPr>
            <a:r>
              <a:rPr lang="en-US" dirty="0"/>
              <a:t>You choose what attributes to store (e.g., name, lifespan, nationality, movement), and how to structure artist-artifact relationships.</a:t>
            </a:r>
          </a:p>
          <a:p>
            <a:pPr marL="971550" lvl="1" indent="-514350">
              <a:buFont typeface="+mj-lt"/>
              <a:buAutoNum type="arabicPeriod"/>
            </a:pPr>
            <a:r>
              <a:rPr lang="en-US" dirty="0"/>
              <a:t>Required methods: </a:t>
            </a:r>
          </a:p>
          <a:p>
            <a:pPr marL="1428750" lvl="2" indent="-514350">
              <a:buFont typeface="+mj-lt"/>
              <a:buAutoNum type="arabicPeriod"/>
            </a:pPr>
            <a:r>
              <a:rPr lang="en-US" dirty="0" err="1"/>
              <a:t>to_rdf</a:t>
            </a:r>
            <a:r>
              <a:rPr lang="en-US" dirty="0"/>
              <a:t>(self): returns an </a:t>
            </a:r>
            <a:r>
              <a:rPr lang="en-US" dirty="0" err="1"/>
              <a:t>rdflib.Graph</a:t>
            </a:r>
            <a:r>
              <a:rPr lang="en-US" dirty="0"/>
              <a:t> representation of the artist (simplistic, does not have to have all the attributes represented in RDF, just a proof of concept)</a:t>
            </a:r>
          </a:p>
          <a:p>
            <a:pPr marL="1428750" lvl="2" indent="-514350">
              <a:buFont typeface="+mj-lt"/>
              <a:buAutoNum type="arabicPeriod"/>
            </a:pPr>
            <a:r>
              <a:rPr lang="en-US" dirty="0" err="1"/>
              <a:t>wikidata_enrichment</a:t>
            </a:r>
            <a:r>
              <a:rPr lang="en-US" dirty="0"/>
              <a:t>: queries </a:t>
            </a:r>
            <a:r>
              <a:rPr lang="en-US" dirty="0" err="1"/>
              <a:t>wikidata</a:t>
            </a:r>
            <a:r>
              <a:rPr lang="en-US" dirty="0"/>
              <a:t> to obtain more information about the artist</a:t>
            </a:r>
          </a:p>
          <a:p>
            <a:pPr marL="0" indent="0">
              <a:buNone/>
            </a:pPr>
            <a:r>
              <a:rPr lang="en-US" dirty="0"/>
              <a:t>You can create subclasses of artists for specific types (i.e., human vs organization)</a:t>
            </a:r>
          </a:p>
          <a:p>
            <a:pPr marL="1428750" lvl="2" indent="-514350">
              <a:buFont typeface="+mj-lt"/>
              <a:buAutoNum type="arabicPeriod"/>
            </a:pPr>
            <a:endParaRPr lang="en-US" dirty="0"/>
          </a:p>
        </p:txBody>
      </p:sp>
    </p:spTree>
    <p:extLst>
      <p:ext uri="{BB962C8B-B14F-4D97-AF65-F5344CB8AC3E}">
        <p14:creationId xmlns:p14="http://schemas.microsoft.com/office/powerpoint/2010/main" val="3959788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771E72-A585-2F6A-F315-6840D35E97F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5A73992-BAA2-3663-700F-C1CBEB9C79D7}"/>
              </a:ext>
            </a:extLst>
          </p:cNvPr>
          <p:cNvSpPr>
            <a:spLocks noGrp="1"/>
          </p:cNvSpPr>
          <p:nvPr>
            <p:ph type="title"/>
          </p:nvPr>
        </p:nvSpPr>
        <p:spPr/>
        <p:txBody>
          <a:bodyPr/>
          <a:lstStyle/>
          <a:p>
            <a:r>
              <a:rPr lang="en-US" dirty="0"/>
              <a:t>Required Classes (with freedom on design)</a:t>
            </a:r>
          </a:p>
        </p:txBody>
      </p:sp>
      <p:sp>
        <p:nvSpPr>
          <p:cNvPr id="3" name="Segnaposto contenuto 2">
            <a:extLst>
              <a:ext uri="{FF2B5EF4-FFF2-40B4-BE49-F238E27FC236}">
                <a16:creationId xmlns:a16="http://schemas.microsoft.com/office/drawing/2014/main" id="{7FB936BD-B4E6-16DC-422F-6158B72DC8D0}"/>
              </a:ext>
            </a:extLst>
          </p:cNvPr>
          <p:cNvSpPr>
            <a:spLocks noGrp="1"/>
          </p:cNvSpPr>
          <p:nvPr>
            <p:ph idx="1"/>
          </p:nvPr>
        </p:nvSpPr>
        <p:spPr/>
        <p:txBody>
          <a:bodyPr>
            <a:normAutofit fontScale="85000" lnSpcReduction="20000"/>
          </a:bodyPr>
          <a:lstStyle/>
          <a:p>
            <a:pPr marL="0" indent="0">
              <a:buNone/>
            </a:pPr>
            <a:r>
              <a:rPr lang="en-US" dirty="0"/>
              <a:t>Your project can have a potentially infinite amount of classes and methods, but it must include the following </a:t>
            </a:r>
            <a:r>
              <a:rPr lang="en-US" b="1" dirty="0"/>
              <a:t>three classes</a:t>
            </a:r>
            <a:r>
              <a:rPr lang="en-US" dirty="0"/>
              <a:t>:</a:t>
            </a:r>
          </a:p>
          <a:p>
            <a:pPr marL="0" indent="0">
              <a:buNone/>
            </a:pPr>
            <a:endParaRPr lang="en-US" dirty="0"/>
          </a:p>
          <a:p>
            <a:pPr marL="514350" indent="-514350">
              <a:buFont typeface="+mj-lt"/>
              <a:buAutoNum type="arabicPeriod" startAt="3"/>
            </a:pPr>
            <a:r>
              <a:rPr lang="en-US" dirty="0"/>
              <a:t>Collection group of Artifact instances.</a:t>
            </a:r>
          </a:p>
          <a:p>
            <a:pPr marL="971550" lvl="1" indent="-514350">
              <a:buFont typeface="+mj-lt"/>
              <a:buAutoNum type="arabicPeriod" startAt="3"/>
            </a:pPr>
            <a:r>
              <a:rPr lang="en-US" dirty="0"/>
              <a:t>Required methods:</a:t>
            </a:r>
          </a:p>
          <a:p>
            <a:pPr marL="1428750" lvl="2" indent="-514350">
              <a:buFont typeface="+mj-lt"/>
              <a:buAutoNum type="arabicPeriod" startAt="3"/>
            </a:pPr>
            <a:r>
              <a:rPr lang="en-US" dirty="0" err="1"/>
              <a:t>add_artifact</a:t>
            </a:r>
            <a:r>
              <a:rPr lang="en-US" dirty="0"/>
              <a:t>(self, artifact)</a:t>
            </a:r>
          </a:p>
          <a:p>
            <a:pPr marL="1428750" lvl="2" indent="-514350">
              <a:buFont typeface="+mj-lt"/>
              <a:buAutoNum type="arabicPeriod" startAt="3"/>
            </a:pPr>
            <a:r>
              <a:rPr lang="en-US" dirty="0" err="1"/>
              <a:t>add_artist</a:t>
            </a:r>
            <a:r>
              <a:rPr lang="en-US" dirty="0"/>
              <a:t>(</a:t>
            </a:r>
            <a:r>
              <a:rPr lang="en-US" dirty="0" err="1"/>
              <a:t>self,artist</a:t>
            </a:r>
            <a:r>
              <a:rPr lang="en-US" dirty="0"/>
              <a:t>)</a:t>
            </a:r>
          </a:p>
          <a:p>
            <a:pPr marL="1428750" lvl="2" indent="-514350">
              <a:buFont typeface="+mj-lt"/>
              <a:buAutoNum type="arabicPeriod" startAt="3"/>
            </a:pPr>
            <a:r>
              <a:rPr lang="en-US" dirty="0" err="1"/>
              <a:t>to_rdf</a:t>
            </a:r>
            <a:r>
              <a:rPr lang="en-US" dirty="0"/>
              <a:t>(self): returns an </a:t>
            </a:r>
            <a:r>
              <a:rPr lang="en-US" dirty="0" err="1"/>
              <a:t>rdflib.Graph</a:t>
            </a:r>
            <a:r>
              <a:rPr lang="en-US" dirty="0"/>
              <a:t> with all RDF triples from the collection – artifacts and their creators must be linked! **Not every single attribute needs to be represented in RDF, keep it simple as a proof of concept**</a:t>
            </a:r>
          </a:p>
          <a:p>
            <a:pPr marL="1428750" lvl="2" indent="-514350">
              <a:buFont typeface="+mj-lt"/>
              <a:buAutoNum type="arabicPeriod" startAt="3"/>
            </a:pPr>
            <a:r>
              <a:rPr lang="en-US" dirty="0" err="1"/>
              <a:t>visualize_metadata</a:t>
            </a:r>
            <a:r>
              <a:rPr lang="en-US" dirty="0"/>
              <a:t>(self): generates visualizations from the raw dataset (e.g. pie charts, bar charts) up to you which ones</a:t>
            </a:r>
          </a:p>
          <a:p>
            <a:pPr marL="1428750" lvl="2" indent="-514350">
              <a:buFont typeface="+mj-lt"/>
              <a:buAutoNum type="arabicPeriod" startAt="3"/>
            </a:pPr>
            <a:r>
              <a:rPr lang="en-US" dirty="0" err="1"/>
              <a:t>visualize_rdf</a:t>
            </a:r>
            <a:r>
              <a:rPr lang="en-US" dirty="0"/>
              <a:t>(self): generates RDF visualizations </a:t>
            </a:r>
          </a:p>
          <a:p>
            <a:pPr marL="1428750" lvl="2" indent="-514350">
              <a:buFont typeface="+mj-lt"/>
              <a:buAutoNum type="arabicPeriod" startAt="3"/>
            </a:pPr>
            <a:r>
              <a:rPr lang="en-US" dirty="0" err="1"/>
              <a:t>cross_api_enrich</a:t>
            </a:r>
            <a:r>
              <a:rPr lang="en-US" dirty="0"/>
              <a:t>(self): finds additional works by the artists in the collection from the AIC or Cleveland API, adds the items to the collection (with the metadata that they have from the APIs, so you should consider about their metadata as well when you create attributes. Remember you can put default attributes as None for things that are not shared between the APIs</a:t>
            </a:r>
          </a:p>
        </p:txBody>
      </p:sp>
    </p:spTree>
    <p:extLst>
      <p:ext uri="{BB962C8B-B14F-4D97-AF65-F5344CB8AC3E}">
        <p14:creationId xmlns:p14="http://schemas.microsoft.com/office/powerpoint/2010/main" val="1261904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B78C57-C80F-3778-BC6D-C43850AEBC20}"/>
              </a:ext>
            </a:extLst>
          </p:cNvPr>
          <p:cNvSpPr>
            <a:spLocks noGrp="1"/>
          </p:cNvSpPr>
          <p:nvPr>
            <p:ph type="title"/>
          </p:nvPr>
        </p:nvSpPr>
        <p:spPr/>
        <p:txBody>
          <a:bodyPr/>
          <a:lstStyle/>
          <a:p>
            <a:r>
              <a:rPr lang="it-IT" dirty="0" err="1"/>
              <a:t>Required</a:t>
            </a:r>
            <a:r>
              <a:rPr lang="it-IT" dirty="0"/>
              <a:t> project features</a:t>
            </a:r>
            <a:endParaRPr lang="en-US" dirty="0"/>
          </a:p>
        </p:txBody>
      </p:sp>
      <p:sp>
        <p:nvSpPr>
          <p:cNvPr id="3" name="Segnaposto contenuto 2">
            <a:extLst>
              <a:ext uri="{FF2B5EF4-FFF2-40B4-BE49-F238E27FC236}">
                <a16:creationId xmlns:a16="http://schemas.microsoft.com/office/drawing/2014/main" id="{7DE04E0A-0065-9ABB-2652-074CBC579DDA}"/>
              </a:ext>
            </a:extLst>
          </p:cNvPr>
          <p:cNvSpPr>
            <a:spLocks noGrp="1"/>
          </p:cNvSpPr>
          <p:nvPr>
            <p:ph idx="1"/>
          </p:nvPr>
        </p:nvSpPr>
        <p:spPr/>
        <p:txBody>
          <a:bodyPr/>
          <a:lstStyle/>
          <a:p>
            <a:pPr marL="0" indent="0">
              <a:buNone/>
            </a:pPr>
            <a:r>
              <a:rPr lang="en-US" b="1" dirty="0"/>
              <a:t>MET Data Cleaning</a:t>
            </a:r>
          </a:p>
          <a:p>
            <a:pPr lvl="1"/>
            <a:r>
              <a:rPr lang="en-US" dirty="0"/>
              <a:t>Handle columns with multiple values (e.g., split on |)</a:t>
            </a:r>
          </a:p>
          <a:p>
            <a:pPr lvl="1"/>
            <a:r>
              <a:rPr lang="en-US" dirty="0"/>
              <a:t>Normalize the gender field</a:t>
            </a:r>
          </a:p>
          <a:p>
            <a:pPr lvl="1"/>
            <a:r>
              <a:rPr lang="en-US" dirty="0"/>
              <a:t>Other issues that might arise during the project</a:t>
            </a:r>
          </a:p>
        </p:txBody>
      </p:sp>
    </p:spTree>
    <p:extLst>
      <p:ext uri="{BB962C8B-B14F-4D97-AF65-F5344CB8AC3E}">
        <p14:creationId xmlns:p14="http://schemas.microsoft.com/office/powerpoint/2010/main" val="1580834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311C77-7259-8F60-C103-89B64518C719}"/>
              </a:ext>
            </a:extLst>
          </p:cNvPr>
          <p:cNvSpPr>
            <a:spLocks noGrp="1"/>
          </p:cNvSpPr>
          <p:nvPr>
            <p:ph type="title"/>
          </p:nvPr>
        </p:nvSpPr>
        <p:spPr/>
        <p:txBody>
          <a:bodyPr/>
          <a:lstStyle/>
          <a:p>
            <a:r>
              <a:rPr lang="it-IT" dirty="0" err="1"/>
              <a:t>Required</a:t>
            </a:r>
            <a:r>
              <a:rPr lang="it-IT" dirty="0"/>
              <a:t> project features</a:t>
            </a:r>
            <a:endParaRPr lang="en-US" dirty="0"/>
          </a:p>
        </p:txBody>
      </p:sp>
      <p:sp>
        <p:nvSpPr>
          <p:cNvPr id="3" name="Segnaposto contenuto 2">
            <a:extLst>
              <a:ext uri="{FF2B5EF4-FFF2-40B4-BE49-F238E27FC236}">
                <a16:creationId xmlns:a16="http://schemas.microsoft.com/office/drawing/2014/main" id="{2D4937BE-98DE-394B-C6F4-35F4D007C4DA}"/>
              </a:ext>
            </a:extLst>
          </p:cNvPr>
          <p:cNvSpPr>
            <a:spLocks noGrp="1"/>
          </p:cNvSpPr>
          <p:nvPr>
            <p:ph idx="1"/>
          </p:nvPr>
        </p:nvSpPr>
        <p:spPr/>
        <p:txBody>
          <a:bodyPr/>
          <a:lstStyle/>
          <a:p>
            <a:pPr>
              <a:buNone/>
            </a:pPr>
            <a:r>
              <a:rPr lang="en-US" b="1" dirty="0"/>
              <a:t>Visualizations</a:t>
            </a:r>
          </a:p>
          <a:p>
            <a:pPr>
              <a:buFont typeface="+mj-lt"/>
              <a:buAutoNum type="arabicPeriod"/>
            </a:pPr>
            <a:r>
              <a:rPr lang="en-US" dirty="0"/>
              <a:t>Metadata from CSV (e.g. culture distribution, periods, materials)</a:t>
            </a:r>
          </a:p>
          <a:p>
            <a:pPr>
              <a:buFont typeface="+mj-lt"/>
              <a:buAutoNum type="arabicPeriod"/>
            </a:pPr>
            <a:r>
              <a:rPr lang="en-US" dirty="0"/>
              <a:t>ML results (e.g. clusters of artworks, topic plots)</a:t>
            </a:r>
          </a:p>
          <a:p>
            <a:pPr>
              <a:buFont typeface="+mj-lt"/>
              <a:buAutoNum type="arabicPeriod"/>
            </a:pPr>
            <a:r>
              <a:rPr lang="en-US" dirty="0"/>
              <a:t>RDF (Graph visualization)</a:t>
            </a:r>
          </a:p>
        </p:txBody>
      </p:sp>
    </p:spTree>
    <p:extLst>
      <p:ext uri="{BB962C8B-B14F-4D97-AF65-F5344CB8AC3E}">
        <p14:creationId xmlns:p14="http://schemas.microsoft.com/office/powerpoint/2010/main" val="343928383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65</TotalTime>
  <Words>1338</Words>
  <Application>Microsoft Office PowerPoint</Application>
  <PresentationFormat>Widescreen</PresentationFormat>
  <Paragraphs>115</Paragraphs>
  <Slides>16</Slides>
  <Notes>1</Notes>
  <HiddenSlides>0</HiddenSlides>
  <MMClips>0</MMClips>
  <ScaleCrop>false</ScaleCrop>
  <HeadingPairs>
    <vt:vector size="6" baseType="variant">
      <vt:variant>
        <vt:lpstr>Caratteri utilizzati</vt:lpstr>
      </vt:variant>
      <vt:variant>
        <vt:i4>5</vt:i4>
      </vt:variant>
      <vt:variant>
        <vt:lpstr>Tema</vt:lpstr>
      </vt:variant>
      <vt:variant>
        <vt:i4>2</vt:i4>
      </vt:variant>
      <vt:variant>
        <vt:lpstr>Titoli diapositive</vt:lpstr>
      </vt:variant>
      <vt:variant>
        <vt:i4>16</vt:i4>
      </vt:variant>
    </vt:vector>
  </HeadingPairs>
  <TitlesOfParts>
    <vt:vector size="23" baseType="lpstr">
      <vt:lpstr>Abadi</vt:lpstr>
      <vt:lpstr>Aptos</vt:lpstr>
      <vt:lpstr>Aptos Display</vt:lpstr>
      <vt:lpstr>Arial</vt:lpstr>
      <vt:lpstr>Avenir Next LT Pro</vt:lpstr>
      <vt:lpstr>Tema di Office</vt:lpstr>
      <vt:lpstr>Office Theme</vt:lpstr>
      <vt:lpstr>Applying Computational Thinking in the Humanities: Python, Data and Beyond – the project</vt:lpstr>
      <vt:lpstr>Cultural Heritage Analytics</vt:lpstr>
      <vt:lpstr>Objective</vt:lpstr>
      <vt:lpstr>Datasets you will use</vt:lpstr>
      <vt:lpstr>Required Classes (with freedom on design)</vt:lpstr>
      <vt:lpstr>Required Classes (with freedom on design)</vt:lpstr>
      <vt:lpstr>Required Classes (with freedom on design)</vt:lpstr>
      <vt:lpstr>Required project features</vt:lpstr>
      <vt:lpstr>Required project features</vt:lpstr>
      <vt:lpstr>Required project features</vt:lpstr>
      <vt:lpstr>Final deliverable</vt:lpstr>
      <vt:lpstr>Deadline</vt:lpstr>
      <vt:lpstr>Presentation</vt:lpstr>
      <vt:lpstr>Evaluation Criteria</vt:lpstr>
      <vt:lpstr>Grading</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Sartini, Bruno</dc:creator>
  <cp:lastModifiedBy>Sartini, Bruno</cp:lastModifiedBy>
  <cp:revision>1</cp:revision>
  <dcterms:created xsi:type="dcterms:W3CDTF">2025-05-27T23:48:36Z</dcterms:created>
  <dcterms:modified xsi:type="dcterms:W3CDTF">2025-05-28T00:54:22Z</dcterms:modified>
</cp:coreProperties>
</file>