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1B716-5673-4DDC-B0E4-B12C9F3554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967763-7967-4636-B488-785D324C254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Bruno Sartini</a:t>
          </a:r>
        </a:p>
        <a:p>
          <a:pPr algn="ctr">
            <a:lnSpc>
              <a:spcPct val="100000"/>
            </a:lnSpc>
          </a:pPr>
          <a:r>
            <a:rPr lang="en-US" dirty="0" err="1"/>
            <a:t>Akademischer</a:t>
          </a:r>
          <a:r>
            <a:rPr lang="en-US" dirty="0"/>
            <a:t> Rat (Postdoc)</a:t>
          </a:r>
        </a:p>
      </dgm:t>
    </dgm:pt>
    <dgm:pt modelId="{41DA1E8D-C3EC-48EF-8CC5-2D8C91FC3A05}" type="parTrans" cxnId="{56D6197E-B4BF-4636-863C-8D8CBC358376}">
      <dgm:prSet/>
      <dgm:spPr/>
      <dgm:t>
        <a:bodyPr/>
        <a:lstStyle/>
        <a:p>
          <a:endParaRPr lang="en-US"/>
        </a:p>
      </dgm:t>
    </dgm:pt>
    <dgm:pt modelId="{EEF219DC-3E44-493A-B274-C3BE50003751}" type="sibTrans" cxnId="{56D6197E-B4BF-4636-863C-8D8CBC358376}">
      <dgm:prSet/>
      <dgm:spPr/>
      <dgm:t>
        <a:bodyPr/>
        <a:lstStyle/>
        <a:p>
          <a:endParaRPr lang="en-US"/>
        </a:p>
      </dgm:t>
    </dgm:pt>
    <dgm:pt modelId="{829DF399-81A3-4293-B3D0-9FB1984EA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Bruno	   </a:t>
          </a:r>
        </a:p>
        <a:p>
          <a:pPr>
            <a:lnSpc>
              <a:spcPct val="100000"/>
            </a:lnSpc>
          </a:pPr>
          <a:r>
            <a:rPr lang="en-US" dirty="0"/>
            <a:t>Dr. Sartini	           		Mr. Sartini	 </a:t>
          </a:r>
        </a:p>
      </dgm:t>
    </dgm:pt>
    <dgm:pt modelId="{4414212A-9003-4011-9568-EF8E0720DDD7}" type="parTrans" cxnId="{95BCA0B3-538B-40AE-A87B-86102FAC4D3C}">
      <dgm:prSet/>
      <dgm:spPr/>
      <dgm:t>
        <a:bodyPr/>
        <a:lstStyle/>
        <a:p>
          <a:endParaRPr lang="en-US"/>
        </a:p>
      </dgm:t>
    </dgm:pt>
    <dgm:pt modelId="{8B1CDCAC-05D4-4A1C-8E01-89E4B5BC6BBE}" type="sibTrans" cxnId="{95BCA0B3-538B-40AE-A87B-86102FAC4D3C}">
      <dgm:prSet/>
      <dgm:spPr/>
      <dgm:t>
        <a:bodyPr/>
        <a:lstStyle/>
        <a:p>
          <a:endParaRPr lang="en-US"/>
        </a:p>
      </dgm:t>
    </dgm:pt>
    <dgm:pt modelId="{86E0CC14-8947-4488-BD91-8C2621DB2943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/>
            <a:t>Digital Humanities and Semantic Web Technologies</a:t>
          </a:r>
        </a:p>
      </dgm:t>
    </dgm:pt>
    <dgm:pt modelId="{D218E40C-FECD-42BE-A580-35D9C2513785}" type="parTrans" cxnId="{20FCDB0A-4609-408B-BE0C-4DD7AC6F898E}">
      <dgm:prSet/>
      <dgm:spPr/>
      <dgm:t>
        <a:bodyPr/>
        <a:lstStyle/>
        <a:p>
          <a:endParaRPr lang="en-US"/>
        </a:p>
      </dgm:t>
    </dgm:pt>
    <dgm:pt modelId="{68EDFFFD-A9EA-42AE-BD96-58AFC1F42A6E}" type="sibTrans" cxnId="{20FCDB0A-4609-408B-BE0C-4DD7AC6F898E}">
      <dgm:prSet/>
      <dgm:spPr/>
      <dgm:t>
        <a:bodyPr/>
        <a:lstStyle/>
        <a:p>
          <a:endParaRPr lang="en-US"/>
        </a:p>
      </dgm:t>
    </dgm:pt>
    <dgm:pt modelId="{B740217B-7B0F-40E1-9D85-669430BB436F}" type="pres">
      <dgm:prSet presAssocID="{BDA1B716-5673-4DDC-B0E4-B12C9F3554A1}" presName="vert0" presStyleCnt="0">
        <dgm:presLayoutVars>
          <dgm:dir/>
          <dgm:animOne val="branch"/>
          <dgm:animLvl val="lvl"/>
        </dgm:presLayoutVars>
      </dgm:prSet>
      <dgm:spPr/>
    </dgm:pt>
    <dgm:pt modelId="{CD9D2832-7AA5-4CF2-A0A9-8BAE13E747CF}" type="pres">
      <dgm:prSet presAssocID="{C7967763-7967-4636-B488-785D324C254F}" presName="thickLine" presStyleLbl="alignNode1" presStyleIdx="0" presStyleCnt="3"/>
      <dgm:spPr/>
    </dgm:pt>
    <dgm:pt modelId="{0CB3EF5E-8AF6-4DED-851F-6A767860A9D5}" type="pres">
      <dgm:prSet presAssocID="{C7967763-7967-4636-B488-785D324C254F}" presName="horz1" presStyleCnt="0"/>
      <dgm:spPr/>
    </dgm:pt>
    <dgm:pt modelId="{B7AE7F86-0BC3-4FD3-B2E0-3C1839ECE0CD}" type="pres">
      <dgm:prSet presAssocID="{C7967763-7967-4636-B488-785D324C254F}" presName="tx1" presStyleLbl="revTx" presStyleIdx="0" presStyleCnt="3"/>
      <dgm:spPr/>
    </dgm:pt>
    <dgm:pt modelId="{00E93BEB-7525-4CEF-B5FD-EEE70D362819}" type="pres">
      <dgm:prSet presAssocID="{C7967763-7967-4636-B488-785D324C254F}" presName="vert1" presStyleCnt="0"/>
      <dgm:spPr/>
    </dgm:pt>
    <dgm:pt modelId="{EBF323B2-C821-475A-9C9C-93467C909D18}" type="pres">
      <dgm:prSet presAssocID="{829DF399-81A3-4293-B3D0-9FB1984EA0F5}" presName="thickLine" presStyleLbl="alignNode1" presStyleIdx="1" presStyleCnt="3"/>
      <dgm:spPr/>
    </dgm:pt>
    <dgm:pt modelId="{5F44275D-B5E1-466F-B23E-FE875EC8666A}" type="pres">
      <dgm:prSet presAssocID="{829DF399-81A3-4293-B3D0-9FB1984EA0F5}" presName="horz1" presStyleCnt="0"/>
      <dgm:spPr/>
    </dgm:pt>
    <dgm:pt modelId="{F5ABFAE1-5BBA-40CA-B2AE-873439695616}" type="pres">
      <dgm:prSet presAssocID="{829DF399-81A3-4293-B3D0-9FB1984EA0F5}" presName="tx1" presStyleLbl="revTx" presStyleIdx="1" presStyleCnt="3"/>
      <dgm:spPr/>
    </dgm:pt>
    <dgm:pt modelId="{3FD49365-5E62-49A3-A420-0DB885056818}" type="pres">
      <dgm:prSet presAssocID="{829DF399-81A3-4293-B3D0-9FB1984EA0F5}" presName="vert1" presStyleCnt="0"/>
      <dgm:spPr/>
    </dgm:pt>
    <dgm:pt modelId="{C1D0D445-CFF7-4922-83A6-60FFD5D3B375}" type="pres">
      <dgm:prSet presAssocID="{86E0CC14-8947-4488-BD91-8C2621DB2943}" presName="thickLine" presStyleLbl="alignNode1" presStyleIdx="2" presStyleCnt="3"/>
      <dgm:spPr/>
    </dgm:pt>
    <dgm:pt modelId="{0054363F-27AA-48F8-ADCF-A014B28B60ED}" type="pres">
      <dgm:prSet presAssocID="{86E0CC14-8947-4488-BD91-8C2621DB2943}" presName="horz1" presStyleCnt="0"/>
      <dgm:spPr/>
    </dgm:pt>
    <dgm:pt modelId="{A90B08D7-5C8B-4AA9-B2B6-F6426BCA3D5C}" type="pres">
      <dgm:prSet presAssocID="{86E0CC14-8947-4488-BD91-8C2621DB2943}" presName="tx1" presStyleLbl="revTx" presStyleIdx="2" presStyleCnt="3"/>
      <dgm:spPr/>
    </dgm:pt>
    <dgm:pt modelId="{96C190DC-5269-40D9-8C44-4726A5E39034}" type="pres">
      <dgm:prSet presAssocID="{86E0CC14-8947-4488-BD91-8C2621DB2943}" presName="vert1" presStyleCnt="0"/>
      <dgm:spPr/>
    </dgm:pt>
  </dgm:ptLst>
  <dgm:cxnLst>
    <dgm:cxn modelId="{20FCDB0A-4609-408B-BE0C-4DD7AC6F898E}" srcId="{BDA1B716-5673-4DDC-B0E4-B12C9F3554A1}" destId="{86E0CC14-8947-4488-BD91-8C2621DB2943}" srcOrd="2" destOrd="0" parTransId="{D218E40C-FECD-42BE-A580-35D9C2513785}" sibTransId="{68EDFFFD-A9EA-42AE-BD96-58AFC1F42A6E}"/>
    <dgm:cxn modelId="{FCBB2272-E888-4576-9344-442241BCBBA8}" type="presOf" srcId="{86E0CC14-8947-4488-BD91-8C2621DB2943}" destId="{A90B08D7-5C8B-4AA9-B2B6-F6426BCA3D5C}" srcOrd="0" destOrd="0" presId="urn:microsoft.com/office/officeart/2008/layout/LinedList"/>
    <dgm:cxn modelId="{56D6197E-B4BF-4636-863C-8D8CBC358376}" srcId="{BDA1B716-5673-4DDC-B0E4-B12C9F3554A1}" destId="{C7967763-7967-4636-B488-785D324C254F}" srcOrd="0" destOrd="0" parTransId="{41DA1E8D-C3EC-48EF-8CC5-2D8C91FC3A05}" sibTransId="{EEF219DC-3E44-493A-B274-C3BE50003751}"/>
    <dgm:cxn modelId="{95BCA0B3-538B-40AE-A87B-86102FAC4D3C}" srcId="{BDA1B716-5673-4DDC-B0E4-B12C9F3554A1}" destId="{829DF399-81A3-4293-B3D0-9FB1984EA0F5}" srcOrd="1" destOrd="0" parTransId="{4414212A-9003-4011-9568-EF8E0720DDD7}" sibTransId="{8B1CDCAC-05D4-4A1C-8E01-89E4B5BC6BBE}"/>
    <dgm:cxn modelId="{D4BE51C8-BBC3-4BCD-A761-81628C07CC4C}" type="presOf" srcId="{BDA1B716-5673-4DDC-B0E4-B12C9F3554A1}" destId="{B740217B-7B0F-40E1-9D85-669430BB436F}" srcOrd="0" destOrd="0" presId="urn:microsoft.com/office/officeart/2008/layout/LinedList"/>
    <dgm:cxn modelId="{49A96DCC-1D0B-4ACE-B3DC-17FB4EB1CC70}" type="presOf" srcId="{829DF399-81A3-4293-B3D0-9FB1984EA0F5}" destId="{F5ABFAE1-5BBA-40CA-B2AE-873439695616}" srcOrd="0" destOrd="0" presId="urn:microsoft.com/office/officeart/2008/layout/LinedList"/>
    <dgm:cxn modelId="{4AAACBED-6B54-42B4-93AB-45452D169C7F}" type="presOf" srcId="{C7967763-7967-4636-B488-785D324C254F}" destId="{B7AE7F86-0BC3-4FD3-B2E0-3C1839ECE0CD}" srcOrd="0" destOrd="0" presId="urn:microsoft.com/office/officeart/2008/layout/LinedList"/>
    <dgm:cxn modelId="{5024DBF7-0C51-407B-8C39-9376F16CFE4F}" type="presParOf" srcId="{B740217B-7B0F-40E1-9D85-669430BB436F}" destId="{CD9D2832-7AA5-4CF2-A0A9-8BAE13E747CF}" srcOrd="0" destOrd="0" presId="urn:microsoft.com/office/officeart/2008/layout/LinedList"/>
    <dgm:cxn modelId="{3FC23630-DB5D-4366-9E4F-78C19BA871B4}" type="presParOf" srcId="{B740217B-7B0F-40E1-9D85-669430BB436F}" destId="{0CB3EF5E-8AF6-4DED-851F-6A767860A9D5}" srcOrd="1" destOrd="0" presId="urn:microsoft.com/office/officeart/2008/layout/LinedList"/>
    <dgm:cxn modelId="{82301E3E-686B-4891-852D-F04C57A58A10}" type="presParOf" srcId="{0CB3EF5E-8AF6-4DED-851F-6A767860A9D5}" destId="{B7AE7F86-0BC3-4FD3-B2E0-3C1839ECE0CD}" srcOrd="0" destOrd="0" presId="urn:microsoft.com/office/officeart/2008/layout/LinedList"/>
    <dgm:cxn modelId="{F86B7A1C-97EA-40D8-A502-85751C31369A}" type="presParOf" srcId="{0CB3EF5E-8AF6-4DED-851F-6A767860A9D5}" destId="{00E93BEB-7525-4CEF-B5FD-EEE70D362819}" srcOrd="1" destOrd="0" presId="urn:microsoft.com/office/officeart/2008/layout/LinedList"/>
    <dgm:cxn modelId="{BE7FCC8B-B777-4D42-AF4C-2B48420CEE7E}" type="presParOf" srcId="{B740217B-7B0F-40E1-9D85-669430BB436F}" destId="{EBF323B2-C821-475A-9C9C-93467C909D18}" srcOrd="2" destOrd="0" presId="urn:microsoft.com/office/officeart/2008/layout/LinedList"/>
    <dgm:cxn modelId="{DF23E2C2-06AA-4C6A-A2F7-D2AAA6D947F7}" type="presParOf" srcId="{B740217B-7B0F-40E1-9D85-669430BB436F}" destId="{5F44275D-B5E1-466F-B23E-FE875EC8666A}" srcOrd="3" destOrd="0" presId="urn:microsoft.com/office/officeart/2008/layout/LinedList"/>
    <dgm:cxn modelId="{51FB3F8E-AB6A-4D7A-8EB1-510DBA5CD684}" type="presParOf" srcId="{5F44275D-B5E1-466F-B23E-FE875EC8666A}" destId="{F5ABFAE1-5BBA-40CA-B2AE-873439695616}" srcOrd="0" destOrd="0" presId="urn:microsoft.com/office/officeart/2008/layout/LinedList"/>
    <dgm:cxn modelId="{E0F69386-1AAA-45B1-AD94-91494EE0C01A}" type="presParOf" srcId="{5F44275D-B5E1-466F-B23E-FE875EC8666A}" destId="{3FD49365-5E62-49A3-A420-0DB885056818}" srcOrd="1" destOrd="0" presId="urn:microsoft.com/office/officeart/2008/layout/LinedList"/>
    <dgm:cxn modelId="{3AE7E7C0-7630-4EC8-BAA3-9A6A0DFB1714}" type="presParOf" srcId="{B740217B-7B0F-40E1-9D85-669430BB436F}" destId="{C1D0D445-CFF7-4922-83A6-60FFD5D3B375}" srcOrd="4" destOrd="0" presId="urn:microsoft.com/office/officeart/2008/layout/LinedList"/>
    <dgm:cxn modelId="{BBDCBF7C-828A-46CD-A2AA-B0EF06499EDB}" type="presParOf" srcId="{B740217B-7B0F-40E1-9D85-669430BB436F}" destId="{0054363F-27AA-48F8-ADCF-A014B28B60ED}" srcOrd="5" destOrd="0" presId="urn:microsoft.com/office/officeart/2008/layout/LinedList"/>
    <dgm:cxn modelId="{A9C6F8F1-338E-4D48-B47D-4D5C0D61EB44}" type="presParOf" srcId="{0054363F-27AA-48F8-ADCF-A014B28B60ED}" destId="{A90B08D7-5C8B-4AA9-B2B6-F6426BCA3D5C}" srcOrd="0" destOrd="0" presId="urn:microsoft.com/office/officeart/2008/layout/LinedList"/>
    <dgm:cxn modelId="{E5F63D41-6855-4279-AEB3-73D97361B9FA}" type="presParOf" srcId="{0054363F-27AA-48F8-ADCF-A014B28B60ED}" destId="{96C190DC-5269-40D9-8C44-4726A5E39034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1B716-5673-4DDC-B0E4-B12C9F3554A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967763-7967-4636-B488-785D324C25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Name</a:t>
          </a:r>
        </a:p>
      </dgm:t>
    </dgm:pt>
    <dgm:pt modelId="{41DA1E8D-C3EC-48EF-8CC5-2D8C91FC3A05}" type="parTrans" cxnId="{56D6197E-B4BF-4636-863C-8D8CBC358376}">
      <dgm:prSet/>
      <dgm:spPr/>
      <dgm:t>
        <a:bodyPr/>
        <a:lstStyle/>
        <a:p>
          <a:endParaRPr lang="en-US"/>
        </a:p>
      </dgm:t>
    </dgm:pt>
    <dgm:pt modelId="{EEF219DC-3E44-493A-B274-C3BE50003751}" type="sibTrans" cxnId="{56D6197E-B4BF-4636-863C-8D8CBC358376}">
      <dgm:prSet/>
      <dgm:spPr/>
      <dgm:t>
        <a:bodyPr/>
        <a:lstStyle/>
        <a:p>
          <a:endParaRPr lang="en-US"/>
        </a:p>
      </dgm:t>
    </dgm:pt>
    <dgm:pt modelId="{829DF399-81A3-4293-B3D0-9FB1984EA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you studying?</a:t>
          </a:r>
        </a:p>
      </dgm:t>
    </dgm:pt>
    <dgm:pt modelId="{4414212A-9003-4011-9568-EF8E0720DDD7}" type="parTrans" cxnId="{95BCA0B3-538B-40AE-A87B-86102FAC4D3C}">
      <dgm:prSet/>
      <dgm:spPr/>
      <dgm:t>
        <a:bodyPr/>
        <a:lstStyle/>
        <a:p>
          <a:endParaRPr lang="en-US"/>
        </a:p>
      </dgm:t>
    </dgm:pt>
    <dgm:pt modelId="{8B1CDCAC-05D4-4A1C-8E01-89E4B5BC6BBE}" type="sibTrans" cxnId="{95BCA0B3-538B-40AE-A87B-86102FAC4D3C}">
      <dgm:prSet/>
      <dgm:spPr/>
      <dgm:t>
        <a:bodyPr/>
        <a:lstStyle/>
        <a:p>
          <a:endParaRPr lang="en-US"/>
        </a:p>
      </dgm:t>
    </dgm:pt>
    <dgm:pt modelId="{86E0CC14-8947-4488-BD91-8C2621DB29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did you choose to join this course?</a:t>
          </a:r>
        </a:p>
      </dgm:t>
    </dgm:pt>
    <dgm:pt modelId="{D218E40C-FECD-42BE-A580-35D9C2513785}" type="parTrans" cxnId="{20FCDB0A-4609-408B-BE0C-4DD7AC6F898E}">
      <dgm:prSet/>
      <dgm:spPr/>
      <dgm:t>
        <a:bodyPr/>
        <a:lstStyle/>
        <a:p>
          <a:endParaRPr lang="en-US"/>
        </a:p>
      </dgm:t>
    </dgm:pt>
    <dgm:pt modelId="{68EDFFFD-A9EA-42AE-BD96-58AFC1F42A6E}" type="sibTrans" cxnId="{20FCDB0A-4609-408B-BE0C-4DD7AC6F898E}">
      <dgm:prSet/>
      <dgm:spPr/>
      <dgm:t>
        <a:bodyPr/>
        <a:lstStyle/>
        <a:p>
          <a:endParaRPr lang="en-US"/>
        </a:p>
      </dgm:t>
    </dgm:pt>
    <dgm:pt modelId="{B740217B-7B0F-40E1-9D85-669430BB436F}" type="pres">
      <dgm:prSet presAssocID="{BDA1B716-5673-4DDC-B0E4-B12C9F3554A1}" presName="vert0" presStyleCnt="0">
        <dgm:presLayoutVars>
          <dgm:dir/>
          <dgm:animOne val="branch"/>
          <dgm:animLvl val="lvl"/>
        </dgm:presLayoutVars>
      </dgm:prSet>
      <dgm:spPr/>
    </dgm:pt>
    <dgm:pt modelId="{CD9D2832-7AA5-4CF2-A0A9-8BAE13E747CF}" type="pres">
      <dgm:prSet presAssocID="{C7967763-7967-4636-B488-785D324C254F}" presName="thickLine" presStyleLbl="alignNode1" presStyleIdx="0" presStyleCnt="3"/>
      <dgm:spPr/>
    </dgm:pt>
    <dgm:pt modelId="{0CB3EF5E-8AF6-4DED-851F-6A767860A9D5}" type="pres">
      <dgm:prSet presAssocID="{C7967763-7967-4636-B488-785D324C254F}" presName="horz1" presStyleCnt="0"/>
      <dgm:spPr/>
    </dgm:pt>
    <dgm:pt modelId="{B7AE7F86-0BC3-4FD3-B2E0-3C1839ECE0CD}" type="pres">
      <dgm:prSet presAssocID="{C7967763-7967-4636-B488-785D324C254F}" presName="tx1" presStyleLbl="revTx" presStyleIdx="0" presStyleCnt="3"/>
      <dgm:spPr/>
    </dgm:pt>
    <dgm:pt modelId="{00E93BEB-7525-4CEF-B5FD-EEE70D362819}" type="pres">
      <dgm:prSet presAssocID="{C7967763-7967-4636-B488-785D324C254F}" presName="vert1" presStyleCnt="0"/>
      <dgm:spPr/>
    </dgm:pt>
    <dgm:pt modelId="{EBF323B2-C821-475A-9C9C-93467C909D18}" type="pres">
      <dgm:prSet presAssocID="{829DF399-81A3-4293-B3D0-9FB1984EA0F5}" presName="thickLine" presStyleLbl="alignNode1" presStyleIdx="1" presStyleCnt="3"/>
      <dgm:spPr/>
    </dgm:pt>
    <dgm:pt modelId="{5F44275D-B5E1-466F-B23E-FE875EC8666A}" type="pres">
      <dgm:prSet presAssocID="{829DF399-81A3-4293-B3D0-9FB1984EA0F5}" presName="horz1" presStyleCnt="0"/>
      <dgm:spPr/>
    </dgm:pt>
    <dgm:pt modelId="{F5ABFAE1-5BBA-40CA-B2AE-873439695616}" type="pres">
      <dgm:prSet presAssocID="{829DF399-81A3-4293-B3D0-9FB1984EA0F5}" presName="tx1" presStyleLbl="revTx" presStyleIdx="1" presStyleCnt="3"/>
      <dgm:spPr/>
    </dgm:pt>
    <dgm:pt modelId="{3FD49365-5E62-49A3-A420-0DB885056818}" type="pres">
      <dgm:prSet presAssocID="{829DF399-81A3-4293-B3D0-9FB1984EA0F5}" presName="vert1" presStyleCnt="0"/>
      <dgm:spPr/>
    </dgm:pt>
    <dgm:pt modelId="{C1D0D445-CFF7-4922-83A6-60FFD5D3B375}" type="pres">
      <dgm:prSet presAssocID="{86E0CC14-8947-4488-BD91-8C2621DB2943}" presName="thickLine" presStyleLbl="alignNode1" presStyleIdx="2" presStyleCnt="3"/>
      <dgm:spPr/>
    </dgm:pt>
    <dgm:pt modelId="{0054363F-27AA-48F8-ADCF-A014B28B60ED}" type="pres">
      <dgm:prSet presAssocID="{86E0CC14-8947-4488-BD91-8C2621DB2943}" presName="horz1" presStyleCnt="0"/>
      <dgm:spPr/>
    </dgm:pt>
    <dgm:pt modelId="{A90B08D7-5C8B-4AA9-B2B6-F6426BCA3D5C}" type="pres">
      <dgm:prSet presAssocID="{86E0CC14-8947-4488-BD91-8C2621DB2943}" presName="tx1" presStyleLbl="revTx" presStyleIdx="2" presStyleCnt="3"/>
      <dgm:spPr/>
    </dgm:pt>
    <dgm:pt modelId="{96C190DC-5269-40D9-8C44-4726A5E39034}" type="pres">
      <dgm:prSet presAssocID="{86E0CC14-8947-4488-BD91-8C2621DB2943}" presName="vert1" presStyleCnt="0"/>
      <dgm:spPr/>
    </dgm:pt>
  </dgm:ptLst>
  <dgm:cxnLst>
    <dgm:cxn modelId="{20FCDB0A-4609-408B-BE0C-4DD7AC6F898E}" srcId="{BDA1B716-5673-4DDC-B0E4-B12C9F3554A1}" destId="{86E0CC14-8947-4488-BD91-8C2621DB2943}" srcOrd="2" destOrd="0" parTransId="{D218E40C-FECD-42BE-A580-35D9C2513785}" sibTransId="{68EDFFFD-A9EA-42AE-BD96-58AFC1F42A6E}"/>
    <dgm:cxn modelId="{FCBB2272-E888-4576-9344-442241BCBBA8}" type="presOf" srcId="{86E0CC14-8947-4488-BD91-8C2621DB2943}" destId="{A90B08D7-5C8B-4AA9-B2B6-F6426BCA3D5C}" srcOrd="0" destOrd="0" presId="urn:microsoft.com/office/officeart/2008/layout/LinedList"/>
    <dgm:cxn modelId="{56D6197E-B4BF-4636-863C-8D8CBC358376}" srcId="{BDA1B716-5673-4DDC-B0E4-B12C9F3554A1}" destId="{C7967763-7967-4636-B488-785D324C254F}" srcOrd="0" destOrd="0" parTransId="{41DA1E8D-C3EC-48EF-8CC5-2D8C91FC3A05}" sibTransId="{EEF219DC-3E44-493A-B274-C3BE50003751}"/>
    <dgm:cxn modelId="{95BCA0B3-538B-40AE-A87B-86102FAC4D3C}" srcId="{BDA1B716-5673-4DDC-B0E4-B12C9F3554A1}" destId="{829DF399-81A3-4293-B3D0-9FB1984EA0F5}" srcOrd="1" destOrd="0" parTransId="{4414212A-9003-4011-9568-EF8E0720DDD7}" sibTransId="{8B1CDCAC-05D4-4A1C-8E01-89E4B5BC6BBE}"/>
    <dgm:cxn modelId="{D4BE51C8-BBC3-4BCD-A761-81628C07CC4C}" type="presOf" srcId="{BDA1B716-5673-4DDC-B0E4-B12C9F3554A1}" destId="{B740217B-7B0F-40E1-9D85-669430BB436F}" srcOrd="0" destOrd="0" presId="urn:microsoft.com/office/officeart/2008/layout/LinedList"/>
    <dgm:cxn modelId="{49A96DCC-1D0B-4ACE-B3DC-17FB4EB1CC70}" type="presOf" srcId="{829DF399-81A3-4293-B3D0-9FB1984EA0F5}" destId="{F5ABFAE1-5BBA-40CA-B2AE-873439695616}" srcOrd="0" destOrd="0" presId="urn:microsoft.com/office/officeart/2008/layout/LinedList"/>
    <dgm:cxn modelId="{4AAACBED-6B54-42B4-93AB-45452D169C7F}" type="presOf" srcId="{C7967763-7967-4636-B488-785D324C254F}" destId="{B7AE7F86-0BC3-4FD3-B2E0-3C1839ECE0CD}" srcOrd="0" destOrd="0" presId="urn:microsoft.com/office/officeart/2008/layout/LinedList"/>
    <dgm:cxn modelId="{5024DBF7-0C51-407B-8C39-9376F16CFE4F}" type="presParOf" srcId="{B740217B-7B0F-40E1-9D85-669430BB436F}" destId="{CD9D2832-7AA5-4CF2-A0A9-8BAE13E747CF}" srcOrd="0" destOrd="0" presId="urn:microsoft.com/office/officeart/2008/layout/LinedList"/>
    <dgm:cxn modelId="{3FC23630-DB5D-4366-9E4F-78C19BA871B4}" type="presParOf" srcId="{B740217B-7B0F-40E1-9D85-669430BB436F}" destId="{0CB3EF5E-8AF6-4DED-851F-6A767860A9D5}" srcOrd="1" destOrd="0" presId="urn:microsoft.com/office/officeart/2008/layout/LinedList"/>
    <dgm:cxn modelId="{82301E3E-686B-4891-852D-F04C57A58A10}" type="presParOf" srcId="{0CB3EF5E-8AF6-4DED-851F-6A767860A9D5}" destId="{B7AE7F86-0BC3-4FD3-B2E0-3C1839ECE0CD}" srcOrd="0" destOrd="0" presId="urn:microsoft.com/office/officeart/2008/layout/LinedList"/>
    <dgm:cxn modelId="{F86B7A1C-97EA-40D8-A502-85751C31369A}" type="presParOf" srcId="{0CB3EF5E-8AF6-4DED-851F-6A767860A9D5}" destId="{00E93BEB-7525-4CEF-B5FD-EEE70D362819}" srcOrd="1" destOrd="0" presId="urn:microsoft.com/office/officeart/2008/layout/LinedList"/>
    <dgm:cxn modelId="{BE7FCC8B-B777-4D42-AF4C-2B48420CEE7E}" type="presParOf" srcId="{B740217B-7B0F-40E1-9D85-669430BB436F}" destId="{EBF323B2-C821-475A-9C9C-93467C909D18}" srcOrd="2" destOrd="0" presId="urn:microsoft.com/office/officeart/2008/layout/LinedList"/>
    <dgm:cxn modelId="{DF23E2C2-06AA-4C6A-A2F7-D2AAA6D947F7}" type="presParOf" srcId="{B740217B-7B0F-40E1-9D85-669430BB436F}" destId="{5F44275D-B5E1-466F-B23E-FE875EC8666A}" srcOrd="3" destOrd="0" presId="urn:microsoft.com/office/officeart/2008/layout/LinedList"/>
    <dgm:cxn modelId="{51FB3F8E-AB6A-4D7A-8EB1-510DBA5CD684}" type="presParOf" srcId="{5F44275D-B5E1-466F-B23E-FE875EC8666A}" destId="{F5ABFAE1-5BBA-40CA-B2AE-873439695616}" srcOrd="0" destOrd="0" presId="urn:microsoft.com/office/officeart/2008/layout/LinedList"/>
    <dgm:cxn modelId="{E0F69386-1AAA-45B1-AD94-91494EE0C01A}" type="presParOf" srcId="{5F44275D-B5E1-466F-B23E-FE875EC8666A}" destId="{3FD49365-5E62-49A3-A420-0DB885056818}" srcOrd="1" destOrd="0" presId="urn:microsoft.com/office/officeart/2008/layout/LinedList"/>
    <dgm:cxn modelId="{3AE7E7C0-7630-4EC8-BAA3-9A6A0DFB1714}" type="presParOf" srcId="{B740217B-7B0F-40E1-9D85-669430BB436F}" destId="{C1D0D445-CFF7-4922-83A6-60FFD5D3B375}" srcOrd="4" destOrd="0" presId="urn:microsoft.com/office/officeart/2008/layout/LinedList"/>
    <dgm:cxn modelId="{BBDCBF7C-828A-46CD-A2AA-B0EF06499EDB}" type="presParOf" srcId="{B740217B-7B0F-40E1-9D85-669430BB436F}" destId="{0054363F-27AA-48F8-ADCF-A014B28B60ED}" srcOrd="5" destOrd="0" presId="urn:microsoft.com/office/officeart/2008/layout/LinedList"/>
    <dgm:cxn modelId="{A9C6F8F1-338E-4D48-B47D-4D5C0D61EB44}" type="presParOf" srcId="{0054363F-27AA-48F8-ADCF-A014B28B60ED}" destId="{A90B08D7-5C8B-4AA9-B2B6-F6426BCA3D5C}" srcOrd="0" destOrd="0" presId="urn:microsoft.com/office/officeart/2008/layout/LinedList"/>
    <dgm:cxn modelId="{E5F63D41-6855-4279-AEB3-73D97361B9FA}" type="presParOf" srcId="{0054363F-27AA-48F8-ADCF-A014B28B60ED}" destId="{96C190DC-5269-40D9-8C44-4726A5E390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2832-7AA5-4CF2-A0A9-8BAE13E747C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E7F86-0BC3-4FD3-B2E0-3C1839ECE0CD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Bruno Sartini</a:t>
          </a: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Akademischer</a:t>
          </a:r>
          <a:r>
            <a:rPr lang="en-US" sz="3200" kern="1200" dirty="0"/>
            <a:t> Rat (Postdoc)</a:t>
          </a:r>
        </a:p>
      </dsp:txBody>
      <dsp:txXfrm>
        <a:off x="0" y="2124"/>
        <a:ext cx="10515600" cy="1449029"/>
      </dsp:txXfrm>
    </dsp:sp>
    <dsp:sp modelId="{EBF323B2-C821-475A-9C9C-93467C909D1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BFAE1-5BBA-40CA-B2AE-873439695616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Bruno	   </a:t>
          </a:r>
        </a:p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Dr. Sartini	           		Mr. Sartini	 </a:t>
          </a:r>
        </a:p>
      </dsp:txBody>
      <dsp:txXfrm>
        <a:off x="0" y="1451154"/>
        <a:ext cx="10515600" cy="1449029"/>
      </dsp:txXfrm>
    </dsp:sp>
    <dsp:sp modelId="{C1D0D445-CFF7-4922-83A6-60FFD5D3B37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B08D7-5C8B-4AA9-B2B6-F6426BCA3D5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Digital Humanities and Semantic Web Technologies</a:t>
          </a:r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D2832-7AA5-4CF2-A0A9-8BAE13E747CF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E7F86-0BC3-4FD3-B2E0-3C1839ECE0CD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Name</a:t>
          </a:r>
        </a:p>
      </dsp:txBody>
      <dsp:txXfrm>
        <a:off x="0" y="2124"/>
        <a:ext cx="10515600" cy="1449029"/>
      </dsp:txXfrm>
    </dsp:sp>
    <dsp:sp modelId="{EBF323B2-C821-475A-9C9C-93467C909D1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BFAE1-5BBA-40CA-B2AE-873439695616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What are you studying?</a:t>
          </a:r>
        </a:p>
      </dsp:txBody>
      <dsp:txXfrm>
        <a:off x="0" y="1451154"/>
        <a:ext cx="10515600" cy="1449029"/>
      </dsp:txXfrm>
    </dsp:sp>
    <dsp:sp modelId="{C1D0D445-CFF7-4922-83A6-60FFD5D3B37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B08D7-5C8B-4AA9-B2B6-F6426BCA3D5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Why did you choose to join this course?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871DC-2C7D-4375-9312-A5AEEB86196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1897-68DE-4352-B2C6-13F43A134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7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9CEF-B907-68B4-7A49-79FD03BDD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B7147-B212-3788-6F14-0C46342C6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C4F73-7047-7A1F-4924-820E241A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C2E7-78B0-4AC9-9415-EFC73B93338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CBC8-823F-AF30-9EEE-4A630E63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A41BB-EC89-61BC-A7AF-D81F5FE6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0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EBA4-89BF-4830-D685-424771B6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17C38-3279-6730-E935-2A431BFEF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DF76-876F-3F98-323D-A3BFC4CB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D6BB-DE81-48A6-B6D5-3262BFF8B0CA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F62B-03F2-0DB8-F091-DEBD9B1F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390B-75F6-E0F4-21AD-BB0F1F06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2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B0AC0-3EC1-682A-2BBE-52328F935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F83CC-D16D-103E-0D0C-C7F366DE5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0F95-456B-0937-4825-254D9E26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AA6F-3C47-4F75-8BDA-5F1461D74EB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0CE8-E692-5536-461A-FFA353D7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1FB9-143C-D2B7-D816-4C877E2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66AB-53F2-9A5C-8117-1AF795495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114E-B875-4B00-AA8F-F4AA4C3B3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0425-5A00-3DF8-5991-DCBC5D82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D0-6B61-4630-AC49-A334E9B996C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6E5D-F7AA-19C4-9049-F96FFE7D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8A1B-72E9-0C7F-9A76-84E1E44E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5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9B34-66CF-4362-3BAB-DBBF0782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76A64-CFD5-B34A-2CC6-D8E735C2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0A1C-C306-3297-71A3-861D671A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720AD-8A42-42DD-9CFC-CDF25323AC8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08CD-A756-361F-969D-5D0587BE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EF70-C10B-6CBF-08F2-CB094E2A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7A6F-B8E2-C7CB-DA16-CB1A69C2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9B9D-5B08-0211-448F-1AB7EDE2E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7EDE-8E6B-030A-99EA-C3241C5FD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BA3B-EDF0-FE3D-391A-397AAE77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1325B-DD2B-4C01-9761-D7B5EE47E768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27293-868C-99FD-FC48-A655765C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6355A-5852-B060-8807-D83327CF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0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028B-4EC7-50D0-6704-1A48D29F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0B1B-FCC3-7B7F-1CF1-30D7B416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289C9-46D1-A0EF-5969-B17516E2A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2C426-1CB8-23BA-4923-D1B0C67E1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0E4CE-5CDA-F67A-2FB6-96948822E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30CE2-B3DC-98D9-F40C-2D28894E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D074A-F6C7-4C71-B185-BFA92EBE03BE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5B397-3BE0-F4A2-318D-92C47BD5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D5B2B-F87D-904A-5AB0-93D24BA7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E6D1-CABF-CAE0-E6DF-95130832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8B2AA-ECD4-7C0B-175E-9499D49B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B41A7-DE38-4923-9C26-2CBAF435FFB2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27D87-5E6B-5328-D5AA-A974647C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D0493-DC1C-6541-49BA-59EFF125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A74E9-DAC2-2D27-1DA2-EA26F218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C070-D9AA-4C90-9ABA-C4AEDF1B3029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81ACE-2544-4417-E684-2C7A551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CFEB9-3188-86CB-A0E3-555B4E4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E5CD-BFD5-774E-4EA6-BAF33804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68894-A7CC-13E4-8152-1A3CF294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BED0C-EEF7-AD55-C881-D16A1CBA1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D8D3-99DD-8E4F-B87A-411AF21C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A2E0-D033-4CCC-AD38-6FF41163D344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D927E-70A2-06EE-2A4C-382C4AAB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EF4D-09F8-AC1C-18E5-C994358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7862-AE69-858E-305A-D3B61485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88CD6-1E28-0C05-0A69-7FFC74359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F8E93-A087-82F7-B2D6-1FB9670F4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D58B7-2B3F-0044-41FD-C0DE437A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4E5D-32CE-4490-8E4D-663E3D35A08D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E1E8-4763-C539-2E18-C2AD0B40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1285-8382-68BF-6502-7A7C7DDF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2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ECFD0-7D30-158C-9DA1-29F9DDB7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2D9A3-31BB-BA37-F6C3-FC3C75E9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D93E-BFC6-02FF-C680-3131D346A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20E9B-2DBC-4CFA-8666-3C150E0959CF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F0C8-2569-D99D-5AE4-340F03670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F917-BFC3-60A8-8736-30FA5AC4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0CA74-C2E0-4062-A066-B7B62A4B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2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.sartini@lmu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sf.verwaltung.uni-muenchen.de/qisserver/rds?state=verpublish&amp;status=init&amp;vmfile=no&amp;publishid=1080431&amp;moduleCall=webInfo&amp;publishConfFile=webInfo&amp;publishSubDir=veranstaltu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061BA2E-A388-41C5-B73A-B0FEB6B10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ainting of a group of people at a table&#10;&#10;AI-generated content may be incorrect.">
            <a:extLst>
              <a:ext uri="{FF2B5EF4-FFF2-40B4-BE49-F238E27FC236}">
                <a16:creationId xmlns:a16="http://schemas.microsoft.com/office/drawing/2014/main" id="{F2648B58-952E-1D2A-270E-E8F2F7C4E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55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10" name="Picture 6" descr="A drawing of a naked person&#10;&#10;AI-generated content may be incorrect.">
            <a:extLst>
              <a:ext uri="{FF2B5EF4-FFF2-40B4-BE49-F238E27FC236}">
                <a16:creationId xmlns:a16="http://schemas.microsoft.com/office/drawing/2014/main" id="{DA269D9A-AF1A-6047-BA6E-3C74D3788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"/>
          <a:stretch/>
        </p:blipFill>
        <p:spPr bwMode="auto">
          <a:xfrm>
            <a:off x="6094476" y="10"/>
            <a:ext cx="60944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6E192A2-3ED3-4081-8A86-A22B51141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152902" y="-1181101"/>
            <a:ext cx="3886200" cy="12192001"/>
          </a:xfrm>
          <a:prstGeom prst="rect">
            <a:avLst/>
          </a:prstGeom>
          <a:gradFill>
            <a:gsLst>
              <a:gs pos="41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12873-FAC2-3504-27A5-0ACA92E57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9991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Applying Computational Thinking in the Humanities: Python, Data and Beyond - intro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575039"/>
            <a:ext cx="97840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EEFB2-14FA-DFB5-5A02-3037BAA9D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2" y="5624945"/>
            <a:ext cx="9079992" cy="592975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Dr. Bruno </a:t>
            </a:r>
            <a:r>
              <a:rPr lang="en-US" sz="1900" dirty="0">
                <a:solidFill>
                  <a:schemeClr val="bg1"/>
                </a:solidFill>
                <a:latin typeface="Abadi" panose="020B0604020104020204" pitchFamily="34" charset="0"/>
              </a:rPr>
              <a:t>S</a:t>
            </a:r>
            <a:r>
              <a:rPr lang="en-US" sz="1900" dirty="0">
                <a:solidFill>
                  <a:schemeClr val="bg1"/>
                </a:solidFill>
              </a:rPr>
              <a:t>artini</a:t>
            </a:r>
          </a:p>
          <a:p>
            <a:pPr algn="l"/>
            <a:r>
              <a:rPr lang="en-US" sz="1900" dirty="0">
                <a:solidFill>
                  <a:schemeClr val="bg1"/>
                </a:solidFill>
                <a:hlinkClick r:id="rId4"/>
              </a:rPr>
              <a:t>b.sartini@lmu.de</a:t>
            </a: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6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F364B-86E4-055B-B6A4-6BAE08C1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DB8C-7661-1875-09D0-7E01C835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your study program *and* if you are following the Seminar as well</a:t>
            </a:r>
          </a:p>
          <a:p>
            <a:r>
              <a:rPr lang="en-US" dirty="0"/>
              <a:t>I will evaluate the projects and the individual contributions of each one of you</a:t>
            </a:r>
          </a:p>
          <a:p>
            <a:r>
              <a:rPr lang="en-US" dirty="0"/>
              <a:t>The projects will be developed in GitHub, with a documentation of the code. (You have to create the repositories and contribute to them in your group)</a:t>
            </a:r>
          </a:p>
          <a:p>
            <a:r>
              <a:rPr lang="en-US" dirty="0"/>
              <a:t>Groups can be maximum of 3 people.</a:t>
            </a:r>
          </a:p>
          <a:p>
            <a:r>
              <a:rPr lang="en-US" dirty="0"/>
              <a:t>You can do the project alone as well, if you prefer.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42956-5FD9-925F-08E7-9D6B4FD2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</p:spTree>
    <p:extLst>
      <p:ext uri="{BB962C8B-B14F-4D97-AF65-F5344CB8AC3E}">
        <p14:creationId xmlns:p14="http://schemas.microsoft.com/office/powerpoint/2010/main" val="6148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111A-FFF6-3B0F-3BF8-CF2F2D6A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issues for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BD0FC-AC7F-EF62-A177-C7C3144E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go to the </a:t>
            </a:r>
            <a:r>
              <a:rPr lang="en-US" dirty="0" err="1"/>
              <a:t>github</a:t>
            </a:r>
            <a:r>
              <a:rPr lang="en-US" dirty="0"/>
              <a:t> repository of the course, you will see "issues" tagged with the "exercise". You can comment on the issue to provide the solution to the exercise.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4B79C-FDDE-587D-0A6B-31B11D5E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F4CBD-6AA4-C6CE-3B8C-DE7ACD83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3081411"/>
            <a:ext cx="9194242" cy="318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9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999E-2960-D0B6-C3AA-0CDA5AEC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paste the solution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A87C72-3901-348C-63B9-F78B187B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427" y="1741224"/>
            <a:ext cx="10515600" cy="152153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FA15D-75CD-20FC-433A-A950F12D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0E2B1-A9FD-230D-F6E1-0B617AE3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363" y="3241973"/>
            <a:ext cx="6652009" cy="30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F271-CA4D-8721-459D-35A9705E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41" y="2384844"/>
            <a:ext cx="10515600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C445A-9F33-A41F-B22A-389C5098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</p:spTree>
    <p:extLst>
      <p:ext uri="{BB962C8B-B14F-4D97-AF65-F5344CB8AC3E}">
        <p14:creationId xmlns:p14="http://schemas.microsoft.com/office/powerpoint/2010/main" val="182299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EDF3-20EE-5A5A-09AC-ECE06F6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1DEC169-0809-4BC2-264E-7992535332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EAF4F891-6B74-3660-AD2B-627EB8476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8029" y="3184171"/>
            <a:ext cx="914400" cy="914400"/>
          </a:xfrm>
          <a:prstGeom prst="rect">
            <a:avLst/>
          </a:prstGeom>
        </p:spPr>
      </p:pic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F802CBDA-6C27-4638-F9D0-D401D802D2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55756" y="3886200"/>
            <a:ext cx="914400" cy="914400"/>
          </a:xfrm>
          <a:prstGeom prst="rect">
            <a:avLst/>
          </a:prstGeom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FADEBD3E-9FA4-6DEA-94D2-7CB2DEADD8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8800" y="3772695"/>
            <a:ext cx="914400" cy="914400"/>
          </a:xfrm>
          <a:prstGeom prst="rect">
            <a:avLst/>
          </a:prstGeom>
        </p:spPr>
      </p:pic>
      <p:pic>
        <p:nvPicPr>
          <p:cNvPr id="10" name="Graphic 9" descr="Warning with solid fill">
            <a:extLst>
              <a:ext uri="{FF2B5EF4-FFF2-40B4-BE49-F238E27FC236}">
                <a16:creationId xmlns:a16="http://schemas.microsoft.com/office/drawing/2014/main" id="{63D628C8-220D-A1D3-C4EC-519BFA845D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2376" y="3788924"/>
            <a:ext cx="914400" cy="914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70E86-6FB4-76AA-47B0-EA91B818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</p:spTree>
    <p:extLst>
      <p:ext uri="{BB962C8B-B14F-4D97-AF65-F5344CB8AC3E}">
        <p14:creationId xmlns:p14="http://schemas.microsoft.com/office/powerpoint/2010/main" val="353297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11501-B365-A1BD-C4B8-0CE6940D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3120-B43C-C8EC-260D-8A6F3310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48745DD-3C97-9A8D-913A-6768390E19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74A42-EF84-8274-5A51-57CD424C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</p:spTree>
    <p:extLst>
      <p:ext uri="{BB962C8B-B14F-4D97-AF65-F5344CB8AC3E}">
        <p14:creationId xmlns:p14="http://schemas.microsoft.com/office/powerpoint/2010/main" val="243493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AB2D-B795-59A7-65FD-88663319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are here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340E-A4B3-57B2-38CC-D72E7E6C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 practical knowledge on the application of Computational Thinking via Python</a:t>
            </a:r>
          </a:p>
          <a:p>
            <a:r>
              <a:rPr lang="en-US" dirty="0"/>
              <a:t>Become familiar with object oriented programming</a:t>
            </a:r>
          </a:p>
          <a:p>
            <a:r>
              <a:rPr lang="en-US" dirty="0"/>
              <a:t>Become familiar with the use of Application Portable Interfaces, (graph-)databases and their implementation, creation and analysis with Python</a:t>
            </a:r>
          </a:p>
          <a:p>
            <a:r>
              <a:rPr lang="en-US" dirty="0"/>
              <a:t>Develop a Python project based on data from the Humanities domain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95101-566E-A13E-EE7F-D8E7B3B1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</p:spTree>
    <p:extLst>
      <p:ext uri="{BB962C8B-B14F-4D97-AF65-F5344CB8AC3E}">
        <p14:creationId xmlns:p14="http://schemas.microsoft.com/office/powerpoint/2010/main" val="1401273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67A4-3094-6256-5A21-FA62E87B1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https://lsf.verwaltung.uni-muenchen.de/qisserver/rds?state=verpublish&amp;status=init&amp;vmfile=no&amp;publishid=1080431&amp;moduleCall=webInfo&amp;publishConfFile=webInfo&amp;publishSubDir=veranstaltung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Web App development for Digital Cultural Heritage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how to develop web applications on the humanities combining knowledge from web design and programming – extremely recommended (takes place at the end of the semester as a block course)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me know if you are interested in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29F01-74AB-B097-ADE4-FD86F96C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8ECF93-25FB-7921-966C-A0AB8DB5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FYI: There is also an additional practical course in this semester</a:t>
            </a:r>
          </a:p>
        </p:txBody>
      </p:sp>
    </p:spTree>
    <p:extLst>
      <p:ext uri="{BB962C8B-B14F-4D97-AF65-F5344CB8AC3E}">
        <p14:creationId xmlns:p14="http://schemas.microsoft.com/office/powerpoint/2010/main" val="257354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15D0-B9DD-F4B1-871B-C519707B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structure: general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416F-256A-53DB-6DCF-5028A2DD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Class Starts:	14:15 </a:t>
            </a:r>
          </a:p>
          <a:p>
            <a:pPr marL="0" indent="0">
              <a:buNone/>
            </a:pPr>
            <a:r>
              <a:rPr lang="en-US" sz="4000" dirty="0"/>
              <a:t>5-min Break:	15:00 </a:t>
            </a:r>
            <a:r>
              <a:rPr lang="en-US" sz="4000" dirty="0">
                <a:highlight>
                  <a:srgbClr val="FFFF00"/>
                </a:highlight>
              </a:rPr>
              <a:t>please remind me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Class Ends:		15:45-50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78B8E-C548-C117-1140-B7FA8759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Critical Perspectives on Computational Thinking in the Humanities - Intro - Dr. Bruno Sartini</a:t>
            </a:r>
          </a:p>
        </p:txBody>
      </p:sp>
    </p:spTree>
    <p:extLst>
      <p:ext uri="{BB962C8B-B14F-4D97-AF65-F5344CB8AC3E}">
        <p14:creationId xmlns:p14="http://schemas.microsoft.com/office/powerpoint/2010/main" val="343073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F303-F800-CB02-F40D-3B5316C6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 (tentative)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66C50-587C-CE38-15E4-0A3B90339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#1 to #8 – Explanation of new concepts and practical sessions</a:t>
            </a:r>
          </a:p>
          <a:p>
            <a:r>
              <a:rPr lang="en-US" dirty="0"/>
              <a:t>Materials will be posted in the GitHub repository of the course:</a:t>
            </a:r>
          </a:p>
          <a:p>
            <a:pPr marL="457200" lvl="1" indent="0">
              <a:buNone/>
            </a:pPr>
            <a:r>
              <a:rPr lang="en-US" sz="6000" dirty="0"/>
              <a:t>https://shorturl.at/yDQvF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you do not have a GitHub account, create it</a:t>
            </a:r>
          </a:p>
          <a:p>
            <a:r>
              <a:rPr lang="en-US" dirty="0"/>
              <a:t>After every class you will have some exercises to be completed every week and submitted via GitHub Issues (will see more of this today)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74A72-8582-BF56-05EE-B52C6C4D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</p:spTree>
    <p:extLst>
      <p:ext uri="{BB962C8B-B14F-4D97-AF65-F5344CB8AC3E}">
        <p14:creationId xmlns:p14="http://schemas.microsoft.com/office/powerpoint/2010/main" val="88134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EB344-0EB9-0C4C-6D39-594679896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8010-AC38-2509-D4C0-114A583B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 (tentative)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29C5-9225-7412-F5A6-D3036F03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#9 to #13 will be dedicated to the development of a group project of programming (more details of the project will be revealed in class #6)</a:t>
            </a:r>
          </a:p>
          <a:p>
            <a:r>
              <a:rPr lang="en-US" dirty="0"/>
              <a:t>Class #14 will be dedicated to the presentations of the projects, where I will ask questions to verify the individual work and the knowledge of the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E7522-A23C-0F0A-C138-244F7F91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</p:spTree>
    <p:extLst>
      <p:ext uri="{BB962C8B-B14F-4D97-AF65-F5344CB8AC3E}">
        <p14:creationId xmlns:p14="http://schemas.microsoft.com/office/powerpoint/2010/main" val="10451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EAA9A-17DE-8671-09A6-EF420A8C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B7CD-AACA-5B09-99F4-B13A5E0E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Calendar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EEC2F-7502-565B-4821-68DAA7D2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Applying Computational Thinking in the Humanities: Python, Data and Beyond - intro - Dr. Bruno Sartini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24752FF-236D-C2B7-CADE-5A5181909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016908"/>
              </p:ext>
            </p:extLst>
          </p:nvPr>
        </p:nvGraphicFramePr>
        <p:xfrm>
          <a:off x="558924" y="1691410"/>
          <a:ext cx="5747426" cy="377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8140">
                  <a:extLst>
                    <a:ext uri="{9D8B030D-6E8A-4147-A177-3AD203B41FA5}">
                      <a16:colId xmlns:a16="http://schemas.microsoft.com/office/drawing/2014/main" val="3761545065"/>
                    </a:ext>
                  </a:extLst>
                </a:gridCol>
                <a:gridCol w="822567">
                  <a:extLst>
                    <a:ext uri="{9D8B030D-6E8A-4147-A177-3AD203B41FA5}">
                      <a16:colId xmlns:a16="http://schemas.microsoft.com/office/drawing/2014/main" val="3768526099"/>
                    </a:ext>
                  </a:extLst>
                </a:gridCol>
                <a:gridCol w="4546719">
                  <a:extLst>
                    <a:ext uri="{9D8B030D-6E8A-4147-A177-3AD203B41FA5}">
                      <a16:colId xmlns:a16="http://schemas.microsoft.com/office/drawing/2014/main" val="245008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0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to the course + python recap +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2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+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26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Recursion, divide and conquer and dynamic programming +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oriented programming +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 Databases +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presentations + more  graph databases +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04.06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0000"/>
                          </a:highlight>
                        </a:rPr>
                        <a:t>NO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80125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4B9286D-AAE1-597A-7793-14E5A209B6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7092540"/>
              </p:ext>
            </p:extLst>
          </p:nvPr>
        </p:nvGraphicFramePr>
        <p:xfrm>
          <a:off x="6391490" y="1690688"/>
          <a:ext cx="5538696" cy="458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3761545065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768526099"/>
                    </a:ext>
                  </a:extLst>
                </a:gridCol>
                <a:gridCol w="4282348">
                  <a:extLst>
                    <a:ext uri="{9D8B030D-6E8A-4147-A177-3AD203B41FA5}">
                      <a16:colId xmlns:a16="http://schemas.microsoft.com/office/drawing/2014/main" val="2450085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0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Data Visualization – 3H – 14:00-17:00 +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2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Machine Learning – 3H – 14:00-17:00 +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8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Support +  questions, additional materials and recap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Support +  questions, additional materials and recap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Support +  questions, additional materials and recap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6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Support +  questions, additional materials and recap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8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89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99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Aptos</vt:lpstr>
      <vt:lpstr>Aptos Display</vt:lpstr>
      <vt:lpstr>Arial</vt:lpstr>
      <vt:lpstr>Avenir Next LT Pro</vt:lpstr>
      <vt:lpstr>Office Theme</vt:lpstr>
      <vt:lpstr>Applying Computational Thinking in the Humanities: Python, Data and Beyond - intro</vt:lpstr>
      <vt:lpstr>Who am I?</vt:lpstr>
      <vt:lpstr>Who are you?</vt:lpstr>
      <vt:lpstr>We are here to</vt:lpstr>
      <vt:lpstr>FYI: There is also an additional practical course in this semester</vt:lpstr>
      <vt:lpstr>Class structure: general information</vt:lpstr>
      <vt:lpstr>Course structure (tentative)</vt:lpstr>
      <vt:lpstr>Course structure (tentative) - 2</vt:lpstr>
      <vt:lpstr>Tentative Calendar</vt:lpstr>
      <vt:lpstr>The exam</vt:lpstr>
      <vt:lpstr>GitHub issues for exercises</vt:lpstr>
      <vt:lpstr>How to paste the solution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Sartini, Bruno</dc:creator>
  <cp:lastModifiedBy>Sartini, Bruno</cp:lastModifiedBy>
  <cp:revision>1</cp:revision>
  <dcterms:created xsi:type="dcterms:W3CDTF">2025-04-22T09:01:15Z</dcterms:created>
  <dcterms:modified xsi:type="dcterms:W3CDTF">2025-04-22T15:24:37Z</dcterms:modified>
</cp:coreProperties>
</file>