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64" r:id="rId3"/>
    <p:sldId id="391" r:id="rId4"/>
    <p:sldId id="393" r:id="rId5"/>
    <p:sldId id="394" r:id="rId6"/>
    <p:sldId id="400" r:id="rId7"/>
    <p:sldId id="396" r:id="rId8"/>
    <p:sldId id="267" r:id="rId9"/>
    <p:sldId id="397" r:id="rId10"/>
    <p:sldId id="365" r:id="rId11"/>
    <p:sldId id="398" r:id="rId12"/>
    <p:sldId id="367" r:id="rId13"/>
    <p:sldId id="401" r:id="rId14"/>
    <p:sldId id="39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C77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7977" autoAdjust="0"/>
  </p:normalViewPr>
  <p:slideViewPr>
    <p:cSldViewPr snapToGrid="0">
      <p:cViewPr varScale="1">
        <p:scale>
          <a:sx n="62" d="100"/>
          <a:sy n="62" d="100"/>
        </p:scale>
        <p:origin x="10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3632-086E-4C0A-B693-80AF826D3C19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6724C-EBFF-41D4-88EE-EC6386CF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6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34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28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28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整体的消息投递语义需要</a:t>
            </a:r>
            <a:r>
              <a:rPr lang="en-US" altLang="zh-CN" dirty="0"/>
              <a:t>Producer</a:t>
            </a:r>
            <a:r>
              <a:rPr lang="zh-CN" altLang="en-US" dirty="0"/>
              <a:t>端和</a:t>
            </a:r>
            <a:r>
              <a:rPr lang="en-US" altLang="zh-CN" dirty="0"/>
              <a:t>Consumer</a:t>
            </a:r>
            <a:r>
              <a:rPr lang="zh-CN" altLang="en-US" dirty="0"/>
              <a:t>端两者来保证。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35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整体的消息投递语义需要</a:t>
            </a:r>
            <a:r>
              <a:rPr lang="en-US" altLang="zh-CN" dirty="0"/>
              <a:t>Producer</a:t>
            </a:r>
            <a:r>
              <a:rPr lang="zh-CN" altLang="en-US" dirty="0"/>
              <a:t>端和</a:t>
            </a:r>
            <a:r>
              <a:rPr lang="en-US" altLang="zh-CN" dirty="0"/>
              <a:t>Consumer</a:t>
            </a:r>
            <a:r>
              <a:rPr lang="zh-CN" altLang="en-US" dirty="0"/>
              <a:t>端两者来保证。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55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Zookeeper</a:t>
            </a:r>
            <a:r>
              <a:rPr lang="zh-CN" altLang="en-US" dirty="0"/>
              <a:t>管理集群</a:t>
            </a:r>
          </a:p>
          <a:p>
            <a:endParaRPr lang="zh-CN" altLang="en-US" dirty="0"/>
          </a:p>
          <a:p>
            <a:r>
              <a:rPr lang="zh-CN" altLang="en-US" dirty="0"/>
              <a:t>所有的</a:t>
            </a:r>
            <a:r>
              <a:rPr lang="en-US" altLang="zh-CN" dirty="0"/>
              <a:t>Kafka Broker</a:t>
            </a:r>
            <a:r>
              <a:rPr lang="zh-CN" altLang="en-US" dirty="0"/>
              <a:t>节点一起去</a:t>
            </a:r>
            <a:r>
              <a:rPr lang="en-US" altLang="zh-CN" dirty="0"/>
              <a:t>Zookeeper</a:t>
            </a:r>
            <a:r>
              <a:rPr lang="zh-CN" altLang="en-US" dirty="0"/>
              <a:t>上注册一个临时节点，只有一个</a:t>
            </a:r>
            <a:r>
              <a:rPr lang="en-US" altLang="zh-CN" dirty="0"/>
              <a:t>Kafka  Broker</a:t>
            </a:r>
            <a:r>
              <a:rPr lang="zh-CN" altLang="en-US" dirty="0"/>
              <a:t>节点会注册成功，其他的都会失败；这个成功注册的节点称为</a:t>
            </a:r>
            <a:r>
              <a:rPr lang="en-US" altLang="zh-CN" dirty="0"/>
              <a:t>Kafka  Broker Controller</a:t>
            </a:r>
            <a:r>
              <a:rPr lang="zh-CN" altLang="en-US" dirty="0"/>
              <a:t>，其他的</a:t>
            </a:r>
            <a:r>
              <a:rPr lang="en-US" altLang="zh-CN" dirty="0"/>
              <a:t>Kafka Broker</a:t>
            </a:r>
            <a:r>
              <a:rPr lang="zh-CN" altLang="en-US" dirty="0"/>
              <a:t>叫做</a:t>
            </a:r>
            <a:r>
              <a:rPr lang="en-US" altLang="zh-CN" dirty="0"/>
              <a:t>Kafka Broker  Follower</a:t>
            </a:r>
            <a:r>
              <a:rPr lang="zh-CN" altLang="en-US" dirty="0"/>
              <a:t>，这个过程叫</a:t>
            </a:r>
            <a:r>
              <a:rPr lang="en-US" altLang="zh-CN" dirty="0"/>
              <a:t>controller</a:t>
            </a:r>
            <a:r>
              <a:rPr lang="zh-CN" altLang="en-US" dirty="0"/>
              <a:t>在</a:t>
            </a:r>
            <a:r>
              <a:rPr lang="en-US" altLang="zh-CN" dirty="0"/>
              <a:t>Zookeeper</a:t>
            </a:r>
            <a:r>
              <a:rPr lang="zh-CN" altLang="en-US" dirty="0"/>
              <a:t>注册</a:t>
            </a:r>
            <a:r>
              <a:rPr lang="en-US" altLang="zh-CN" dirty="0"/>
              <a:t>Watch</a:t>
            </a:r>
            <a:r>
              <a:rPr lang="zh-CN" altLang="en-US" dirty="0"/>
              <a:t>。这个</a:t>
            </a:r>
            <a:r>
              <a:rPr lang="en-US" altLang="zh-CN" dirty="0"/>
              <a:t>Controller</a:t>
            </a:r>
            <a:r>
              <a:rPr lang="zh-CN" altLang="en-US" dirty="0"/>
              <a:t>会监听其他的</a:t>
            </a:r>
            <a:r>
              <a:rPr lang="en-US" altLang="zh-CN" dirty="0"/>
              <a:t>Kafka  Broker</a:t>
            </a:r>
            <a:r>
              <a:rPr lang="zh-CN" altLang="en-US" dirty="0"/>
              <a:t>的所有信息。</a:t>
            </a:r>
          </a:p>
          <a:p>
            <a:endParaRPr lang="zh-CN" altLang="en-US" dirty="0"/>
          </a:p>
          <a:p>
            <a:r>
              <a:rPr lang="zh-CN" altLang="en-US" dirty="0"/>
              <a:t>如果这个</a:t>
            </a:r>
            <a:r>
              <a:rPr lang="en-US" altLang="zh-CN" dirty="0"/>
              <a:t>Kafka Broker  Controller</a:t>
            </a:r>
            <a:r>
              <a:rPr lang="zh-CN" altLang="en-US" dirty="0"/>
              <a:t>宕机了，在</a:t>
            </a:r>
            <a:r>
              <a:rPr lang="en-US" altLang="zh-CN" dirty="0"/>
              <a:t>Zookeeper</a:t>
            </a:r>
            <a:r>
              <a:rPr lang="zh-CN" altLang="en-US" dirty="0"/>
              <a:t>上面的那个临时节点就会消失，此时所有的</a:t>
            </a:r>
            <a:r>
              <a:rPr lang="en-US" altLang="zh-CN" dirty="0"/>
              <a:t>Kafka  Broker</a:t>
            </a:r>
            <a:r>
              <a:rPr lang="zh-CN" altLang="en-US" dirty="0"/>
              <a:t>又会一起去</a:t>
            </a:r>
            <a:r>
              <a:rPr lang="en-US" altLang="zh-CN" dirty="0"/>
              <a:t>Zookeeper</a:t>
            </a:r>
            <a:r>
              <a:rPr lang="zh-CN" altLang="en-US" dirty="0"/>
              <a:t>上注册一个临时节点，重新分配</a:t>
            </a:r>
            <a:r>
              <a:rPr lang="en-US" altLang="zh-CN" dirty="0"/>
              <a:t>Controller</a:t>
            </a:r>
            <a:r>
              <a:rPr lang="zh-CN" altLang="en-US" dirty="0"/>
              <a:t>和</a:t>
            </a:r>
            <a:r>
              <a:rPr lang="en-US" altLang="zh-CN" dirty="0"/>
              <a:t>Follower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7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0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7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8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78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8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38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发送时指定分区，只保留一个分区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37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如果是处理用户缴费等任务，需要严格保证不能重复消费。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- </a:t>
            </a:r>
            <a:r>
              <a:rPr lang="zh-CN" altLang="en-US" dirty="0"/>
              <a:t>线程被强行</a:t>
            </a:r>
            <a:r>
              <a:rPr lang="en-US" altLang="zh-CN" dirty="0"/>
              <a:t>kill</a:t>
            </a:r>
            <a:r>
              <a:rPr lang="zh-CN" altLang="en-US" dirty="0"/>
              <a:t>，例如消费者宕机、重启等，导致消费后的数据偏移量没来得及提交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- </a:t>
            </a:r>
            <a:r>
              <a:rPr lang="zh-CN" altLang="en-US" dirty="0"/>
              <a:t>设置偏移量为自动提交，关闭</a:t>
            </a:r>
            <a:r>
              <a:rPr lang="en-US" altLang="zh-CN" dirty="0" err="1"/>
              <a:t>kafka</a:t>
            </a:r>
            <a:r>
              <a:rPr lang="zh-CN" altLang="en-US" dirty="0"/>
              <a:t>服务时有可能有部分偏移量没有提交，重启后会重复消费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- </a:t>
            </a:r>
            <a:r>
              <a:rPr lang="zh-CN" altLang="en-US" dirty="0"/>
              <a:t>消费后的数据，当偏移量还没有提交时，分区就断开连接。如果消费处理时间超过了</a:t>
            </a:r>
            <a:r>
              <a:rPr lang="en-US" altLang="zh-CN" dirty="0"/>
              <a:t>Kafka</a:t>
            </a:r>
            <a:r>
              <a:rPr lang="zh-CN" altLang="en-US" dirty="0"/>
              <a:t>的</a:t>
            </a:r>
            <a:r>
              <a:rPr lang="en-US" altLang="zh-CN" dirty="0"/>
              <a:t>session timeout</a:t>
            </a:r>
            <a:r>
              <a:rPr lang="zh-CN" altLang="en-US" dirty="0"/>
              <a:t>时间，就会发生</a:t>
            </a:r>
            <a:r>
              <a:rPr lang="en-US" altLang="zh-CN" dirty="0"/>
              <a:t>re-</a:t>
            </a:r>
            <a:r>
              <a:rPr lang="en-US" altLang="zh-CN" dirty="0" err="1"/>
              <a:t>blance</a:t>
            </a:r>
            <a:r>
              <a:rPr lang="zh-CN" altLang="en-US" dirty="0"/>
              <a:t>，可能会造成消费的偏移量没有提交，导致重复消费。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7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55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0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49490" y="726698"/>
            <a:ext cx="4271367" cy="5566172"/>
          </a:xfrm>
          <a:custGeom>
            <a:avLst/>
            <a:gdLst/>
            <a:ahLst/>
            <a:cxnLst/>
            <a:rect l="l" t="t" r="r" b="b"/>
            <a:pathLst>
              <a:path w="4271367" h="5566172">
                <a:moveTo>
                  <a:pt x="2247305" y="0"/>
                </a:moveTo>
                <a:cubicBezTo>
                  <a:pt x="2542480" y="0"/>
                  <a:pt x="2814092" y="39688"/>
                  <a:pt x="3062139" y="119063"/>
                </a:cubicBezTo>
                <a:cubicBezTo>
                  <a:pt x="3310186" y="198438"/>
                  <a:pt x="3523506" y="311299"/>
                  <a:pt x="3702100" y="457647"/>
                </a:cubicBezTo>
                <a:cubicBezTo>
                  <a:pt x="3880694" y="603995"/>
                  <a:pt x="4020220" y="780728"/>
                  <a:pt x="4120679" y="987847"/>
                </a:cubicBezTo>
                <a:cubicBezTo>
                  <a:pt x="4221138" y="1194966"/>
                  <a:pt x="4271367" y="1426270"/>
                  <a:pt x="4271367" y="1681758"/>
                </a:cubicBezTo>
                <a:lnTo>
                  <a:pt x="2969121" y="1681758"/>
                </a:lnTo>
                <a:cubicBezTo>
                  <a:pt x="2969121" y="1580059"/>
                  <a:pt x="2953618" y="1486421"/>
                  <a:pt x="2922612" y="1400845"/>
                </a:cubicBezTo>
                <a:cubicBezTo>
                  <a:pt x="2891607" y="1315269"/>
                  <a:pt x="2844478" y="1242095"/>
                  <a:pt x="2781226" y="1181323"/>
                </a:cubicBezTo>
                <a:cubicBezTo>
                  <a:pt x="2717974" y="1120552"/>
                  <a:pt x="2639839" y="1072803"/>
                  <a:pt x="2546821" y="1038076"/>
                </a:cubicBezTo>
                <a:cubicBezTo>
                  <a:pt x="2453804" y="1003350"/>
                  <a:pt x="2344043" y="985987"/>
                  <a:pt x="2217539" y="985987"/>
                </a:cubicBezTo>
                <a:cubicBezTo>
                  <a:pt x="2093516" y="985987"/>
                  <a:pt x="1984375" y="1000249"/>
                  <a:pt x="1890118" y="1028775"/>
                </a:cubicBezTo>
                <a:cubicBezTo>
                  <a:pt x="1795860" y="1057300"/>
                  <a:pt x="1717105" y="1096988"/>
                  <a:pt x="1653853" y="1147837"/>
                </a:cubicBezTo>
                <a:cubicBezTo>
                  <a:pt x="1590601" y="1198687"/>
                  <a:pt x="1542852" y="1256978"/>
                  <a:pt x="1510606" y="1322710"/>
                </a:cubicBezTo>
                <a:cubicBezTo>
                  <a:pt x="1478360" y="1388442"/>
                  <a:pt x="1462237" y="1458516"/>
                  <a:pt x="1462237" y="1532930"/>
                </a:cubicBezTo>
                <a:cubicBezTo>
                  <a:pt x="1462237" y="1614785"/>
                  <a:pt x="1485181" y="1688579"/>
                  <a:pt x="1531070" y="1754312"/>
                </a:cubicBezTo>
                <a:cubicBezTo>
                  <a:pt x="1576958" y="1820044"/>
                  <a:pt x="1642691" y="1882056"/>
                  <a:pt x="1728267" y="1940347"/>
                </a:cubicBezTo>
                <a:cubicBezTo>
                  <a:pt x="1813843" y="1998638"/>
                  <a:pt x="1918023" y="2053208"/>
                  <a:pt x="2040806" y="2104058"/>
                </a:cubicBezTo>
                <a:cubicBezTo>
                  <a:pt x="2163589" y="2154908"/>
                  <a:pt x="2301875" y="2205137"/>
                  <a:pt x="2455664" y="2254746"/>
                </a:cubicBezTo>
                <a:cubicBezTo>
                  <a:pt x="2743398" y="2346524"/>
                  <a:pt x="3000127" y="2448223"/>
                  <a:pt x="3225850" y="2559844"/>
                </a:cubicBezTo>
                <a:cubicBezTo>
                  <a:pt x="3451573" y="2671465"/>
                  <a:pt x="3641948" y="2799209"/>
                  <a:pt x="3796978" y="2943076"/>
                </a:cubicBezTo>
                <a:cubicBezTo>
                  <a:pt x="3952007" y="3086944"/>
                  <a:pt x="4069830" y="3249414"/>
                  <a:pt x="4150445" y="3430489"/>
                </a:cubicBezTo>
                <a:cubicBezTo>
                  <a:pt x="4231060" y="3611563"/>
                  <a:pt x="4271367" y="3816202"/>
                  <a:pt x="4271367" y="4044405"/>
                </a:cubicBezTo>
                <a:cubicBezTo>
                  <a:pt x="4271367" y="4287491"/>
                  <a:pt x="4223618" y="4503911"/>
                  <a:pt x="4128120" y="4693667"/>
                </a:cubicBezTo>
                <a:cubicBezTo>
                  <a:pt x="4032622" y="4883423"/>
                  <a:pt x="3897437" y="5042794"/>
                  <a:pt x="3722564" y="5171778"/>
                </a:cubicBezTo>
                <a:cubicBezTo>
                  <a:pt x="3547691" y="5300762"/>
                  <a:pt x="3336851" y="5398741"/>
                  <a:pt x="3090044" y="5465713"/>
                </a:cubicBezTo>
                <a:cubicBezTo>
                  <a:pt x="2843238" y="5532686"/>
                  <a:pt x="2568525" y="5566172"/>
                  <a:pt x="2265908" y="5566172"/>
                </a:cubicBezTo>
                <a:cubicBezTo>
                  <a:pt x="2079873" y="5566172"/>
                  <a:pt x="1895078" y="5550669"/>
                  <a:pt x="1711524" y="5519663"/>
                </a:cubicBezTo>
                <a:cubicBezTo>
                  <a:pt x="1527969" y="5488658"/>
                  <a:pt x="1352476" y="5440909"/>
                  <a:pt x="1185044" y="5376416"/>
                </a:cubicBezTo>
                <a:cubicBezTo>
                  <a:pt x="1017613" y="5311924"/>
                  <a:pt x="861343" y="5230689"/>
                  <a:pt x="716235" y="5132710"/>
                </a:cubicBezTo>
                <a:cubicBezTo>
                  <a:pt x="571128" y="5034732"/>
                  <a:pt x="445864" y="4917530"/>
                  <a:pt x="340444" y="4781104"/>
                </a:cubicBezTo>
                <a:cubicBezTo>
                  <a:pt x="235025" y="4644678"/>
                  <a:pt x="151929" y="4489649"/>
                  <a:pt x="91157" y="4316016"/>
                </a:cubicBezTo>
                <a:cubicBezTo>
                  <a:pt x="30386" y="4142384"/>
                  <a:pt x="0" y="3948907"/>
                  <a:pt x="0" y="3735586"/>
                </a:cubicBezTo>
                <a:lnTo>
                  <a:pt x="1309688" y="3735586"/>
                </a:lnTo>
                <a:cubicBezTo>
                  <a:pt x="1309688" y="3894336"/>
                  <a:pt x="1330772" y="4027661"/>
                  <a:pt x="1372940" y="4135562"/>
                </a:cubicBezTo>
                <a:cubicBezTo>
                  <a:pt x="1415108" y="4243462"/>
                  <a:pt x="1477120" y="4330899"/>
                  <a:pt x="1558975" y="4397871"/>
                </a:cubicBezTo>
                <a:cubicBezTo>
                  <a:pt x="1640830" y="4464844"/>
                  <a:pt x="1740669" y="4512593"/>
                  <a:pt x="1858491" y="4541118"/>
                </a:cubicBezTo>
                <a:cubicBezTo>
                  <a:pt x="1976314" y="4569644"/>
                  <a:pt x="2112120" y="4583907"/>
                  <a:pt x="2265908" y="4583907"/>
                </a:cubicBezTo>
                <a:cubicBezTo>
                  <a:pt x="2389932" y="4583907"/>
                  <a:pt x="2495972" y="4569644"/>
                  <a:pt x="2584029" y="4541118"/>
                </a:cubicBezTo>
                <a:cubicBezTo>
                  <a:pt x="2672085" y="4512593"/>
                  <a:pt x="2744639" y="4474146"/>
                  <a:pt x="2801690" y="4425777"/>
                </a:cubicBezTo>
                <a:cubicBezTo>
                  <a:pt x="2858740" y="4377408"/>
                  <a:pt x="2900288" y="4320977"/>
                  <a:pt x="2926333" y="4256485"/>
                </a:cubicBezTo>
                <a:cubicBezTo>
                  <a:pt x="2952378" y="4191993"/>
                  <a:pt x="2965401" y="4123780"/>
                  <a:pt x="2965401" y="4051846"/>
                </a:cubicBezTo>
                <a:cubicBezTo>
                  <a:pt x="2965401" y="3967510"/>
                  <a:pt x="2953618" y="3891236"/>
                  <a:pt x="2930054" y="3823023"/>
                </a:cubicBezTo>
                <a:cubicBezTo>
                  <a:pt x="2906490" y="3754810"/>
                  <a:pt x="2859981" y="3690318"/>
                  <a:pt x="2790528" y="3629546"/>
                </a:cubicBezTo>
                <a:cubicBezTo>
                  <a:pt x="2721074" y="3568775"/>
                  <a:pt x="2623716" y="3508623"/>
                  <a:pt x="2498452" y="3449092"/>
                </a:cubicBezTo>
                <a:cubicBezTo>
                  <a:pt x="2373188" y="3389561"/>
                  <a:pt x="2208858" y="3326309"/>
                  <a:pt x="2005459" y="3259336"/>
                </a:cubicBezTo>
                <a:cubicBezTo>
                  <a:pt x="1767334" y="3179961"/>
                  <a:pt x="1537891" y="3090665"/>
                  <a:pt x="1317129" y="2991446"/>
                </a:cubicBezTo>
                <a:cubicBezTo>
                  <a:pt x="1096367" y="2892227"/>
                  <a:pt x="900410" y="2774405"/>
                  <a:pt x="729258" y="2637979"/>
                </a:cubicBezTo>
                <a:cubicBezTo>
                  <a:pt x="558106" y="2501553"/>
                  <a:pt x="421060" y="2342183"/>
                  <a:pt x="318120" y="2159868"/>
                </a:cubicBezTo>
                <a:cubicBezTo>
                  <a:pt x="215181" y="1977554"/>
                  <a:pt x="163711" y="1764854"/>
                  <a:pt x="163711" y="1521768"/>
                </a:cubicBezTo>
                <a:cubicBezTo>
                  <a:pt x="163711" y="1288604"/>
                  <a:pt x="215801" y="1078384"/>
                  <a:pt x="319981" y="891109"/>
                </a:cubicBezTo>
                <a:cubicBezTo>
                  <a:pt x="424160" y="703833"/>
                  <a:pt x="569268" y="544464"/>
                  <a:pt x="755303" y="412998"/>
                </a:cubicBezTo>
                <a:cubicBezTo>
                  <a:pt x="941338" y="281533"/>
                  <a:pt x="1161480" y="179835"/>
                  <a:pt x="1415728" y="107901"/>
                </a:cubicBezTo>
                <a:cubicBezTo>
                  <a:pt x="1669976" y="35967"/>
                  <a:pt x="1947168" y="0"/>
                  <a:pt x="224730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40038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84204" y="801112"/>
            <a:ext cx="6444258" cy="5417344"/>
          </a:xfrm>
          <a:custGeom>
            <a:avLst/>
            <a:gdLst/>
            <a:ahLst/>
            <a:cxnLst/>
            <a:rect l="l" t="t" r="r" b="b"/>
            <a:pathLst>
              <a:path w="6444258" h="5417344">
                <a:moveTo>
                  <a:pt x="0" y="0"/>
                </a:moveTo>
                <a:lnTo>
                  <a:pt x="1298526" y="0"/>
                </a:lnTo>
                <a:lnTo>
                  <a:pt x="1919883" y="3397002"/>
                </a:lnTo>
                <a:lnTo>
                  <a:pt x="2664024" y="0"/>
                </a:lnTo>
                <a:lnTo>
                  <a:pt x="3772793" y="0"/>
                </a:lnTo>
                <a:lnTo>
                  <a:pt x="4528096" y="3397002"/>
                </a:lnTo>
                <a:lnTo>
                  <a:pt x="5149453" y="0"/>
                </a:lnTo>
                <a:lnTo>
                  <a:pt x="6444258" y="0"/>
                </a:lnTo>
                <a:lnTo>
                  <a:pt x="5294560" y="5417344"/>
                </a:lnTo>
                <a:lnTo>
                  <a:pt x="3940225" y="5417344"/>
                </a:lnTo>
                <a:lnTo>
                  <a:pt x="3214688" y="2329161"/>
                </a:lnTo>
                <a:lnTo>
                  <a:pt x="2504033" y="5417344"/>
                </a:lnTo>
                <a:lnTo>
                  <a:pt x="1153418" y="541734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42372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68094" y="726698"/>
            <a:ext cx="4740175" cy="5566172"/>
          </a:xfrm>
          <a:custGeom>
            <a:avLst/>
            <a:gdLst/>
            <a:ahLst/>
            <a:cxnLst/>
            <a:rect l="l" t="t" r="r" b="b"/>
            <a:pathLst>
              <a:path w="4740175" h="5566172">
                <a:moveTo>
                  <a:pt x="2370088" y="1023194"/>
                </a:moveTo>
                <a:cubicBezTo>
                  <a:pt x="2020341" y="1023194"/>
                  <a:pt x="1759272" y="1162720"/>
                  <a:pt x="1586880" y="1441773"/>
                </a:cubicBezTo>
                <a:cubicBezTo>
                  <a:pt x="1414487" y="1720825"/>
                  <a:pt x="1328291" y="2129482"/>
                  <a:pt x="1328291" y="2667744"/>
                </a:cubicBezTo>
                <a:lnTo>
                  <a:pt x="1328291" y="2894707"/>
                </a:lnTo>
                <a:cubicBezTo>
                  <a:pt x="1328291" y="3425528"/>
                  <a:pt x="1416347" y="3833565"/>
                  <a:pt x="1592461" y="4118819"/>
                </a:cubicBezTo>
                <a:cubicBezTo>
                  <a:pt x="1768574" y="4404073"/>
                  <a:pt x="2030263" y="4546700"/>
                  <a:pt x="2377529" y="4546700"/>
                </a:cubicBezTo>
                <a:cubicBezTo>
                  <a:pt x="2709912" y="4546700"/>
                  <a:pt x="2965400" y="4404693"/>
                  <a:pt x="3143994" y="4120679"/>
                </a:cubicBezTo>
                <a:cubicBezTo>
                  <a:pt x="3322588" y="3836666"/>
                  <a:pt x="3411884" y="3428008"/>
                  <a:pt x="3411884" y="2894707"/>
                </a:cubicBezTo>
                <a:lnTo>
                  <a:pt x="3411884" y="2667744"/>
                </a:lnTo>
                <a:cubicBezTo>
                  <a:pt x="3411884" y="2129482"/>
                  <a:pt x="3321967" y="1720825"/>
                  <a:pt x="3142133" y="1441773"/>
                </a:cubicBezTo>
                <a:cubicBezTo>
                  <a:pt x="2962300" y="1162720"/>
                  <a:pt x="2704951" y="1023194"/>
                  <a:pt x="2370088" y="1023194"/>
                </a:cubicBezTo>
                <a:close/>
                <a:moveTo>
                  <a:pt x="2370088" y="0"/>
                </a:moveTo>
                <a:cubicBezTo>
                  <a:pt x="2714873" y="0"/>
                  <a:pt x="3032373" y="62012"/>
                  <a:pt x="3322588" y="186035"/>
                </a:cubicBezTo>
                <a:cubicBezTo>
                  <a:pt x="3612802" y="310059"/>
                  <a:pt x="3862710" y="487412"/>
                  <a:pt x="4072309" y="718096"/>
                </a:cubicBezTo>
                <a:cubicBezTo>
                  <a:pt x="4281909" y="948779"/>
                  <a:pt x="4445620" y="1229073"/>
                  <a:pt x="4563442" y="1558975"/>
                </a:cubicBezTo>
                <a:cubicBezTo>
                  <a:pt x="4681264" y="1888877"/>
                  <a:pt x="4740175" y="2260948"/>
                  <a:pt x="4740175" y="2675186"/>
                </a:cubicBezTo>
                <a:lnTo>
                  <a:pt x="4740175" y="2894707"/>
                </a:lnTo>
                <a:cubicBezTo>
                  <a:pt x="4740175" y="3308945"/>
                  <a:pt x="4681885" y="3681016"/>
                  <a:pt x="4565302" y="4010918"/>
                </a:cubicBezTo>
                <a:cubicBezTo>
                  <a:pt x="4448720" y="4340821"/>
                  <a:pt x="4285630" y="4621114"/>
                  <a:pt x="4076030" y="4851797"/>
                </a:cubicBezTo>
                <a:cubicBezTo>
                  <a:pt x="3866430" y="5082481"/>
                  <a:pt x="3617143" y="5259214"/>
                  <a:pt x="3328169" y="5381997"/>
                </a:cubicBezTo>
                <a:cubicBezTo>
                  <a:pt x="3039194" y="5504781"/>
                  <a:pt x="2722314" y="5566172"/>
                  <a:pt x="2377529" y="5566172"/>
                </a:cubicBezTo>
                <a:cubicBezTo>
                  <a:pt x="2027783" y="5566172"/>
                  <a:pt x="1707182" y="5504781"/>
                  <a:pt x="1415727" y="5381997"/>
                </a:cubicBezTo>
                <a:cubicBezTo>
                  <a:pt x="1124272" y="5259214"/>
                  <a:pt x="873745" y="5082481"/>
                  <a:pt x="664145" y="4851797"/>
                </a:cubicBezTo>
                <a:cubicBezTo>
                  <a:pt x="454546" y="4621114"/>
                  <a:pt x="291455" y="4340821"/>
                  <a:pt x="174873" y="4010918"/>
                </a:cubicBezTo>
                <a:cubicBezTo>
                  <a:pt x="58291" y="3681016"/>
                  <a:pt x="0" y="3308945"/>
                  <a:pt x="0" y="2894707"/>
                </a:cubicBezTo>
                <a:lnTo>
                  <a:pt x="0" y="2675186"/>
                </a:lnTo>
                <a:cubicBezTo>
                  <a:pt x="0" y="2260948"/>
                  <a:pt x="57671" y="1888877"/>
                  <a:pt x="173012" y="1558975"/>
                </a:cubicBezTo>
                <a:cubicBezTo>
                  <a:pt x="288354" y="1229073"/>
                  <a:pt x="450825" y="948779"/>
                  <a:pt x="660425" y="718096"/>
                </a:cubicBezTo>
                <a:cubicBezTo>
                  <a:pt x="870024" y="487412"/>
                  <a:pt x="1119931" y="310059"/>
                  <a:pt x="1410146" y="186035"/>
                </a:cubicBezTo>
                <a:cubicBezTo>
                  <a:pt x="1700361" y="62012"/>
                  <a:pt x="2020341" y="0"/>
                  <a:pt x="237008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4042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145311" y="801112"/>
            <a:ext cx="4528095" cy="5417344"/>
          </a:xfrm>
          <a:custGeom>
            <a:avLst/>
            <a:gdLst/>
            <a:ahLst/>
            <a:cxnLst/>
            <a:rect l="l" t="t" r="r" b="b"/>
            <a:pathLst>
              <a:path w="4528095" h="5417344">
                <a:moveTo>
                  <a:pt x="0" y="0"/>
                </a:moveTo>
                <a:lnTo>
                  <a:pt x="4528095" y="0"/>
                </a:lnTo>
                <a:lnTo>
                  <a:pt x="4528095" y="1008311"/>
                </a:lnTo>
                <a:lnTo>
                  <a:pt x="2902148" y="1008311"/>
                </a:lnTo>
                <a:lnTo>
                  <a:pt x="2902148" y="5417344"/>
                </a:lnTo>
                <a:lnTo>
                  <a:pt x="1596181" y="5417344"/>
                </a:lnTo>
                <a:lnTo>
                  <a:pt x="1596181" y="1008311"/>
                </a:lnTo>
                <a:lnTo>
                  <a:pt x="0" y="100831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465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387685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331608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745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7494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09176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70858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25403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686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123308" y="1349450"/>
            <a:ext cx="4339048" cy="4339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88922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846975" y="2180244"/>
            <a:ext cx="2498048" cy="2498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80164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04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2001" cy="6858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>
          <a:xfrm>
            <a:off x="1100797" y="-341224"/>
            <a:ext cx="9959926" cy="7540448"/>
          </a:xfrm>
          <a:custGeom>
            <a:avLst/>
            <a:gdLst>
              <a:gd name="connsiteX0" fmla="*/ 1572046 w 9058502"/>
              <a:gd name="connsiteY0" fmla="*/ 0 h 6858000"/>
              <a:gd name="connsiteX1" fmla="*/ 7486457 w 9058502"/>
              <a:gd name="connsiteY1" fmla="*/ 0 h 6858000"/>
              <a:gd name="connsiteX2" fmla="*/ 7574617 w 9058502"/>
              <a:gd name="connsiteY2" fmla="*/ 76367 h 6858000"/>
              <a:gd name="connsiteX3" fmla="*/ 9058502 w 9058502"/>
              <a:gd name="connsiteY3" fmla="*/ 3429000 h 6858000"/>
              <a:gd name="connsiteX4" fmla="*/ 7574617 w 9058502"/>
              <a:gd name="connsiteY4" fmla="*/ 6781634 h 6858000"/>
              <a:gd name="connsiteX5" fmla="*/ 7486457 w 9058502"/>
              <a:gd name="connsiteY5" fmla="*/ 6858000 h 6858000"/>
              <a:gd name="connsiteX6" fmla="*/ 1572046 w 9058502"/>
              <a:gd name="connsiteY6" fmla="*/ 6858000 h 6858000"/>
              <a:gd name="connsiteX7" fmla="*/ 1483885 w 9058502"/>
              <a:gd name="connsiteY7" fmla="*/ 6781634 h 6858000"/>
              <a:gd name="connsiteX8" fmla="*/ 0 w 9058502"/>
              <a:gd name="connsiteY8" fmla="*/ 3429000 h 6858000"/>
              <a:gd name="connsiteX9" fmla="*/ 1483885 w 9058502"/>
              <a:gd name="connsiteY9" fmla="*/ 763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58502" h="6858000">
                <a:moveTo>
                  <a:pt x="1572046" y="0"/>
                </a:moveTo>
                <a:lnTo>
                  <a:pt x="7486457" y="0"/>
                </a:lnTo>
                <a:lnTo>
                  <a:pt x="7574617" y="76367"/>
                </a:lnTo>
                <a:cubicBezTo>
                  <a:pt x="8486199" y="904893"/>
                  <a:pt x="9058502" y="2100112"/>
                  <a:pt x="9058502" y="3429000"/>
                </a:cubicBezTo>
                <a:cubicBezTo>
                  <a:pt x="9058502" y="4757888"/>
                  <a:pt x="8486199" y="5953108"/>
                  <a:pt x="7574617" y="6781634"/>
                </a:cubicBezTo>
                <a:lnTo>
                  <a:pt x="7486457" y="6858000"/>
                </a:lnTo>
                <a:lnTo>
                  <a:pt x="1572046" y="6858000"/>
                </a:lnTo>
                <a:lnTo>
                  <a:pt x="1483885" y="6781634"/>
                </a:lnTo>
                <a:cubicBezTo>
                  <a:pt x="572304" y="5953108"/>
                  <a:pt x="0" y="4757888"/>
                  <a:pt x="0" y="3429000"/>
                </a:cubicBezTo>
                <a:cubicBezTo>
                  <a:pt x="0" y="2100112"/>
                  <a:pt x="572304" y="904893"/>
                  <a:pt x="1483885" y="76367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16200000">
            <a:off x="2651761" y="-1100252"/>
            <a:ext cx="6857999" cy="9058502"/>
          </a:xfrm>
          <a:custGeom>
            <a:avLst/>
            <a:gdLst>
              <a:gd name="connsiteX0" fmla="*/ 6857999 w 6857999"/>
              <a:gd name="connsiteY0" fmla="*/ 1572046 h 9058502"/>
              <a:gd name="connsiteX1" fmla="*/ 6857999 w 6857999"/>
              <a:gd name="connsiteY1" fmla="*/ 7486457 h 9058502"/>
              <a:gd name="connsiteX2" fmla="*/ 6781632 w 6857999"/>
              <a:gd name="connsiteY2" fmla="*/ 7574617 h 9058502"/>
              <a:gd name="connsiteX3" fmla="*/ 3428999 w 6857999"/>
              <a:gd name="connsiteY3" fmla="*/ 9058502 h 9058502"/>
              <a:gd name="connsiteX4" fmla="*/ 76365 w 6857999"/>
              <a:gd name="connsiteY4" fmla="*/ 7574617 h 9058502"/>
              <a:gd name="connsiteX5" fmla="*/ 0 w 6857999"/>
              <a:gd name="connsiteY5" fmla="*/ 7486458 h 9058502"/>
              <a:gd name="connsiteX6" fmla="*/ 0 w 6857999"/>
              <a:gd name="connsiteY6" fmla="*/ 1572045 h 9058502"/>
              <a:gd name="connsiteX7" fmla="*/ 76365 w 6857999"/>
              <a:gd name="connsiteY7" fmla="*/ 1483885 h 9058502"/>
              <a:gd name="connsiteX8" fmla="*/ 3428999 w 6857999"/>
              <a:gd name="connsiteY8" fmla="*/ 0 h 9058502"/>
              <a:gd name="connsiteX9" fmla="*/ 6781632 w 6857999"/>
              <a:gd name="connsiteY9" fmla="*/ 1483885 h 905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7999" h="9058502">
                <a:moveTo>
                  <a:pt x="6857999" y="1572046"/>
                </a:moveTo>
                <a:lnTo>
                  <a:pt x="6857999" y="7486457"/>
                </a:lnTo>
                <a:lnTo>
                  <a:pt x="6781632" y="7574617"/>
                </a:lnTo>
                <a:cubicBezTo>
                  <a:pt x="5953106" y="8486199"/>
                  <a:pt x="4757887" y="9058502"/>
                  <a:pt x="3428999" y="9058502"/>
                </a:cubicBezTo>
                <a:cubicBezTo>
                  <a:pt x="2100111" y="9058502"/>
                  <a:pt x="904891" y="8486199"/>
                  <a:pt x="76365" y="7574617"/>
                </a:cubicBezTo>
                <a:lnTo>
                  <a:pt x="0" y="7486458"/>
                </a:lnTo>
                <a:lnTo>
                  <a:pt x="0" y="1572045"/>
                </a:lnTo>
                <a:lnTo>
                  <a:pt x="76365" y="1483885"/>
                </a:lnTo>
                <a:cubicBezTo>
                  <a:pt x="904891" y="572304"/>
                  <a:pt x="2100111" y="0"/>
                  <a:pt x="3428999" y="0"/>
                </a:cubicBezTo>
                <a:cubicBezTo>
                  <a:pt x="4757887" y="0"/>
                  <a:pt x="5953106" y="572304"/>
                  <a:pt x="6781632" y="1483885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98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38250" y="-487529"/>
            <a:ext cx="7885021" cy="78850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lumMod val="50000"/>
                <a:lumOff val="50000"/>
                <a:alpha val="1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458278" y="2398128"/>
            <a:ext cx="324496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en-US" altLang="zh-CN" sz="48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168900" y="5627254"/>
            <a:ext cx="1863636" cy="337783"/>
            <a:chOff x="4193094" y="5370940"/>
            <a:chExt cx="1863636" cy="337783"/>
          </a:xfrm>
        </p:grpSpPr>
        <p:sp>
          <p:nvSpPr>
            <p:cNvPr id="47" name="Rectangle: Rounded Corners 100"/>
            <p:cNvSpPr/>
            <p:nvPr/>
          </p:nvSpPr>
          <p:spPr>
            <a:xfrm>
              <a:off x="4193094" y="5370940"/>
              <a:ext cx="1863636" cy="3377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9595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19050"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endParaRPr>
            </a:p>
          </p:txBody>
        </p:sp>
        <p:sp>
          <p:nvSpPr>
            <p:cNvPr id="49" name="原创设计师          _5"/>
            <p:cNvSpPr/>
            <p:nvPr/>
          </p:nvSpPr>
          <p:spPr>
            <a:xfrm>
              <a:off x="4293620" y="5394477"/>
              <a:ext cx="1662583" cy="276963"/>
            </a:xfrm>
            <a:prstGeom prst="rect">
              <a:avLst/>
            </a:prstGeom>
            <a:effectLst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汇报人：李柯凡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29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286038" y="1372079"/>
            <a:ext cx="10876671" cy="669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消息丢失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385" y="1555902"/>
            <a:ext cx="7356701" cy="343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原因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写入失败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发送失败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数据长度超出限制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944233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286038" y="1372079"/>
            <a:ext cx="10876671" cy="669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消息丢失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2F58A3-1097-4106-87BF-617B16E64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385" y="1621549"/>
            <a:ext cx="7404927" cy="43564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解决方法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取消自动提交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，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处理完成后手动提交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设置发送消息的回调函数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副本（集群）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调整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flush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时间间隔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4198073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9F193B-44F0-4182-80BA-F80A82F8B2D2}"/>
              </a:ext>
            </a:extLst>
          </p:cNvPr>
          <p:cNvSpPr txBox="1"/>
          <p:nvPr/>
        </p:nvSpPr>
        <p:spPr>
          <a:xfrm>
            <a:off x="283284" y="1797784"/>
            <a:ext cx="26306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 At most once	</a:t>
            </a:r>
          </a:p>
          <a:p>
            <a:r>
              <a:rPr lang="zh-CN" altLang="en-US" sz="2000" dirty="0">
                <a:latin typeface="+mj-ea"/>
                <a:ea typeface="+mj-ea"/>
              </a:rPr>
              <a:t>消息可能会丢失，但不会重复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 At least once</a:t>
            </a:r>
          </a:p>
          <a:p>
            <a:r>
              <a:rPr lang="zh-CN" altLang="en-US" sz="2000" dirty="0">
                <a:latin typeface="+mj-ea"/>
                <a:ea typeface="+mj-ea"/>
              </a:rPr>
              <a:t>消息不会丢失，可能会重复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 Exactly once</a:t>
            </a:r>
          </a:p>
          <a:p>
            <a:r>
              <a:rPr lang="zh-CN" altLang="en-US" sz="2000" dirty="0">
                <a:latin typeface="+mj-ea"/>
                <a:ea typeface="+mj-ea"/>
              </a:rPr>
              <a:t>消息不丢失不重复，只且消费一次。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6388A0-5265-48E9-B2D4-4F75CDF41D9A}"/>
              </a:ext>
            </a:extLst>
          </p:cNvPr>
          <p:cNvSpPr txBox="1"/>
          <p:nvPr/>
        </p:nvSpPr>
        <p:spPr>
          <a:xfrm>
            <a:off x="1568385" y="4329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消息投递语义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20A6DD-1E8D-4915-91D5-2E0109E6C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795" y="-1975"/>
            <a:ext cx="5372100" cy="4486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391A22-51D2-43B8-8D23-8ED2004E6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795" y="4484300"/>
            <a:ext cx="5048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558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9F193B-44F0-4182-80BA-F80A82F8B2D2}"/>
              </a:ext>
            </a:extLst>
          </p:cNvPr>
          <p:cNvSpPr txBox="1"/>
          <p:nvPr/>
        </p:nvSpPr>
        <p:spPr>
          <a:xfrm>
            <a:off x="283284" y="1797784"/>
            <a:ext cx="2630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 Exactly once</a:t>
            </a:r>
          </a:p>
          <a:p>
            <a:r>
              <a:rPr lang="zh-CN" altLang="en-US" sz="2000" dirty="0">
                <a:latin typeface="+mj-ea"/>
                <a:ea typeface="+mj-ea"/>
              </a:rPr>
              <a:t>消息不丢失不重复，只且消费一次。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6388A0-5265-48E9-B2D4-4F75CDF41D9A}"/>
              </a:ext>
            </a:extLst>
          </p:cNvPr>
          <p:cNvSpPr txBox="1"/>
          <p:nvPr/>
        </p:nvSpPr>
        <p:spPr>
          <a:xfrm>
            <a:off x="1568385" y="4329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消息投递语义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C81455-168E-466B-8762-F3FFB92A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494" y="789802"/>
            <a:ext cx="5438775" cy="2552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72403D8-5D24-43C6-9DF2-479578C288A0}"/>
              </a:ext>
            </a:extLst>
          </p:cNvPr>
          <p:cNvSpPr txBox="1"/>
          <p:nvPr/>
        </p:nvSpPr>
        <p:spPr>
          <a:xfrm>
            <a:off x="4826494" y="3989049"/>
            <a:ext cx="2630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j-ea"/>
                <a:ea typeface="+mj-ea"/>
              </a:rPr>
              <a:t>事务</a:t>
            </a:r>
          </a:p>
        </p:txBody>
      </p:sp>
    </p:spTree>
    <p:extLst>
      <p:ext uri="{BB962C8B-B14F-4D97-AF65-F5344CB8AC3E}">
        <p14:creationId xmlns:p14="http://schemas.microsoft.com/office/powerpoint/2010/main" val="33837781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286038" y="1372079"/>
            <a:ext cx="10876671" cy="669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集群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5BFF7D-0EF6-45E2-BDFF-02FD8BEC4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5" y="1372078"/>
            <a:ext cx="7529316" cy="43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940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1103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WHAT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44B9A8-A57E-4DF8-8265-9B17C0030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802"/>
            <a:ext cx="10576396" cy="528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69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WHY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3DA27A-4B01-4444-8BA5-34AE352BA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490" y="0"/>
            <a:ext cx="8271509" cy="40721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9C5D78-8447-4ECA-8A7E-013EC606C2AD}"/>
              </a:ext>
            </a:extLst>
          </p:cNvPr>
          <p:cNvSpPr txBox="1"/>
          <p:nvPr/>
        </p:nvSpPr>
        <p:spPr>
          <a:xfrm>
            <a:off x="1568385" y="1640278"/>
            <a:ext cx="1284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限流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削峰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解耦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80829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7379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HOW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970A67-A1BB-4550-B360-1FD2F57D21A5}"/>
              </a:ext>
            </a:extLst>
          </p:cNvPr>
          <p:cNvSpPr txBox="1"/>
          <p:nvPr/>
        </p:nvSpPr>
        <p:spPr>
          <a:xfrm>
            <a:off x="5488906" y="87306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发布订阅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D72A92-0DB6-42EF-A66C-CFC5B7352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288" y="1835281"/>
            <a:ext cx="6949823" cy="31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049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7379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HOW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970A67-A1BB-4550-B360-1FD2F57D21A5}"/>
              </a:ext>
            </a:extLst>
          </p:cNvPr>
          <p:cNvSpPr txBox="1"/>
          <p:nvPr/>
        </p:nvSpPr>
        <p:spPr>
          <a:xfrm>
            <a:off x="5488905" y="9561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生产消费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610A31-F798-4D3C-9F15-6212D2043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86" y="2191780"/>
            <a:ext cx="85820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000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39238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Kafka  pub-sub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25DB9D-80F7-4643-A23D-235A12517827}"/>
              </a:ext>
            </a:extLst>
          </p:cNvPr>
          <p:cNvSpPr txBox="1"/>
          <p:nvPr/>
        </p:nvSpPr>
        <p:spPr>
          <a:xfrm>
            <a:off x="7102543" y="1222725"/>
            <a:ext cx="4340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高并发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读写性能强，分区保证顺序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数据可以持久化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集群可扩展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D2DB73-FD56-4D49-9152-73C389609F82}"/>
              </a:ext>
            </a:extLst>
          </p:cNvPr>
          <p:cNvSpPr txBox="1"/>
          <p:nvPr/>
        </p:nvSpPr>
        <p:spPr>
          <a:xfrm>
            <a:off x="7102543" y="381373"/>
            <a:ext cx="209102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Kafka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的优势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C2DFAE-D2C2-42D3-B5C1-D46899297745}"/>
              </a:ext>
            </a:extLst>
          </p:cNvPr>
          <p:cNvSpPr txBox="1"/>
          <p:nvPr/>
        </p:nvSpPr>
        <p:spPr>
          <a:xfrm>
            <a:off x="1568385" y="2215385"/>
            <a:ext cx="4340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存储系统 </a:t>
            </a:r>
            <a:r>
              <a:rPr lang="en-US" altLang="zh-CN" sz="2000" dirty="0">
                <a:latin typeface="+mn-ea"/>
              </a:rPr>
              <a:t>—— </a:t>
            </a:r>
            <a:r>
              <a:rPr lang="zh-CN" altLang="en-US" sz="2000" dirty="0">
                <a:latin typeface="+mn-ea"/>
              </a:rPr>
              <a:t>日志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消息系统</a:t>
            </a:r>
            <a:r>
              <a:rPr lang="en-US" altLang="zh-CN" sz="2000" dirty="0">
                <a:latin typeface="+mn-ea"/>
              </a:rPr>
              <a:t> —— </a:t>
            </a:r>
            <a:r>
              <a:rPr lang="zh-CN" altLang="en-US" sz="2000" dirty="0">
                <a:latin typeface="+mn-ea"/>
              </a:rPr>
              <a:t>消息队列</a:t>
            </a:r>
          </a:p>
        </p:txBody>
      </p:sp>
    </p:spTree>
    <p:extLst>
      <p:ext uri="{BB962C8B-B14F-4D97-AF65-F5344CB8AC3E}">
        <p14:creationId xmlns:p14="http://schemas.microsoft.com/office/powerpoint/2010/main" val="30836246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101380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Kafka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CD8EA6-237E-46DE-9038-51FCEA90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02" y="1315329"/>
            <a:ext cx="5600500" cy="42686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785752F-AADF-4E98-BE60-3F02D00D3083}"/>
              </a:ext>
            </a:extLst>
          </p:cNvPr>
          <p:cNvSpPr txBox="1"/>
          <p:nvPr/>
        </p:nvSpPr>
        <p:spPr>
          <a:xfrm>
            <a:off x="7144597" y="1315329"/>
            <a:ext cx="4603792" cy="142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topic：主题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partition：分区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offset：消息的偏移量，分区中的</a:t>
            </a:r>
            <a:r>
              <a:rPr lang="en-US" altLang="zh-CN" sz="2000" dirty="0"/>
              <a:t>id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50611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2075F5-45BB-45D2-AFF0-DE72A93BC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4" y="647912"/>
            <a:ext cx="5282539" cy="339047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7F7748B-0E00-4208-B80F-FC4D1572076A}"/>
              </a:ext>
            </a:extLst>
          </p:cNvPr>
          <p:cNvSpPr txBox="1"/>
          <p:nvPr/>
        </p:nvSpPr>
        <p:spPr>
          <a:xfrm>
            <a:off x="6952632" y="1640553"/>
            <a:ext cx="3974592" cy="1405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j-ea"/>
                <a:ea typeface="+mj-ea"/>
              </a:rPr>
              <a:t>需要注意的是，一个</a:t>
            </a:r>
            <a:r>
              <a:rPr lang="en-US" altLang="zh-CN" sz="2000" b="1" dirty="0">
                <a:latin typeface="+mj-ea"/>
                <a:ea typeface="+mj-ea"/>
              </a:rPr>
              <a:t>topic</a:t>
            </a:r>
            <a:r>
              <a:rPr lang="zh-CN" altLang="en-US" sz="2000" b="1" dirty="0">
                <a:latin typeface="+mj-ea"/>
                <a:ea typeface="+mj-ea"/>
              </a:rPr>
              <a:t>内的消息是无序的，</a:t>
            </a:r>
            <a:r>
              <a:rPr lang="en-US" altLang="zh-CN" sz="2000" b="1" dirty="0">
                <a:latin typeface="+mj-ea"/>
                <a:ea typeface="+mj-ea"/>
              </a:rPr>
              <a:t>partition</a:t>
            </a:r>
            <a:r>
              <a:rPr lang="zh-CN" altLang="en-US" sz="2000" b="1" dirty="0">
                <a:latin typeface="+mj-ea"/>
                <a:ea typeface="+mj-ea"/>
              </a:rPr>
              <a:t>内的消息才是有序的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55785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重复消费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385" y="1589236"/>
            <a:ext cx="3966783" cy="158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原因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偏移量未提交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7D62DD9-AF84-4798-9B9C-A7755C4BA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176" y="1589236"/>
            <a:ext cx="3966783" cy="158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解决方法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20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R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edis</a:t>
            </a:r>
          </a:p>
        </p:txBody>
      </p:sp>
    </p:spTree>
    <p:extLst>
      <p:ext uri="{BB962C8B-B14F-4D97-AF65-F5344CB8AC3E}">
        <p14:creationId xmlns:p14="http://schemas.microsoft.com/office/powerpoint/2010/main" val="3584690936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485</Words>
  <Application>Microsoft Office PowerPoint</Application>
  <PresentationFormat>宽屏</PresentationFormat>
  <Paragraphs>95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Roboto Medium</vt:lpstr>
      <vt:lpstr>Roboto Thin</vt:lpstr>
      <vt:lpstr>方正黑体简体</vt:lpstr>
      <vt:lpstr>宋体</vt:lpstr>
      <vt:lpstr>微软雅黑</vt:lpstr>
      <vt:lpstr>Arial</vt:lpstr>
      <vt:lpstr>Calibri</vt:lpstr>
      <vt:lpstr>Calibri Light</vt:lpstr>
      <vt:lpstr>Century Gothic</vt:lpstr>
      <vt:lpstr>Source Sans Pro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Likf</dc:creator>
  <cp:keywords/>
  <dc:description/>
  <cp:lastModifiedBy>李 柯凡</cp:lastModifiedBy>
  <cp:revision>860</cp:revision>
  <dcterms:created xsi:type="dcterms:W3CDTF">2019-05-16T00:04:14Z</dcterms:created>
  <dcterms:modified xsi:type="dcterms:W3CDTF">2021-03-26T11:47:17Z</dcterms:modified>
</cp:coreProperties>
</file>