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331" r:id="rId5"/>
    <p:sldId id="311" r:id="rId6"/>
    <p:sldId id="307" r:id="rId7"/>
    <p:sldId id="265" r:id="rId8"/>
    <p:sldId id="332" r:id="rId9"/>
    <p:sldId id="267" r:id="rId10"/>
    <p:sldId id="363" r:id="rId11"/>
    <p:sldId id="352" r:id="rId12"/>
    <p:sldId id="354" r:id="rId13"/>
    <p:sldId id="355" r:id="rId14"/>
    <p:sldId id="353" r:id="rId15"/>
    <p:sldId id="356" r:id="rId16"/>
    <p:sldId id="359" r:id="rId17"/>
    <p:sldId id="360" r:id="rId18"/>
    <p:sldId id="361" r:id="rId19"/>
    <p:sldId id="36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8" autoAdjust="0"/>
  </p:normalViewPr>
  <p:slideViewPr>
    <p:cSldViewPr snapToGrid="0">
      <p:cViewPr varScale="1">
        <p:scale>
          <a:sx n="63" d="100"/>
          <a:sy n="63" d="100"/>
        </p:scale>
        <p:origin x="67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6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34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0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01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39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8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05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2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89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0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9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8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7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06826" y="3317504"/>
            <a:ext cx="282961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4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70253" y="1178458"/>
            <a:ext cx="2460930" cy="2554545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0" dirty="0">
                <a:solidFill>
                  <a:srgbClr val="1D4C77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2021</a:t>
            </a:r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  <a:p>
            <a:pPr algn="ctr"/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372679" y="2552395"/>
            <a:ext cx="349791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600" i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</a:t>
            </a:r>
            <a:endParaRPr lang="zh-CN" altLang="en-US" sz="3600" i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B1D05D1-7C82-4D9A-8415-14617750B855}"/>
              </a:ext>
            </a:extLst>
          </p:cNvPr>
          <p:cNvSpPr txBox="1"/>
          <p:nvPr/>
        </p:nvSpPr>
        <p:spPr>
          <a:xfrm>
            <a:off x="1568385" y="432980"/>
            <a:ext cx="209102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Kafka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的架构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41BF5-CE12-48A0-982F-E7722537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325825"/>
            <a:ext cx="4886325" cy="37242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2BA7B0B-3AC4-4EAC-89E4-3F5CBB8231A0}"/>
              </a:ext>
            </a:extLst>
          </p:cNvPr>
          <p:cNvSpPr txBox="1"/>
          <p:nvPr/>
        </p:nvSpPr>
        <p:spPr>
          <a:xfrm>
            <a:off x="7302742" y="949887"/>
            <a:ext cx="3869488" cy="511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Kafka</a:t>
            </a:r>
            <a:r>
              <a:rPr lang="zh-CN" altLang="en-US" sz="2000" dirty="0"/>
              <a:t>存储的消息来自任意多被称为“生产者”（</a:t>
            </a:r>
            <a:r>
              <a:rPr lang="en-US" altLang="zh-CN" sz="2000" dirty="0"/>
              <a:t>Producer</a:t>
            </a:r>
            <a:r>
              <a:rPr lang="zh-CN" altLang="en-US" sz="2000" dirty="0"/>
              <a:t>）的进程。数据从而可以被分配到不同的“分区”（</a:t>
            </a:r>
            <a:r>
              <a:rPr lang="en-US" altLang="zh-CN" sz="2000" dirty="0"/>
              <a:t>Partition</a:t>
            </a:r>
            <a:r>
              <a:rPr lang="zh-CN" altLang="en-US" sz="2000" dirty="0"/>
              <a:t>）、不同的“</a:t>
            </a:r>
            <a:r>
              <a:rPr lang="en-US" altLang="zh-CN" sz="2000" dirty="0"/>
              <a:t>Topic”</a:t>
            </a:r>
            <a:r>
              <a:rPr lang="zh-CN" altLang="en-US" sz="2000" dirty="0"/>
              <a:t>下。在一个分区内，这些消息被索引并连同时间戳存储在一起。其它被称为“消费者”（</a:t>
            </a:r>
            <a:r>
              <a:rPr lang="en-US" altLang="zh-CN" sz="2000" dirty="0"/>
              <a:t>Consumer</a:t>
            </a:r>
            <a:r>
              <a:rPr lang="zh-CN" altLang="en-US" sz="2000" dirty="0"/>
              <a:t>）的进程可以从分区查询消息。</a:t>
            </a:r>
            <a:r>
              <a:rPr lang="en-US" altLang="zh-CN" sz="2000" dirty="0"/>
              <a:t>Kafka</a:t>
            </a:r>
            <a:r>
              <a:rPr lang="zh-CN" altLang="en-US" sz="2000" dirty="0"/>
              <a:t>运行在一个由一台或多台服务器组成的集群上，并且分区可以跨集群结点分布。 </a:t>
            </a:r>
          </a:p>
        </p:txBody>
      </p:sp>
    </p:spTree>
    <p:extLst>
      <p:ext uri="{BB962C8B-B14F-4D97-AF65-F5344CB8AC3E}">
        <p14:creationId xmlns:p14="http://schemas.microsoft.com/office/powerpoint/2010/main" val="88350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9342ED2-B1AF-4B2F-A863-BABD175E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04" y="1400350"/>
            <a:ext cx="8334551" cy="433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高吞吐量，低延迟，支持高并发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写的性能体现在以O(1)的时间复杂度进行顺序写入。读的性能体现在以O(1)的时间复杂度进行顺序读取， 对topic进行partition分区，消费者组中的消费者线程可以以很高能性能进行顺序读。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集群可扩展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数据持久化到磁盘，持久性，可靠性。如果正常终止，数据不会丢失；如果不正常终止，可能会使页面缓存来不及写入磁盘导致消息丢失，可以配置flush的周期来设置写磁盘的频率。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1D05D1-7C82-4D9A-8415-14617750B855}"/>
              </a:ext>
            </a:extLst>
          </p:cNvPr>
          <p:cNvSpPr txBox="1"/>
          <p:nvPr/>
        </p:nvSpPr>
        <p:spPr>
          <a:xfrm>
            <a:off x="1568385" y="432980"/>
            <a:ext cx="209102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Kafka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的优势</a:t>
            </a:r>
          </a:p>
        </p:txBody>
      </p:sp>
    </p:spTree>
    <p:extLst>
      <p:ext uri="{BB962C8B-B14F-4D97-AF65-F5344CB8AC3E}">
        <p14:creationId xmlns:p14="http://schemas.microsoft.com/office/powerpoint/2010/main" val="365312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956200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相比传统的消息队列，</a:t>
            </a:r>
            <a:r>
              <a:rPr lang="en-US" altLang="zh-CN" dirty="0"/>
              <a:t>Kafka</a:t>
            </a:r>
            <a:r>
              <a:rPr lang="zh-CN" altLang="en-US" dirty="0"/>
              <a:t>具有更严格的顺序保证，每个分区中的消息都是按顺序存放的。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分区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D2A101-A620-41B0-ABD5-390811111B39}"/>
              </a:ext>
            </a:extLst>
          </p:cNvPr>
          <p:cNvCxnSpPr/>
          <p:nvPr/>
        </p:nvCxnSpPr>
        <p:spPr>
          <a:xfrm>
            <a:off x="6088334" y="2691287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0EA7D3-60CB-41CC-9E02-767371263172}"/>
              </a:ext>
            </a:extLst>
          </p:cNvPr>
          <p:cNvGrpSpPr/>
          <p:nvPr/>
        </p:nvGrpSpPr>
        <p:grpSpPr>
          <a:xfrm>
            <a:off x="5978986" y="4364948"/>
            <a:ext cx="234028" cy="234028"/>
            <a:chOff x="7927343" y="2668909"/>
            <a:chExt cx="268762" cy="2687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E8AD3C-DDC4-44EA-9E0F-C85DF2712BB7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5F4573-0A95-4947-B2E9-B39288F7D7D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C7D33C-9336-43C2-9698-778E2FFFAEE1}"/>
              </a:ext>
            </a:extLst>
          </p:cNvPr>
          <p:cNvGrpSpPr/>
          <p:nvPr/>
        </p:nvGrpSpPr>
        <p:grpSpPr>
          <a:xfrm>
            <a:off x="5489447" y="2136002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282D7CFA-9CAC-4CE1-9662-1BAEC5D1A691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976AB55-35A0-48EE-B3A1-9802B454C859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utoShape 59">
              <a:extLst>
                <a:ext uri="{FF2B5EF4-FFF2-40B4-BE49-F238E27FC236}">
                  <a16:creationId xmlns:a16="http://schemas.microsoft.com/office/drawing/2014/main" id="{AC1D2F84-0B39-45DC-B68A-B4D68DF73DB1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3" y="2377318"/>
            <a:ext cx="5756391" cy="343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传统消息队列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传统的队列虽然按照顺序将消息传递给消费者，但是由于这个传递过程是异步的，消息可能会到无序到达多个并行的消费者，不能保证顺序性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而如果想要按顺序执行的话，只能使用唯一的一个消费者，无法并行处理。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2F58A3-1097-4106-87BF-617B16E6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315" y="2377318"/>
            <a:ext cx="5027273" cy="34331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Kafka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Kafka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的设计中，每个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都具有一些并行的分区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(partition)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，将分区分配给消费者组中的消费者，每个分区都对应一个消费者，这保证了分区中的消息按照顺序处理，多个分区保证了负载均衡。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2015855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956200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使用集群进行跨服务器的负载均衡，避免单节点宕机造成服务停止或数据丢失。提高可用性    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集群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28D7D7-3E71-4BB6-B072-8CC1B44DBF86}"/>
              </a:ext>
            </a:extLst>
          </p:cNvPr>
          <p:cNvSpPr txBox="1"/>
          <p:nvPr/>
        </p:nvSpPr>
        <p:spPr>
          <a:xfrm>
            <a:off x="1315329" y="2729288"/>
            <a:ext cx="9065162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Kafka集群中的Broker之间的地位是一样的，不是主从关系，可以随意增加删除节点</a:t>
            </a:r>
          </a:p>
        </p:txBody>
      </p:sp>
    </p:spTree>
    <p:extLst>
      <p:ext uri="{BB962C8B-B14F-4D97-AF65-F5344CB8AC3E}">
        <p14:creationId xmlns:p14="http://schemas.microsoft.com/office/powerpoint/2010/main" val="156708343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E0A2D31-3962-4F77-9A47-883168265E1E}"/>
              </a:ext>
            </a:extLst>
          </p:cNvPr>
          <p:cNvSpPr txBox="1"/>
          <p:nvPr/>
        </p:nvSpPr>
        <p:spPr>
          <a:xfrm>
            <a:off x="2028231" y="774621"/>
            <a:ext cx="9143999" cy="46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通过Zookeeper管理集群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所有的Kafka Broker节点一起去Zookeeper上注册一个临时节点，只有一个Kafka  Broker节点会注册成功，其他的都会失败；这个成功注册的节点称为Kafka  Broker Controller，其他的Kafka Broker叫做Kafka Broker  Follower，这个过程叫controller在Zookeeper注册Watch。这个Controller会监听其他的Kafka  Broker的所有信息。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如果这个Kafka Broker  Controller宕机了，在Zookeeper上面的那个临时节点就会消失，此时所有的Kafka  Broker又会一起去Zookeeper上注册一个临时节点，重新分配Controller和Follower。</a:t>
            </a:r>
          </a:p>
        </p:txBody>
      </p:sp>
    </p:spTree>
    <p:extLst>
      <p:ext uri="{BB962C8B-B14F-4D97-AF65-F5344CB8AC3E}">
        <p14:creationId xmlns:p14="http://schemas.microsoft.com/office/powerpoint/2010/main" val="128966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517E339-F35B-414F-A07A-DA7619095FF5}"/>
              </a:ext>
            </a:extLst>
          </p:cNvPr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集群配置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B87EA9-D18A-4216-A034-D8265A27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4" y="1910558"/>
            <a:ext cx="7676561" cy="19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3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6031557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6346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对</a:t>
            </a:r>
            <a:r>
              <a:rPr lang="en-US" altLang="zh-CN" dirty="0"/>
              <a:t>Kafka</a:t>
            </a:r>
            <a:r>
              <a:rPr lang="zh-CN" altLang="en-US" dirty="0"/>
              <a:t>的操作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1886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python-Kafka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28D7D7-3E71-4BB6-B072-8CC1B44DBF86}"/>
              </a:ext>
            </a:extLst>
          </p:cNvPr>
          <p:cNvSpPr txBox="1"/>
          <p:nvPr/>
        </p:nvSpPr>
        <p:spPr>
          <a:xfrm>
            <a:off x="1067954" y="4673736"/>
            <a:ext cx="10498719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运行</a:t>
            </a:r>
            <a:r>
              <a:rPr lang="en-US" altLang="zh-CN" sz="2000" dirty="0"/>
              <a:t>consumer</a:t>
            </a:r>
            <a:r>
              <a:rPr lang="zh-CN" altLang="en-US" sz="2000" dirty="0"/>
              <a:t>，程序等待中，运行</a:t>
            </a:r>
            <a:r>
              <a:rPr lang="en-US" altLang="zh-CN" sz="2000" dirty="0"/>
              <a:t>producer</a:t>
            </a:r>
            <a:r>
              <a:rPr lang="zh-CN" altLang="en-US" sz="2000" dirty="0"/>
              <a:t>，每隔一秒收到一个消息；接收的</a:t>
            </a:r>
            <a:r>
              <a:rPr lang="en-US" altLang="zh-CN" sz="2000" dirty="0"/>
              <a:t>msg</a:t>
            </a:r>
            <a:r>
              <a:rPr lang="zh-CN" altLang="en-US" sz="2000" dirty="0"/>
              <a:t>是一个元组，使用</a:t>
            </a:r>
            <a:r>
              <a:rPr lang="en-US" altLang="zh-CN" sz="2000" dirty="0"/>
              <a:t>.</a:t>
            </a:r>
            <a:r>
              <a:rPr lang="zh-CN" altLang="en-US" sz="2000" dirty="0"/>
              <a:t>访问数据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默认发送的是</a:t>
            </a:r>
            <a:r>
              <a:rPr lang="en-US" altLang="zh-CN" sz="2000" dirty="0"/>
              <a:t>byte</a:t>
            </a:r>
            <a:r>
              <a:rPr lang="zh-CN" altLang="en-US" sz="2000" dirty="0"/>
              <a:t>类型数据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77590-B732-4123-9CC3-21831659170B}"/>
              </a:ext>
            </a:extLst>
          </p:cNvPr>
          <p:cNvSpPr txBox="1"/>
          <p:nvPr/>
        </p:nvSpPr>
        <p:spPr>
          <a:xfrm>
            <a:off x="4523232" y="509924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https://pypi.org/project/Kafka-python/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1C114-328A-41EE-9D2E-769051D8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54" y="2141354"/>
            <a:ext cx="6686550" cy="2647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F9D0FA-90C0-49AA-9A44-D6E2A378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39" y="1008479"/>
            <a:ext cx="42100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1619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6031557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6346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可以发送</a:t>
            </a:r>
            <a:r>
              <a:rPr lang="en-US" altLang="zh-CN" dirty="0"/>
              <a:t>key value</a:t>
            </a:r>
            <a:r>
              <a:rPr lang="zh-CN" altLang="en-US" dirty="0"/>
              <a:t>（</a:t>
            </a:r>
            <a:r>
              <a:rPr lang="en-US" altLang="zh-CN" dirty="0"/>
              <a:t>string</a:t>
            </a:r>
            <a:r>
              <a:rPr lang="zh-CN" altLang="en-US" dirty="0"/>
              <a:t>类型数据）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1886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python-Kafka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77590-B732-4123-9CC3-21831659170B}"/>
              </a:ext>
            </a:extLst>
          </p:cNvPr>
          <p:cNvSpPr txBox="1"/>
          <p:nvPr/>
        </p:nvSpPr>
        <p:spPr>
          <a:xfrm>
            <a:off x="4523232" y="509924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https://pypi.org/project/Kafka-python/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19227F-F8E1-49C9-A180-918D7E9B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3230626"/>
            <a:ext cx="9324975" cy="3476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A7593E-0B54-4BD9-89F1-35EEAF10E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511" y="2062134"/>
            <a:ext cx="8277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61362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40592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979677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可以发送</a:t>
            </a:r>
            <a:r>
              <a:rPr lang="en-US" altLang="zh-CN" dirty="0"/>
              <a:t>key value</a:t>
            </a:r>
            <a:r>
              <a:rPr lang="zh-CN" altLang="en-US" dirty="0"/>
              <a:t>（</a:t>
            </a:r>
            <a:r>
              <a:rPr lang="en-US" altLang="zh-CN" dirty="0"/>
              <a:t>json</a:t>
            </a:r>
            <a:r>
              <a:rPr lang="zh-CN" altLang="en-US" dirty="0"/>
              <a:t>类型数据）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通过改写序列化方法，也可以发送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数据（</a:t>
            </a:r>
            <a:r>
              <a:rPr lang="en-US" altLang="zh-CN" sz="2000" dirty="0"/>
              <a:t>string </a:t>
            </a:r>
            <a:r>
              <a:rPr lang="zh-CN" altLang="en-US" sz="2000" dirty="0"/>
              <a:t>类型的</a:t>
            </a:r>
            <a:r>
              <a:rPr lang="en-US" altLang="zh-CN" sz="2000" dirty="0"/>
              <a:t>key</a:t>
            </a:r>
            <a:r>
              <a:rPr lang="zh-CN" altLang="en-US" sz="2000" dirty="0"/>
              <a:t>，</a:t>
            </a:r>
            <a:r>
              <a:rPr lang="en-US" altLang="zh-CN" sz="2000" dirty="0"/>
              <a:t>json</a:t>
            </a:r>
            <a:r>
              <a:rPr lang="zh-CN" altLang="en-US" sz="2000" dirty="0"/>
              <a:t>类型的</a:t>
            </a:r>
            <a:r>
              <a:rPr lang="en-US" altLang="zh-CN" sz="2000" dirty="0"/>
              <a:t>value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32150" y="2345300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1886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python-Kafka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77590-B732-4123-9CC3-21831659170B}"/>
              </a:ext>
            </a:extLst>
          </p:cNvPr>
          <p:cNvSpPr txBox="1"/>
          <p:nvPr/>
        </p:nvSpPr>
        <p:spPr>
          <a:xfrm>
            <a:off x="4523232" y="509924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https://pypi.org/project/Kafka-python/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BA0E8C-C938-4BE5-84F1-099ECA01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" y="2938366"/>
            <a:ext cx="8180832" cy="38835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BC3201-B089-46B7-8C6C-6EFFBF9B2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083" y="2091798"/>
            <a:ext cx="7407812" cy="22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052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40592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309015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/>
              <a:t>producer</a:t>
            </a:r>
            <a:r>
              <a:rPr lang="zh-CN" altLang="en-US" dirty="0"/>
              <a:t>可以发送压缩后的消息，添加参数设置压缩方式为</a:t>
            </a:r>
            <a:r>
              <a:rPr lang="en-US" altLang="zh-CN" dirty="0" err="1"/>
              <a:t>gzip</a:t>
            </a:r>
            <a:endParaRPr lang="en-US" altLang="zh-CN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235572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1886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python-Kafka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77590-B732-4123-9CC3-21831659170B}"/>
              </a:ext>
            </a:extLst>
          </p:cNvPr>
          <p:cNvSpPr txBox="1"/>
          <p:nvPr/>
        </p:nvSpPr>
        <p:spPr>
          <a:xfrm>
            <a:off x="4523232" y="509924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https://pypi.org/project/Kafka-python/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CA393-5E3D-4F42-9BF2-7079AB30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29" y="2876551"/>
            <a:ext cx="9267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79247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1072926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1509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0162" y="1233945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1147717" y="3042765"/>
            <a:ext cx="41367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595959">
                    <a:alpha val="29000"/>
                  </a:srgb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CONTENTS</a:t>
            </a:r>
            <a:endParaRPr lang="zh-CN" altLang="en-US" sz="4800" dirty="0">
              <a:solidFill>
                <a:srgbClr val="595959">
                  <a:alpha val="29000"/>
                </a:srgb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433" y="2396433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rgbClr val="1D4C77"/>
                </a:solidFill>
                <a:ea typeface="方正黑体简体" panose="02010601030101010101" pitchFamily="2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50840" y="1359729"/>
            <a:ext cx="3028588" cy="694554"/>
            <a:chOff x="5591150" y="1307383"/>
            <a:chExt cx="3028588" cy="694554"/>
          </a:xfrm>
        </p:grpSpPr>
        <p:sp>
          <p:nvSpPr>
            <p:cNvPr id="8" name="文本框 7"/>
            <p:cNvSpPr txBox="1"/>
            <p:nvPr/>
          </p:nvSpPr>
          <p:spPr>
            <a:xfrm>
              <a:off x="6503453" y="1307383"/>
              <a:ext cx="21162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Pub-sub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模型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01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80162" y="2396433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950840" y="2522439"/>
            <a:ext cx="1926107" cy="694554"/>
            <a:chOff x="5591150" y="1307383"/>
            <a:chExt cx="1926107" cy="694554"/>
          </a:xfrm>
        </p:grpSpPr>
        <p:sp>
          <p:nvSpPr>
            <p:cNvPr id="64" name="文本框 63"/>
            <p:cNvSpPr txBox="1"/>
            <p:nvPr/>
          </p:nvSpPr>
          <p:spPr>
            <a:xfrm>
              <a:off x="6503453" y="1307383"/>
              <a:ext cx="10138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Kafka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02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92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  <p:bldP spid="1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ONE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4751" y="4048467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pub-sub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Pub-sub</a:t>
            </a:r>
            <a:r>
              <a:rPr lang="zh-CN" altLang="en-US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模型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095055" y="2201725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6837321" y="1605758"/>
            <a:ext cx="4468074" cy="39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400"/>
            </a:lvl1pPr>
          </a:lstStyle>
          <a:p>
            <a:r>
              <a:rPr lang="en-US" altLang="zh-CN" dirty="0"/>
              <a:t>pub</a:t>
            </a:r>
            <a:r>
              <a:rPr lang="zh-CN" altLang="en-US" dirty="0"/>
              <a:t>：发布消息（</a:t>
            </a:r>
            <a:r>
              <a:rPr lang="en-US" altLang="zh-CN" dirty="0"/>
              <a:t>publisher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ym typeface="+mn-lt"/>
              </a:rPr>
              <a:t>sub</a:t>
            </a:r>
            <a:r>
              <a:rPr lang="zh-CN" altLang="en-US" dirty="0">
                <a:sym typeface="+mn-lt"/>
              </a:rPr>
              <a:t>：订阅消息（</a:t>
            </a:r>
            <a:r>
              <a:rPr lang="en-US" altLang="zh-CN" dirty="0">
                <a:sym typeface="+mn-lt"/>
              </a:rPr>
              <a:t>subscriber)</a:t>
            </a:r>
          </a:p>
          <a:p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pub-sub</a:t>
            </a:r>
            <a:r>
              <a:rPr lang="zh-CN" altLang="en-US" dirty="0">
                <a:sym typeface="+mn-lt"/>
              </a:rPr>
              <a:t>模型定义了如何向内容节点</a:t>
            </a:r>
            <a:r>
              <a:rPr lang="en-US" altLang="zh-CN" dirty="0">
                <a:sym typeface="+mn-lt"/>
              </a:rPr>
              <a:t>(topic)</a:t>
            </a:r>
            <a:r>
              <a:rPr lang="zh-CN" altLang="en-US" dirty="0">
                <a:sym typeface="+mn-lt"/>
              </a:rPr>
              <a:t>发布和订阅消息，发布者提供一个</a:t>
            </a:r>
            <a:r>
              <a:rPr lang="en-US" altLang="zh-CN" dirty="0">
                <a:sym typeface="+mn-lt"/>
              </a:rPr>
              <a:t>topic</a:t>
            </a:r>
            <a:r>
              <a:rPr lang="zh-CN" altLang="en-US" dirty="0">
                <a:sym typeface="+mn-lt"/>
              </a:rPr>
              <a:t>，可以被多个消费者订阅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978041" y="4771278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6443" y="956200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Pub-sub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8A02B3-54F6-41A3-893E-FAEF4BA107FE}"/>
              </a:ext>
            </a:extLst>
          </p:cNvPr>
          <p:cNvSpPr txBox="1"/>
          <p:nvPr/>
        </p:nvSpPr>
        <p:spPr>
          <a:xfrm>
            <a:off x="972192" y="1617012"/>
            <a:ext cx="3820376" cy="327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用户执行某个请求时，有可能需要后端进行数量较多的操作，或者需要进行耗时较长的操作时，在一个处理中完成所有的任务是不现实的；而且在用户数量较多的情况下，往往需要对这些请求进行排序异步处理。</a:t>
            </a:r>
          </a:p>
        </p:txBody>
      </p:sp>
    </p:spTree>
    <p:extLst>
      <p:ext uri="{BB962C8B-B14F-4D97-AF65-F5344CB8AC3E}">
        <p14:creationId xmlns:p14="http://schemas.microsoft.com/office/powerpoint/2010/main" val="95601313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Pub-sub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9CFDEC-2B3B-46CA-82D0-F7FB13CCFF61}"/>
              </a:ext>
            </a:extLst>
          </p:cNvPr>
          <p:cNvSpPr txBox="1"/>
          <p:nvPr/>
        </p:nvSpPr>
        <p:spPr>
          <a:xfrm>
            <a:off x="414527" y="2004390"/>
            <a:ext cx="5237665" cy="373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在软件架构中，</a:t>
            </a:r>
            <a:r>
              <a:rPr lang="en-US" altLang="zh-CN" sz="2000" b="1" dirty="0"/>
              <a:t>pub-sub</a:t>
            </a:r>
            <a:r>
              <a:rPr lang="zh-CN" altLang="en-US" sz="2000" dirty="0"/>
              <a:t>是一种消息范式，消息的发送者（称为发布者）不会将消息直接发送给特定的接收者（称为订阅者）。而是将发布的消息分为不同的类别，无需了解哪些订阅者（如果有的话）可能存在。同样的，订阅者可以表达对一个或多个类别的兴趣，只接收感兴趣的消息，无需了解哪些发布者（如果有的话）存在。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8AA9A-D1E8-4CAA-B050-435B61218002}"/>
              </a:ext>
            </a:extLst>
          </p:cNvPr>
          <p:cNvSpPr txBox="1"/>
          <p:nvPr/>
        </p:nvSpPr>
        <p:spPr>
          <a:xfrm>
            <a:off x="6477937" y="2125808"/>
            <a:ext cx="5535820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这种模式提供了更大的网络可扩展性和更动态的网络拓扑，同时也降低了对发布者和发布数据的结构修改的灵活性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5F1CA-AF7C-4545-BE13-54318B812B7E}"/>
              </a:ext>
            </a:extLst>
          </p:cNvPr>
          <p:cNvCxnSpPr/>
          <p:nvPr/>
        </p:nvCxnSpPr>
        <p:spPr>
          <a:xfrm>
            <a:off x="5898298" y="909996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6F85CB-8918-460A-BDCE-96102FB93240}"/>
              </a:ext>
            </a:extLst>
          </p:cNvPr>
          <p:cNvGrpSpPr/>
          <p:nvPr/>
        </p:nvGrpSpPr>
        <p:grpSpPr>
          <a:xfrm>
            <a:off x="5788950" y="1891780"/>
            <a:ext cx="234028" cy="234028"/>
            <a:chOff x="7927343" y="2668909"/>
            <a:chExt cx="268762" cy="26876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C00804F-3BCF-4A44-88C4-D5645D6EFAB5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9ACB745-CCD0-4592-A0B9-C081815DD65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A063A22-97A2-45F4-B008-E985A1F45E61}"/>
              </a:ext>
            </a:extLst>
          </p:cNvPr>
          <p:cNvGrpSpPr/>
          <p:nvPr/>
        </p:nvGrpSpPr>
        <p:grpSpPr>
          <a:xfrm>
            <a:off x="5317352" y="88259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F26A85C4-B32B-416C-B37C-7ECF666C6005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329A7395-1C81-4A15-9D5F-DAAE8B44C818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AutoShape 59">
              <a:extLst>
                <a:ext uri="{FF2B5EF4-FFF2-40B4-BE49-F238E27FC236}">
                  <a16:creationId xmlns:a16="http://schemas.microsoft.com/office/drawing/2014/main" id="{ECF38E48-479D-4D20-BB60-774EC3DC0BF5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54950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  <p:bldP spid="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TWO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148367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rPr>
              <a:t>Kafka</a:t>
            </a:r>
            <a:endParaRPr lang="zh-CN" altLang="en-US" sz="4400" i="1" dirty="0">
              <a:solidFill>
                <a:schemeClr val="tx1">
                  <a:lumMod val="75000"/>
                  <a:lumOff val="25000"/>
                </a:schemeClr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8" y="1555224"/>
            <a:ext cx="10669407" cy="875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Apache Kafka® </a:t>
            </a:r>
            <a:r>
              <a:rPr lang="zh-CN" altLang="en-US" dirty="0"/>
              <a:t>是一个分布式流处理平台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01380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060C94-8CF4-4482-88D5-550A4A6EDA35}"/>
              </a:ext>
            </a:extLst>
          </p:cNvPr>
          <p:cNvSpPr txBox="1"/>
          <p:nvPr/>
        </p:nvSpPr>
        <p:spPr>
          <a:xfrm>
            <a:off x="1315328" y="2604686"/>
            <a:ext cx="1047115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Kafka</a:t>
            </a:r>
            <a:r>
              <a:rPr lang="zh-CN" altLang="en-US" sz="2000" dirty="0"/>
              <a:t>是最初由</a:t>
            </a:r>
            <a:r>
              <a:rPr lang="en-US" altLang="zh-CN" sz="2000" dirty="0" err="1"/>
              <a:t>Linkedin</a:t>
            </a:r>
            <a:r>
              <a:rPr lang="zh-CN" altLang="en-US" sz="2000" dirty="0"/>
              <a:t>公司开发的一个基于</a:t>
            </a:r>
            <a:r>
              <a:rPr lang="en-US" altLang="zh-CN" sz="2000" dirty="0"/>
              <a:t>Zookeeper</a:t>
            </a:r>
            <a:r>
              <a:rPr lang="zh-CN" altLang="en-US" sz="2000" dirty="0"/>
              <a:t>协调的分布式消息系统，由</a:t>
            </a:r>
            <a:r>
              <a:rPr lang="en-US" altLang="zh-CN" sz="2000" dirty="0"/>
              <a:t>Scala</a:t>
            </a:r>
            <a:r>
              <a:rPr lang="zh-CN" altLang="en-US" sz="2000" dirty="0"/>
              <a:t>和</a:t>
            </a:r>
            <a:r>
              <a:rPr lang="en-US" altLang="zh-CN" sz="2000" dirty="0"/>
              <a:t>Java</a:t>
            </a:r>
            <a:r>
              <a:rPr lang="zh-CN" altLang="en-US" sz="2000" dirty="0"/>
              <a:t>编写，并于</a:t>
            </a:r>
            <a:r>
              <a:rPr lang="en-US" altLang="zh-CN" sz="2000" dirty="0"/>
              <a:t>2010</a:t>
            </a:r>
            <a:r>
              <a:rPr lang="zh-CN" altLang="en-US" sz="2000" dirty="0"/>
              <a:t>年贡献给了</a:t>
            </a:r>
            <a:r>
              <a:rPr lang="en-US" altLang="zh-CN" sz="2000" dirty="0"/>
              <a:t>Apache</a:t>
            </a:r>
            <a:r>
              <a:rPr lang="zh-CN" altLang="en-US" sz="2000" dirty="0"/>
              <a:t>基金会并成为顶级开源项目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Kafka</a:t>
            </a:r>
            <a:r>
              <a:rPr lang="zh-CN" altLang="en-US" sz="2000" dirty="0"/>
              <a:t>受到</a:t>
            </a:r>
            <a:r>
              <a:rPr lang="en-US" altLang="zh-CN" sz="2000" dirty="0"/>
              <a:t>Zookeeper</a:t>
            </a:r>
            <a:r>
              <a:rPr lang="zh-CN" altLang="en-US" sz="2000" dirty="0"/>
              <a:t>的管理，要运行</a:t>
            </a:r>
            <a:r>
              <a:rPr lang="en-US" altLang="zh-CN" sz="2000" dirty="0"/>
              <a:t>Kafka</a:t>
            </a:r>
            <a:r>
              <a:rPr lang="zh-CN" altLang="en-US" sz="2000" dirty="0"/>
              <a:t>需要首先安装</a:t>
            </a:r>
            <a:r>
              <a:rPr lang="en-US" altLang="zh-CN" sz="2000" dirty="0"/>
              <a:t>Zookeeper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ED065A-2123-4CCD-A188-8D2A656515FF}"/>
              </a:ext>
            </a:extLst>
          </p:cNvPr>
          <p:cNvSpPr txBox="1"/>
          <p:nvPr/>
        </p:nvSpPr>
        <p:spPr>
          <a:xfrm>
            <a:off x="3828288" y="510348"/>
            <a:ext cx="4779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https://Kafka.apachecn.org/</a:t>
            </a:r>
          </a:p>
        </p:txBody>
      </p:sp>
    </p:spTree>
    <p:extLst>
      <p:ext uri="{BB962C8B-B14F-4D97-AF65-F5344CB8AC3E}">
        <p14:creationId xmlns:p14="http://schemas.microsoft.com/office/powerpoint/2010/main" val="185051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  <p:bldP spid="3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956200"/>
            <a:ext cx="10669407" cy="875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/>
              <a:t>Zookeeper</a:t>
            </a:r>
            <a:r>
              <a:rPr lang="zh-CN" altLang="en-US" dirty="0"/>
              <a:t>是一个分布式的应用程序协调服务，其目标是封装好复杂易出错的关键服务，可以实现选举</a:t>
            </a:r>
            <a:r>
              <a:rPr lang="en-US" altLang="zh-CN" dirty="0"/>
              <a:t>Leader</a:t>
            </a:r>
            <a:r>
              <a:rPr lang="zh-CN" altLang="en-US" dirty="0"/>
              <a:t>、同步数据等需求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76368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Zookeeper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D2A101-A620-41B0-ABD5-390811111B39}"/>
              </a:ext>
            </a:extLst>
          </p:cNvPr>
          <p:cNvCxnSpPr/>
          <p:nvPr/>
        </p:nvCxnSpPr>
        <p:spPr>
          <a:xfrm>
            <a:off x="6088334" y="2691287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0EA7D3-60CB-41CC-9E02-767371263172}"/>
              </a:ext>
            </a:extLst>
          </p:cNvPr>
          <p:cNvGrpSpPr/>
          <p:nvPr/>
        </p:nvGrpSpPr>
        <p:grpSpPr>
          <a:xfrm>
            <a:off x="5978986" y="4364948"/>
            <a:ext cx="234028" cy="234028"/>
            <a:chOff x="7927343" y="2668909"/>
            <a:chExt cx="268762" cy="2687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E8AD3C-DDC4-44EA-9E0F-C85DF2712BB7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5F4573-0A95-4947-B2E9-B39288F7D7D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C7D33C-9336-43C2-9698-778E2FFFAEE1}"/>
              </a:ext>
            </a:extLst>
          </p:cNvPr>
          <p:cNvGrpSpPr/>
          <p:nvPr/>
        </p:nvGrpSpPr>
        <p:grpSpPr>
          <a:xfrm>
            <a:off x="5489447" y="2136002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282D7CFA-9CAC-4CE1-9662-1BAEC5D1A691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976AB55-35A0-48EE-B3A1-9802B454C859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utoShape 59">
              <a:extLst>
                <a:ext uri="{FF2B5EF4-FFF2-40B4-BE49-F238E27FC236}">
                  <a16:creationId xmlns:a16="http://schemas.microsoft.com/office/drawing/2014/main" id="{AC1D2F84-0B39-45DC-B68A-B4D68DF73DB1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00" y="2377318"/>
            <a:ext cx="4693994" cy="343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分布式协调过程简单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同步性高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消息有序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速度较快，性能好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可扩展性强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可靠，具有原子性（一个操作只有成功失败两种状态），实时性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2F58A3-1097-4106-87BF-617B16E6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742" y="2467407"/>
            <a:ext cx="4693994" cy="15865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增加新服务节点时可能导致数据丢失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要实现选举过程（选举要求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可用节点数 &gt; 总节点数/2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），所以只允许奇数个节点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4668644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8B163D55-9951-4C7D-B28F-0C088824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112" y="57579"/>
            <a:ext cx="9233297" cy="183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Kafka作为一个集群，运行在一台或者多台服务器上.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Kafka 通过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topic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 对存储的流数据进行分类。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每条记录中包含一个key，一个value和一个timestamp（时间戳）。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48EA58-D7E7-4A67-9E24-9894C6602A8E}"/>
              </a:ext>
            </a:extLst>
          </p:cNvPr>
          <p:cNvSpPr txBox="1"/>
          <p:nvPr/>
        </p:nvSpPr>
        <p:spPr>
          <a:xfrm>
            <a:off x="1658112" y="2144146"/>
            <a:ext cx="6096000" cy="46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Producer：生产者，发送消息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Consumer：消费者，消费消息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ConsumerGroup：消费者组，一个消费者组下的消费者可以并行消费一个topic下的消息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Broker：缓存代理，指Kafka集群中的一台或多台服务器节点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topic：消息的分类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partition：分区，每个toipc有许多分区，一个分区中的消息是有序的队列，用offset作为id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offset：消息在分区中的偏移量</a:t>
            </a:r>
          </a:p>
        </p:txBody>
      </p:sp>
    </p:spTree>
    <p:extLst>
      <p:ext uri="{BB962C8B-B14F-4D97-AF65-F5344CB8AC3E}">
        <p14:creationId xmlns:p14="http://schemas.microsoft.com/office/powerpoint/2010/main" val="1155578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1262</Words>
  <Application>Microsoft Office PowerPoint</Application>
  <PresentationFormat>宽屏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 Unicode MS</vt:lpstr>
      <vt:lpstr>Gill Sans</vt:lpstr>
      <vt:lpstr>Meiryo UI</vt:lpstr>
      <vt:lpstr>Roboto Medium</vt:lpstr>
      <vt:lpstr>Roboto Thin</vt:lpstr>
      <vt:lpstr>方正黑体简体</vt:lpstr>
      <vt:lpstr>宋体</vt:lpstr>
      <vt:lpstr>微软雅黑</vt:lpstr>
      <vt:lpstr>Agency FB</vt:lpstr>
      <vt:lpstr>Arial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Likf</dc:creator>
  <cp:keywords/>
  <dc:description/>
  <cp:lastModifiedBy>李 柯凡</cp:lastModifiedBy>
  <cp:revision>584</cp:revision>
  <dcterms:created xsi:type="dcterms:W3CDTF">2019-05-16T00:04:14Z</dcterms:created>
  <dcterms:modified xsi:type="dcterms:W3CDTF">2021-02-20T11:04:02Z</dcterms:modified>
</cp:coreProperties>
</file>