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364" r:id="rId5"/>
    <p:sldId id="331" r:id="rId6"/>
    <p:sldId id="307" r:id="rId7"/>
    <p:sldId id="265" r:id="rId8"/>
    <p:sldId id="332" r:id="rId9"/>
    <p:sldId id="354" r:id="rId10"/>
    <p:sldId id="365" r:id="rId11"/>
    <p:sldId id="366" r:id="rId12"/>
    <p:sldId id="367" r:id="rId13"/>
    <p:sldId id="368" r:id="rId14"/>
    <p:sldId id="369" r:id="rId15"/>
    <p:sldId id="370" r:id="rId16"/>
    <p:sldId id="372" r:id="rId17"/>
    <p:sldId id="373" r:id="rId18"/>
    <p:sldId id="374" r:id="rId19"/>
    <p:sldId id="375" r:id="rId20"/>
    <p:sldId id="378" r:id="rId21"/>
    <p:sldId id="381" r:id="rId22"/>
    <p:sldId id="379" r:id="rId23"/>
    <p:sldId id="382" r:id="rId24"/>
    <p:sldId id="383" r:id="rId25"/>
    <p:sldId id="384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C77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6318" autoAdjust="0"/>
  </p:normalViewPr>
  <p:slideViewPr>
    <p:cSldViewPr snapToGrid="0">
      <p:cViewPr varScale="1">
        <p:scale>
          <a:sx n="63" d="100"/>
          <a:sy n="63" d="100"/>
        </p:scale>
        <p:origin x="67" y="1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3632-086E-4C0A-B693-80AF826D3C19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6724C-EBFF-41D4-88EE-EC6386CFF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64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434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656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024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407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570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9926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14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117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316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463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708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283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8828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2613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3830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0859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3105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04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362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400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838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490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586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079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503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55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107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1249490" y="726698"/>
            <a:ext cx="4271367" cy="5566172"/>
          </a:xfrm>
          <a:custGeom>
            <a:avLst/>
            <a:gdLst/>
            <a:ahLst/>
            <a:cxnLst/>
            <a:rect l="l" t="t" r="r" b="b"/>
            <a:pathLst>
              <a:path w="4271367" h="5566172">
                <a:moveTo>
                  <a:pt x="2247305" y="0"/>
                </a:moveTo>
                <a:cubicBezTo>
                  <a:pt x="2542480" y="0"/>
                  <a:pt x="2814092" y="39688"/>
                  <a:pt x="3062139" y="119063"/>
                </a:cubicBezTo>
                <a:cubicBezTo>
                  <a:pt x="3310186" y="198438"/>
                  <a:pt x="3523506" y="311299"/>
                  <a:pt x="3702100" y="457647"/>
                </a:cubicBezTo>
                <a:cubicBezTo>
                  <a:pt x="3880694" y="603995"/>
                  <a:pt x="4020220" y="780728"/>
                  <a:pt x="4120679" y="987847"/>
                </a:cubicBezTo>
                <a:cubicBezTo>
                  <a:pt x="4221138" y="1194966"/>
                  <a:pt x="4271367" y="1426270"/>
                  <a:pt x="4271367" y="1681758"/>
                </a:cubicBezTo>
                <a:lnTo>
                  <a:pt x="2969121" y="1681758"/>
                </a:lnTo>
                <a:cubicBezTo>
                  <a:pt x="2969121" y="1580059"/>
                  <a:pt x="2953618" y="1486421"/>
                  <a:pt x="2922612" y="1400845"/>
                </a:cubicBezTo>
                <a:cubicBezTo>
                  <a:pt x="2891607" y="1315269"/>
                  <a:pt x="2844478" y="1242095"/>
                  <a:pt x="2781226" y="1181323"/>
                </a:cubicBezTo>
                <a:cubicBezTo>
                  <a:pt x="2717974" y="1120552"/>
                  <a:pt x="2639839" y="1072803"/>
                  <a:pt x="2546821" y="1038076"/>
                </a:cubicBezTo>
                <a:cubicBezTo>
                  <a:pt x="2453804" y="1003350"/>
                  <a:pt x="2344043" y="985987"/>
                  <a:pt x="2217539" y="985987"/>
                </a:cubicBezTo>
                <a:cubicBezTo>
                  <a:pt x="2093516" y="985987"/>
                  <a:pt x="1984375" y="1000249"/>
                  <a:pt x="1890118" y="1028775"/>
                </a:cubicBezTo>
                <a:cubicBezTo>
                  <a:pt x="1795860" y="1057300"/>
                  <a:pt x="1717105" y="1096988"/>
                  <a:pt x="1653853" y="1147837"/>
                </a:cubicBezTo>
                <a:cubicBezTo>
                  <a:pt x="1590601" y="1198687"/>
                  <a:pt x="1542852" y="1256978"/>
                  <a:pt x="1510606" y="1322710"/>
                </a:cubicBezTo>
                <a:cubicBezTo>
                  <a:pt x="1478360" y="1388442"/>
                  <a:pt x="1462237" y="1458516"/>
                  <a:pt x="1462237" y="1532930"/>
                </a:cubicBezTo>
                <a:cubicBezTo>
                  <a:pt x="1462237" y="1614785"/>
                  <a:pt x="1485181" y="1688579"/>
                  <a:pt x="1531070" y="1754312"/>
                </a:cubicBezTo>
                <a:cubicBezTo>
                  <a:pt x="1576958" y="1820044"/>
                  <a:pt x="1642691" y="1882056"/>
                  <a:pt x="1728267" y="1940347"/>
                </a:cubicBezTo>
                <a:cubicBezTo>
                  <a:pt x="1813843" y="1998638"/>
                  <a:pt x="1918023" y="2053208"/>
                  <a:pt x="2040806" y="2104058"/>
                </a:cubicBezTo>
                <a:cubicBezTo>
                  <a:pt x="2163589" y="2154908"/>
                  <a:pt x="2301875" y="2205137"/>
                  <a:pt x="2455664" y="2254746"/>
                </a:cubicBezTo>
                <a:cubicBezTo>
                  <a:pt x="2743398" y="2346524"/>
                  <a:pt x="3000127" y="2448223"/>
                  <a:pt x="3225850" y="2559844"/>
                </a:cubicBezTo>
                <a:cubicBezTo>
                  <a:pt x="3451573" y="2671465"/>
                  <a:pt x="3641948" y="2799209"/>
                  <a:pt x="3796978" y="2943076"/>
                </a:cubicBezTo>
                <a:cubicBezTo>
                  <a:pt x="3952007" y="3086944"/>
                  <a:pt x="4069830" y="3249414"/>
                  <a:pt x="4150445" y="3430489"/>
                </a:cubicBezTo>
                <a:cubicBezTo>
                  <a:pt x="4231060" y="3611563"/>
                  <a:pt x="4271367" y="3816202"/>
                  <a:pt x="4271367" y="4044405"/>
                </a:cubicBezTo>
                <a:cubicBezTo>
                  <a:pt x="4271367" y="4287491"/>
                  <a:pt x="4223618" y="4503911"/>
                  <a:pt x="4128120" y="4693667"/>
                </a:cubicBezTo>
                <a:cubicBezTo>
                  <a:pt x="4032622" y="4883423"/>
                  <a:pt x="3897437" y="5042794"/>
                  <a:pt x="3722564" y="5171778"/>
                </a:cubicBezTo>
                <a:cubicBezTo>
                  <a:pt x="3547691" y="5300762"/>
                  <a:pt x="3336851" y="5398741"/>
                  <a:pt x="3090044" y="5465713"/>
                </a:cubicBezTo>
                <a:cubicBezTo>
                  <a:pt x="2843238" y="5532686"/>
                  <a:pt x="2568525" y="5566172"/>
                  <a:pt x="2265908" y="5566172"/>
                </a:cubicBezTo>
                <a:cubicBezTo>
                  <a:pt x="2079873" y="5566172"/>
                  <a:pt x="1895078" y="5550669"/>
                  <a:pt x="1711524" y="5519663"/>
                </a:cubicBezTo>
                <a:cubicBezTo>
                  <a:pt x="1527969" y="5488658"/>
                  <a:pt x="1352476" y="5440909"/>
                  <a:pt x="1185044" y="5376416"/>
                </a:cubicBezTo>
                <a:cubicBezTo>
                  <a:pt x="1017613" y="5311924"/>
                  <a:pt x="861343" y="5230689"/>
                  <a:pt x="716235" y="5132710"/>
                </a:cubicBezTo>
                <a:cubicBezTo>
                  <a:pt x="571128" y="5034732"/>
                  <a:pt x="445864" y="4917530"/>
                  <a:pt x="340444" y="4781104"/>
                </a:cubicBezTo>
                <a:cubicBezTo>
                  <a:pt x="235025" y="4644678"/>
                  <a:pt x="151929" y="4489649"/>
                  <a:pt x="91157" y="4316016"/>
                </a:cubicBezTo>
                <a:cubicBezTo>
                  <a:pt x="30386" y="4142384"/>
                  <a:pt x="0" y="3948907"/>
                  <a:pt x="0" y="3735586"/>
                </a:cubicBezTo>
                <a:lnTo>
                  <a:pt x="1309688" y="3735586"/>
                </a:lnTo>
                <a:cubicBezTo>
                  <a:pt x="1309688" y="3894336"/>
                  <a:pt x="1330772" y="4027661"/>
                  <a:pt x="1372940" y="4135562"/>
                </a:cubicBezTo>
                <a:cubicBezTo>
                  <a:pt x="1415108" y="4243462"/>
                  <a:pt x="1477120" y="4330899"/>
                  <a:pt x="1558975" y="4397871"/>
                </a:cubicBezTo>
                <a:cubicBezTo>
                  <a:pt x="1640830" y="4464844"/>
                  <a:pt x="1740669" y="4512593"/>
                  <a:pt x="1858491" y="4541118"/>
                </a:cubicBezTo>
                <a:cubicBezTo>
                  <a:pt x="1976314" y="4569644"/>
                  <a:pt x="2112120" y="4583907"/>
                  <a:pt x="2265908" y="4583907"/>
                </a:cubicBezTo>
                <a:cubicBezTo>
                  <a:pt x="2389932" y="4583907"/>
                  <a:pt x="2495972" y="4569644"/>
                  <a:pt x="2584029" y="4541118"/>
                </a:cubicBezTo>
                <a:cubicBezTo>
                  <a:pt x="2672085" y="4512593"/>
                  <a:pt x="2744639" y="4474146"/>
                  <a:pt x="2801690" y="4425777"/>
                </a:cubicBezTo>
                <a:cubicBezTo>
                  <a:pt x="2858740" y="4377408"/>
                  <a:pt x="2900288" y="4320977"/>
                  <a:pt x="2926333" y="4256485"/>
                </a:cubicBezTo>
                <a:cubicBezTo>
                  <a:pt x="2952378" y="4191993"/>
                  <a:pt x="2965401" y="4123780"/>
                  <a:pt x="2965401" y="4051846"/>
                </a:cubicBezTo>
                <a:cubicBezTo>
                  <a:pt x="2965401" y="3967510"/>
                  <a:pt x="2953618" y="3891236"/>
                  <a:pt x="2930054" y="3823023"/>
                </a:cubicBezTo>
                <a:cubicBezTo>
                  <a:pt x="2906490" y="3754810"/>
                  <a:pt x="2859981" y="3690318"/>
                  <a:pt x="2790528" y="3629546"/>
                </a:cubicBezTo>
                <a:cubicBezTo>
                  <a:pt x="2721074" y="3568775"/>
                  <a:pt x="2623716" y="3508623"/>
                  <a:pt x="2498452" y="3449092"/>
                </a:cubicBezTo>
                <a:cubicBezTo>
                  <a:pt x="2373188" y="3389561"/>
                  <a:pt x="2208858" y="3326309"/>
                  <a:pt x="2005459" y="3259336"/>
                </a:cubicBezTo>
                <a:cubicBezTo>
                  <a:pt x="1767334" y="3179961"/>
                  <a:pt x="1537891" y="3090665"/>
                  <a:pt x="1317129" y="2991446"/>
                </a:cubicBezTo>
                <a:cubicBezTo>
                  <a:pt x="1096367" y="2892227"/>
                  <a:pt x="900410" y="2774405"/>
                  <a:pt x="729258" y="2637979"/>
                </a:cubicBezTo>
                <a:cubicBezTo>
                  <a:pt x="558106" y="2501553"/>
                  <a:pt x="421060" y="2342183"/>
                  <a:pt x="318120" y="2159868"/>
                </a:cubicBezTo>
                <a:cubicBezTo>
                  <a:pt x="215181" y="1977554"/>
                  <a:pt x="163711" y="1764854"/>
                  <a:pt x="163711" y="1521768"/>
                </a:cubicBezTo>
                <a:cubicBezTo>
                  <a:pt x="163711" y="1288604"/>
                  <a:pt x="215801" y="1078384"/>
                  <a:pt x="319981" y="891109"/>
                </a:cubicBezTo>
                <a:cubicBezTo>
                  <a:pt x="424160" y="703833"/>
                  <a:pt x="569268" y="544464"/>
                  <a:pt x="755303" y="412998"/>
                </a:cubicBezTo>
                <a:cubicBezTo>
                  <a:pt x="941338" y="281533"/>
                  <a:pt x="1161480" y="179835"/>
                  <a:pt x="1415728" y="107901"/>
                </a:cubicBezTo>
                <a:cubicBezTo>
                  <a:pt x="1669976" y="35967"/>
                  <a:pt x="1947168" y="0"/>
                  <a:pt x="2247305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400386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384204" y="801112"/>
            <a:ext cx="6444258" cy="5417344"/>
          </a:xfrm>
          <a:custGeom>
            <a:avLst/>
            <a:gdLst/>
            <a:ahLst/>
            <a:cxnLst/>
            <a:rect l="l" t="t" r="r" b="b"/>
            <a:pathLst>
              <a:path w="6444258" h="5417344">
                <a:moveTo>
                  <a:pt x="0" y="0"/>
                </a:moveTo>
                <a:lnTo>
                  <a:pt x="1298526" y="0"/>
                </a:lnTo>
                <a:lnTo>
                  <a:pt x="1919883" y="3397002"/>
                </a:lnTo>
                <a:lnTo>
                  <a:pt x="2664024" y="0"/>
                </a:lnTo>
                <a:lnTo>
                  <a:pt x="3772793" y="0"/>
                </a:lnTo>
                <a:lnTo>
                  <a:pt x="4528096" y="3397002"/>
                </a:lnTo>
                <a:lnTo>
                  <a:pt x="5149453" y="0"/>
                </a:lnTo>
                <a:lnTo>
                  <a:pt x="6444258" y="0"/>
                </a:lnTo>
                <a:lnTo>
                  <a:pt x="5294560" y="5417344"/>
                </a:lnTo>
                <a:lnTo>
                  <a:pt x="3940225" y="5417344"/>
                </a:lnTo>
                <a:lnTo>
                  <a:pt x="3214688" y="2329161"/>
                </a:lnTo>
                <a:lnTo>
                  <a:pt x="2504033" y="5417344"/>
                </a:lnTo>
                <a:lnTo>
                  <a:pt x="1153418" y="5417344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423724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1268094" y="726698"/>
            <a:ext cx="4740175" cy="5566172"/>
          </a:xfrm>
          <a:custGeom>
            <a:avLst/>
            <a:gdLst/>
            <a:ahLst/>
            <a:cxnLst/>
            <a:rect l="l" t="t" r="r" b="b"/>
            <a:pathLst>
              <a:path w="4740175" h="5566172">
                <a:moveTo>
                  <a:pt x="2370088" y="1023194"/>
                </a:moveTo>
                <a:cubicBezTo>
                  <a:pt x="2020341" y="1023194"/>
                  <a:pt x="1759272" y="1162720"/>
                  <a:pt x="1586880" y="1441773"/>
                </a:cubicBezTo>
                <a:cubicBezTo>
                  <a:pt x="1414487" y="1720825"/>
                  <a:pt x="1328291" y="2129482"/>
                  <a:pt x="1328291" y="2667744"/>
                </a:cubicBezTo>
                <a:lnTo>
                  <a:pt x="1328291" y="2894707"/>
                </a:lnTo>
                <a:cubicBezTo>
                  <a:pt x="1328291" y="3425528"/>
                  <a:pt x="1416347" y="3833565"/>
                  <a:pt x="1592461" y="4118819"/>
                </a:cubicBezTo>
                <a:cubicBezTo>
                  <a:pt x="1768574" y="4404073"/>
                  <a:pt x="2030263" y="4546700"/>
                  <a:pt x="2377529" y="4546700"/>
                </a:cubicBezTo>
                <a:cubicBezTo>
                  <a:pt x="2709912" y="4546700"/>
                  <a:pt x="2965400" y="4404693"/>
                  <a:pt x="3143994" y="4120679"/>
                </a:cubicBezTo>
                <a:cubicBezTo>
                  <a:pt x="3322588" y="3836666"/>
                  <a:pt x="3411884" y="3428008"/>
                  <a:pt x="3411884" y="2894707"/>
                </a:cubicBezTo>
                <a:lnTo>
                  <a:pt x="3411884" y="2667744"/>
                </a:lnTo>
                <a:cubicBezTo>
                  <a:pt x="3411884" y="2129482"/>
                  <a:pt x="3321967" y="1720825"/>
                  <a:pt x="3142133" y="1441773"/>
                </a:cubicBezTo>
                <a:cubicBezTo>
                  <a:pt x="2962300" y="1162720"/>
                  <a:pt x="2704951" y="1023194"/>
                  <a:pt x="2370088" y="1023194"/>
                </a:cubicBezTo>
                <a:close/>
                <a:moveTo>
                  <a:pt x="2370088" y="0"/>
                </a:moveTo>
                <a:cubicBezTo>
                  <a:pt x="2714873" y="0"/>
                  <a:pt x="3032373" y="62012"/>
                  <a:pt x="3322588" y="186035"/>
                </a:cubicBezTo>
                <a:cubicBezTo>
                  <a:pt x="3612802" y="310059"/>
                  <a:pt x="3862710" y="487412"/>
                  <a:pt x="4072309" y="718096"/>
                </a:cubicBezTo>
                <a:cubicBezTo>
                  <a:pt x="4281909" y="948779"/>
                  <a:pt x="4445620" y="1229073"/>
                  <a:pt x="4563442" y="1558975"/>
                </a:cubicBezTo>
                <a:cubicBezTo>
                  <a:pt x="4681264" y="1888877"/>
                  <a:pt x="4740175" y="2260948"/>
                  <a:pt x="4740175" y="2675186"/>
                </a:cubicBezTo>
                <a:lnTo>
                  <a:pt x="4740175" y="2894707"/>
                </a:lnTo>
                <a:cubicBezTo>
                  <a:pt x="4740175" y="3308945"/>
                  <a:pt x="4681885" y="3681016"/>
                  <a:pt x="4565302" y="4010918"/>
                </a:cubicBezTo>
                <a:cubicBezTo>
                  <a:pt x="4448720" y="4340821"/>
                  <a:pt x="4285630" y="4621114"/>
                  <a:pt x="4076030" y="4851797"/>
                </a:cubicBezTo>
                <a:cubicBezTo>
                  <a:pt x="3866430" y="5082481"/>
                  <a:pt x="3617143" y="5259214"/>
                  <a:pt x="3328169" y="5381997"/>
                </a:cubicBezTo>
                <a:cubicBezTo>
                  <a:pt x="3039194" y="5504781"/>
                  <a:pt x="2722314" y="5566172"/>
                  <a:pt x="2377529" y="5566172"/>
                </a:cubicBezTo>
                <a:cubicBezTo>
                  <a:pt x="2027783" y="5566172"/>
                  <a:pt x="1707182" y="5504781"/>
                  <a:pt x="1415727" y="5381997"/>
                </a:cubicBezTo>
                <a:cubicBezTo>
                  <a:pt x="1124272" y="5259214"/>
                  <a:pt x="873745" y="5082481"/>
                  <a:pt x="664145" y="4851797"/>
                </a:cubicBezTo>
                <a:cubicBezTo>
                  <a:pt x="454546" y="4621114"/>
                  <a:pt x="291455" y="4340821"/>
                  <a:pt x="174873" y="4010918"/>
                </a:cubicBezTo>
                <a:cubicBezTo>
                  <a:pt x="58291" y="3681016"/>
                  <a:pt x="0" y="3308945"/>
                  <a:pt x="0" y="2894707"/>
                </a:cubicBezTo>
                <a:lnTo>
                  <a:pt x="0" y="2675186"/>
                </a:lnTo>
                <a:cubicBezTo>
                  <a:pt x="0" y="2260948"/>
                  <a:pt x="57671" y="1888877"/>
                  <a:pt x="173012" y="1558975"/>
                </a:cubicBezTo>
                <a:cubicBezTo>
                  <a:pt x="288354" y="1229073"/>
                  <a:pt x="450825" y="948779"/>
                  <a:pt x="660425" y="718096"/>
                </a:cubicBezTo>
                <a:cubicBezTo>
                  <a:pt x="870024" y="487412"/>
                  <a:pt x="1119931" y="310059"/>
                  <a:pt x="1410146" y="186035"/>
                </a:cubicBezTo>
                <a:cubicBezTo>
                  <a:pt x="1700361" y="62012"/>
                  <a:pt x="2020341" y="0"/>
                  <a:pt x="237008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340426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1145311" y="801112"/>
            <a:ext cx="4528095" cy="5417344"/>
          </a:xfrm>
          <a:custGeom>
            <a:avLst/>
            <a:gdLst/>
            <a:ahLst/>
            <a:cxnLst/>
            <a:rect l="l" t="t" r="r" b="b"/>
            <a:pathLst>
              <a:path w="4528095" h="5417344">
                <a:moveTo>
                  <a:pt x="0" y="0"/>
                </a:moveTo>
                <a:lnTo>
                  <a:pt x="4528095" y="0"/>
                </a:lnTo>
                <a:lnTo>
                  <a:pt x="4528095" y="1008311"/>
                </a:lnTo>
                <a:lnTo>
                  <a:pt x="2902148" y="1008311"/>
                </a:lnTo>
                <a:lnTo>
                  <a:pt x="2902148" y="5417344"/>
                </a:lnTo>
                <a:lnTo>
                  <a:pt x="1596181" y="5417344"/>
                </a:lnTo>
                <a:lnTo>
                  <a:pt x="1596181" y="1008311"/>
                </a:lnTo>
                <a:lnTo>
                  <a:pt x="0" y="1008311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74650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068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07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61947" y="4791307"/>
            <a:ext cx="3287752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5387685" y="1366411"/>
            <a:ext cx="2589153" cy="2348970"/>
          </a:xfrm>
          <a:prstGeom prst="round2SameRect">
            <a:avLst>
              <a:gd name="adj1" fmla="val 1159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8331608" y="1366411"/>
            <a:ext cx="2589153" cy="2348970"/>
          </a:xfrm>
          <a:prstGeom prst="round2SameRect">
            <a:avLst>
              <a:gd name="adj1" fmla="val 1159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37459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46049" y="815516"/>
            <a:ext cx="9699902" cy="528838"/>
          </a:xfrm>
          <a:prstGeom prst="rect">
            <a:avLst/>
          </a:prstGeom>
        </p:spPr>
        <p:txBody>
          <a:bodyPr/>
          <a:lstStyle>
            <a:lvl1pPr algn="ctr"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246049" y="1277850"/>
            <a:ext cx="9699901" cy="3101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0" i="0" spc="300">
                <a:solidFill>
                  <a:schemeClr val="tx1">
                    <a:alpha val="50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74944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091764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708584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25403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76861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61947" y="4791307"/>
            <a:ext cx="3287752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4123308" y="1349450"/>
            <a:ext cx="4339048" cy="4339048"/>
          </a:xfrm>
          <a:custGeom>
            <a:avLst/>
            <a:gdLst>
              <a:gd name="connsiteX0" fmla="*/ 897241 w 4999205"/>
              <a:gd name="connsiteY0" fmla="*/ 349012 h 2498048"/>
              <a:gd name="connsiteX1" fmla="*/ 1794482 w 4999205"/>
              <a:gd name="connsiteY1" fmla="*/ 1246253 h 2498048"/>
              <a:gd name="connsiteX2" fmla="*/ 897241 w 4999205"/>
              <a:gd name="connsiteY2" fmla="*/ 2143494 h 2498048"/>
              <a:gd name="connsiteX3" fmla="*/ 0 w 4999205"/>
              <a:gd name="connsiteY3" fmla="*/ 1246253 h 2498048"/>
              <a:gd name="connsiteX4" fmla="*/ 897241 w 4999205"/>
              <a:gd name="connsiteY4" fmla="*/ 349012 h 2498048"/>
              <a:gd name="connsiteX5" fmla="*/ 3750181 w 4999205"/>
              <a:gd name="connsiteY5" fmla="*/ 0 h 2498048"/>
              <a:gd name="connsiteX6" fmla="*/ 4277993 w 4999205"/>
              <a:gd name="connsiteY6" fmla="*/ 218627 h 2498048"/>
              <a:gd name="connsiteX7" fmla="*/ 4780578 w 4999205"/>
              <a:gd name="connsiteY7" fmla="*/ 721212 h 2498048"/>
              <a:gd name="connsiteX8" fmla="*/ 4780578 w 4999205"/>
              <a:gd name="connsiteY8" fmla="*/ 1776836 h 2498048"/>
              <a:gd name="connsiteX9" fmla="*/ 4277993 w 4999205"/>
              <a:gd name="connsiteY9" fmla="*/ 2279421 h 2498048"/>
              <a:gd name="connsiteX10" fmla="*/ 3222369 w 4999205"/>
              <a:gd name="connsiteY10" fmla="*/ 2279421 h 2498048"/>
              <a:gd name="connsiteX11" fmla="*/ 2719785 w 4999205"/>
              <a:gd name="connsiteY11" fmla="*/ 1776836 h 2498048"/>
              <a:gd name="connsiteX12" fmla="*/ 2719785 w 4999205"/>
              <a:gd name="connsiteY12" fmla="*/ 721212 h 2498048"/>
              <a:gd name="connsiteX13" fmla="*/ 3222369 w 4999205"/>
              <a:gd name="connsiteY13" fmla="*/ 218627 h 2498048"/>
              <a:gd name="connsiteX14" fmla="*/ 3750181 w 4999205"/>
              <a:gd name="connsiteY14" fmla="*/ 0 h 2498048"/>
              <a:gd name="connsiteX0" fmla="*/ 24941 w 5024146"/>
              <a:gd name="connsiteY0" fmla="*/ 1246253 h 2498048"/>
              <a:gd name="connsiteX1" fmla="*/ 1819423 w 5024146"/>
              <a:gd name="connsiteY1" fmla="*/ 1246253 h 2498048"/>
              <a:gd name="connsiteX2" fmla="*/ 922182 w 5024146"/>
              <a:gd name="connsiteY2" fmla="*/ 2143494 h 2498048"/>
              <a:gd name="connsiteX3" fmla="*/ 24941 w 5024146"/>
              <a:gd name="connsiteY3" fmla="*/ 1246253 h 2498048"/>
              <a:gd name="connsiteX4" fmla="*/ 3775122 w 5024146"/>
              <a:gd name="connsiteY4" fmla="*/ 0 h 2498048"/>
              <a:gd name="connsiteX5" fmla="*/ 4302934 w 5024146"/>
              <a:gd name="connsiteY5" fmla="*/ 218627 h 2498048"/>
              <a:gd name="connsiteX6" fmla="*/ 4805519 w 5024146"/>
              <a:gd name="connsiteY6" fmla="*/ 721212 h 2498048"/>
              <a:gd name="connsiteX7" fmla="*/ 4805519 w 5024146"/>
              <a:gd name="connsiteY7" fmla="*/ 1776836 h 2498048"/>
              <a:gd name="connsiteX8" fmla="*/ 4302934 w 5024146"/>
              <a:gd name="connsiteY8" fmla="*/ 2279421 h 2498048"/>
              <a:gd name="connsiteX9" fmla="*/ 3247310 w 5024146"/>
              <a:gd name="connsiteY9" fmla="*/ 2279421 h 2498048"/>
              <a:gd name="connsiteX10" fmla="*/ 2744726 w 5024146"/>
              <a:gd name="connsiteY10" fmla="*/ 1776836 h 2498048"/>
              <a:gd name="connsiteX11" fmla="*/ 2744726 w 5024146"/>
              <a:gd name="connsiteY11" fmla="*/ 721212 h 2498048"/>
              <a:gd name="connsiteX12" fmla="*/ 3247310 w 5024146"/>
              <a:gd name="connsiteY12" fmla="*/ 218627 h 2498048"/>
              <a:gd name="connsiteX13" fmla="*/ 3775122 w 5024146"/>
              <a:gd name="connsiteY13" fmla="*/ 0 h 2498048"/>
              <a:gd name="connsiteX0" fmla="*/ 24941 w 5024146"/>
              <a:gd name="connsiteY0" fmla="*/ 1246253 h 2498048"/>
              <a:gd name="connsiteX1" fmla="*/ 922182 w 5024146"/>
              <a:gd name="connsiteY1" fmla="*/ 2143494 h 2498048"/>
              <a:gd name="connsiteX2" fmla="*/ 24941 w 5024146"/>
              <a:gd name="connsiteY2" fmla="*/ 1246253 h 2498048"/>
              <a:gd name="connsiteX3" fmla="*/ 3775122 w 5024146"/>
              <a:gd name="connsiteY3" fmla="*/ 0 h 2498048"/>
              <a:gd name="connsiteX4" fmla="*/ 4302934 w 5024146"/>
              <a:gd name="connsiteY4" fmla="*/ 218627 h 2498048"/>
              <a:gd name="connsiteX5" fmla="*/ 4805519 w 5024146"/>
              <a:gd name="connsiteY5" fmla="*/ 721212 h 2498048"/>
              <a:gd name="connsiteX6" fmla="*/ 4805519 w 5024146"/>
              <a:gd name="connsiteY6" fmla="*/ 1776836 h 2498048"/>
              <a:gd name="connsiteX7" fmla="*/ 4302934 w 5024146"/>
              <a:gd name="connsiteY7" fmla="*/ 2279421 h 2498048"/>
              <a:gd name="connsiteX8" fmla="*/ 3247310 w 5024146"/>
              <a:gd name="connsiteY8" fmla="*/ 2279421 h 2498048"/>
              <a:gd name="connsiteX9" fmla="*/ 2744726 w 5024146"/>
              <a:gd name="connsiteY9" fmla="*/ 1776836 h 2498048"/>
              <a:gd name="connsiteX10" fmla="*/ 2744726 w 5024146"/>
              <a:gd name="connsiteY10" fmla="*/ 721212 h 2498048"/>
              <a:gd name="connsiteX11" fmla="*/ 3247310 w 5024146"/>
              <a:gd name="connsiteY11" fmla="*/ 218627 h 2498048"/>
              <a:gd name="connsiteX12" fmla="*/ 3775122 w 5024146"/>
              <a:gd name="connsiteY12" fmla="*/ 0 h 2498048"/>
              <a:gd name="connsiteX0" fmla="*/ 1249024 w 2498048"/>
              <a:gd name="connsiteY0" fmla="*/ 0 h 2498048"/>
              <a:gd name="connsiteX1" fmla="*/ 1776836 w 2498048"/>
              <a:gd name="connsiteY1" fmla="*/ 218627 h 2498048"/>
              <a:gd name="connsiteX2" fmla="*/ 2279421 w 2498048"/>
              <a:gd name="connsiteY2" fmla="*/ 721212 h 2498048"/>
              <a:gd name="connsiteX3" fmla="*/ 2279421 w 2498048"/>
              <a:gd name="connsiteY3" fmla="*/ 1776836 h 2498048"/>
              <a:gd name="connsiteX4" fmla="*/ 1776836 w 2498048"/>
              <a:gd name="connsiteY4" fmla="*/ 2279421 h 2498048"/>
              <a:gd name="connsiteX5" fmla="*/ 721212 w 2498048"/>
              <a:gd name="connsiteY5" fmla="*/ 2279421 h 2498048"/>
              <a:gd name="connsiteX6" fmla="*/ 218628 w 2498048"/>
              <a:gd name="connsiteY6" fmla="*/ 1776836 h 2498048"/>
              <a:gd name="connsiteX7" fmla="*/ 218628 w 2498048"/>
              <a:gd name="connsiteY7" fmla="*/ 721212 h 2498048"/>
              <a:gd name="connsiteX8" fmla="*/ 721212 w 2498048"/>
              <a:gd name="connsiteY8" fmla="*/ 218627 h 2498048"/>
              <a:gd name="connsiteX9" fmla="*/ 1249024 w 2498048"/>
              <a:gd name="connsiteY9" fmla="*/ 0 h 249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8048" h="2498048">
                <a:moveTo>
                  <a:pt x="1249024" y="0"/>
                </a:moveTo>
                <a:cubicBezTo>
                  <a:pt x="1440055" y="0"/>
                  <a:pt x="1631085" y="72876"/>
                  <a:pt x="1776836" y="218627"/>
                </a:cubicBezTo>
                <a:lnTo>
                  <a:pt x="2279421" y="721212"/>
                </a:lnTo>
                <a:cubicBezTo>
                  <a:pt x="2570924" y="1012715"/>
                  <a:pt x="2570924" y="1485334"/>
                  <a:pt x="2279421" y="1776836"/>
                </a:cubicBezTo>
                <a:lnTo>
                  <a:pt x="1776836" y="2279421"/>
                </a:lnTo>
                <a:cubicBezTo>
                  <a:pt x="1485334" y="2570924"/>
                  <a:pt x="1012715" y="2570924"/>
                  <a:pt x="721212" y="2279421"/>
                </a:cubicBezTo>
                <a:lnTo>
                  <a:pt x="218628" y="1776836"/>
                </a:lnTo>
                <a:cubicBezTo>
                  <a:pt x="-72875" y="1485334"/>
                  <a:pt x="-72875" y="1012715"/>
                  <a:pt x="218628" y="721212"/>
                </a:cubicBezTo>
                <a:lnTo>
                  <a:pt x="721212" y="218627"/>
                </a:lnTo>
                <a:cubicBezTo>
                  <a:pt x="866963" y="72876"/>
                  <a:pt x="1057994" y="0"/>
                  <a:pt x="1249024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88922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46049" y="815516"/>
            <a:ext cx="9699902" cy="528838"/>
          </a:xfrm>
          <a:prstGeom prst="rect">
            <a:avLst/>
          </a:prstGeom>
        </p:spPr>
        <p:txBody>
          <a:bodyPr/>
          <a:lstStyle>
            <a:lvl1pPr algn="ctr"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246049" y="1277850"/>
            <a:ext cx="9699901" cy="3101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0" i="0" spc="300">
                <a:solidFill>
                  <a:schemeClr val="tx1">
                    <a:alpha val="50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4846975" y="2180244"/>
            <a:ext cx="2498048" cy="2498048"/>
          </a:xfrm>
          <a:custGeom>
            <a:avLst/>
            <a:gdLst>
              <a:gd name="connsiteX0" fmla="*/ 897241 w 4999205"/>
              <a:gd name="connsiteY0" fmla="*/ 349012 h 2498048"/>
              <a:gd name="connsiteX1" fmla="*/ 1794482 w 4999205"/>
              <a:gd name="connsiteY1" fmla="*/ 1246253 h 2498048"/>
              <a:gd name="connsiteX2" fmla="*/ 897241 w 4999205"/>
              <a:gd name="connsiteY2" fmla="*/ 2143494 h 2498048"/>
              <a:gd name="connsiteX3" fmla="*/ 0 w 4999205"/>
              <a:gd name="connsiteY3" fmla="*/ 1246253 h 2498048"/>
              <a:gd name="connsiteX4" fmla="*/ 897241 w 4999205"/>
              <a:gd name="connsiteY4" fmla="*/ 349012 h 2498048"/>
              <a:gd name="connsiteX5" fmla="*/ 3750181 w 4999205"/>
              <a:gd name="connsiteY5" fmla="*/ 0 h 2498048"/>
              <a:gd name="connsiteX6" fmla="*/ 4277993 w 4999205"/>
              <a:gd name="connsiteY6" fmla="*/ 218627 h 2498048"/>
              <a:gd name="connsiteX7" fmla="*/ 4780578 w 4999205"/>
              <a:gd name="connsiteY7" fmla="*/ 721212 h 2498048"/>
              <a:gd name="connsiteX8" fmla="*/ 4780578 w 4999205"/>
              <a:gd name="connsiteY8" fmla="*/ 1776836 h 2498048"/>
              <a:gd name="connsiteX9" fmla="*/ 4277993 w 4999205"/>
              <a:gd name="connsiteY9" fmla="*/ 2279421 h 2498048"/>
              <a:gd name="connsiteX10" fmla="*/ 3222369 w 4999205"/>
              <a:gd name="connsiteY10" fmla="*/ 2279421 h 2498048"/>
              <a:gd name="connsiteX11" fmla="*/ 2719785 w 4999205"/>
              <a:gd name="connsiteY11" fmla="*/ 1776836 h 2498048"/>
              <a:gd name="connsiteX12" fmla="*/ 2719785 w 4999205"/>
              <a:gd name="connsiteY12" fmla="*/ 721212 h 2498048"/>
              <a:gd name="connsiteX13" fmla="*/ 3222369 w 4999205"/>
              <a:gd name="connsiteY13" fmla="*/ 218627 h 2498048"/>
              <a:gd name="connsiteX14" fmla="*/ 3750181 w 4999205"/>
              <a:gd name="connsiteY14" fmla="*/ 0 h 2498048"/>
              <a:gd name="connsiteX0" fmla="*/ 24941 w 5024146"/>
              <a:gd name="connsiteY0" fmla="*/ 1246253 h 2498048"/>
              <a:gd name="connsiteX1" fmla="*/ 1819423 w 5024146"/>
              <a:gd name="connsiteY1" fmla="*/ 1246253 h 2498048"/>
              <a:gd name="connsiteX2" fmla="*/ 922182 w 5024146"/>
              <a:gd name="connsiteY2" fmla="*/ 2143494 h 2498048"/>
              <a:gd name="connsiteX3" fmla="*/ 24941 w 5024146"/>
              <a:gd name="connsiteY3" fmla="*/ 1246253 h 2498048"/>
              <a:gd name="connsiteX4" fmla="*/ 3775122 w 5024146"/>
              <a:gd name="connsiteY4" fmla="*/ 0 h 2498048"/>
              <a:gd name="connsiteX5" fmla="*/ 4302934 w 5024146"/>
              <a:gd name="connsiteY5" fmla="*/ 218627 h 2498048"/>
              <a:gd name="connsiteX6" fmla="*/ 4805519 w 5024146"/>
              <a:gd name="connsiteY6" fmla="*/ 721212 h 2498048"/>
              <a:gd name="connsiteX7" fmla="*/ 4805519 w 5024146"/>
              <a:gd name="connsiteY7" fmla="*/ 1776836 h 2498048"/>
              <a:gd name="connsiteX8" fmla="*/ 4302934 w 5024146"/>
              <a:gd name="connsiteY8" fmla="*/ 2279421 h 2498048"/>
              <a:gd name="connsiteX9" fmla="*/ 3247310 w 5024146"/>
              <a:gd name="connsiteY9" fmla="*/ 2279421 h 2498048"/>
              <a:gd name="connsiteX10" fmla="*/ 2744726 w 5024146"/>
              <a:gd name="connsiteY10" fmla="*/ 1776836 h 2498048"/>
              <a:gd name="connsiteX11" fmla="*/ 2744726 w 5024146"/>
              <a:gd name="connsiteY11" fmla="*/ 721212 h 2498048"/>
              <a:gd name="connsiteX12" fmla="*/ 3247310 w 5024146"/>
              <a:gd name="connsiteY12" fmla="*/ 218627 h 2498048"/>
              <a:gd name="connsiteX13" fmla="*/ 3775122 w 5024146"/>
              <a:gd name="connsiteY13" fmla="*/ 0 h 2498048"/>
              <a:gd name="connsiteX0" fmla="*/ 24941 w 5024146"/>
              <a:gd name="connsiteY0" fmla="*/ 1246253 h 2498048"/>
              <a:gd name="connsiteX1" fmla="*/ 922182 w 5024146"/>
              <a:gd name="connsiteY1" fmla="*/ 2143494 h 2498048"/>
              <a:gd name="connsiteX2" fmla="*/ 24941 w 5024146"/>
              <a:gd name="connsiteY2" fmla="*/ 1246253 h 2498048"/>
              <a:gd name="connsiteX3" fmla="*/ 3775122 w 5024146"/>
              <a:gd name="connsiteY3" fmla="*/ 0 h 2498048"/>
              <a:gd name="connsiteX4" fmla="*/ 4302934 w 5024146"/>
              <a:gd name="connsiteY4" fmla="*/ 218627 h 2498048"/>
              <a:gd name="connsiteX5" fmla="*/ 4805519 w 5024146"/>
              <a:gd name="connsiteY5" fmla="*/ 721212 h 2498048"/>
              <a:gd name="connsiteX6" fmla="*/ 4805519 w 5024146"/>
              <a:gd name="connsiteY6" fmla="*/ 1776836 h 2498048"/>
              <a:gd name="connsiteX7" fmla="*/ 4302934 w 5024146"/>
              <a:gd name="connsiteY7" fmla="*/ 2279421 h 2498048"/>
              <a:gd name="connsiteX8" fmla="*/ 3247310 w 5024146"/>
              <a:gd name="connsiteY8" fmla="*/ 2279421 h 2498048"/>
              <a:gd name="connsiteX9" fmla="*/ 2744726 w 5024146"/>
              <a:gd name="connsiteY9" fmla="*/ 1776836 h 2498048"/>
              <a:gd name="connsiteX10" fmla="*/ 2744726 w 5024146"/>
              <a:gd name="connsiteY10" fmla="*/ 721212 h 2498048"/>
              <a:gd name="connsiteX11" fmla="*/ 3247310 w 5024146"/>
              <a:gd name="connsiteY11" fmla="*/ 218627 h 2498048"/>
              <a:gd name="connsiteX12" fmla="*/ 3775122 w 5024146"/>
              <a:gd name="connsiteY12" fmla="*/ 0 h 2498048"/>
              <a:gd name="connsiteX0" fmla="*/ 1249024 w 2498048"/>
              <a:gd name="connsiteY0" fmla="*/ 0 h 2498048"/>
              <a:gd name="connsiteX1" fmla="*/ 1776836 w 2498048"/>
              <a:gd name="connsiteY1" fmla="*/ 218627 h 2498048"/>
              <a:gd name="connsiteX2" fmla="*/ 2279421 w 2498048"/>
              <a:gd name="connsiteY2" fmla="*/ 721212 h 2498048"/>
              <a:gd name="connsiteX3" fmla="*/ 2279421 w 2498048"/>
              <a:gd name="connsiteY3" fmla="*/ 1776836 h 2498048"/>
              <a:gd name="connsiteX4" fmla="*/ 1776836 w 2498048"/>
              <a:gd name="connsiteY4" fmla="*/ 2279421 h 2498048"/>
              <a:gd name="connsiteX5" fmla="*/ 721212 w 2498048"/>
              <a:gd name="connsiteY5" fmla="*/ 2279421 h 2498048"/>
              <a:gd name="connsiteX6" fmla="*/ 218628 w 2498048"/>
              <a:gd name="connsiteY6" fmla="*/ 1776836 h 2498048"/>
              <a:gd name="connsiteX7" fmla="*/ 218628 w 2498048"/>
              <a:gd name="connsiteY7" fmla="*/ 721212 h 2498048"/>
              <a:gd name="connsiteX8" fmla="*/ 721212 w 2498048"/>
              <a:gd name="connsiteY8" fmla="*/ 218627 h 2498048"/>
              <a:gd name="connsiteX9" fmla="*/ 1249024 w 2498048"/>
              <a:gd name="connsiteY9" fmla="*/ 0 h 249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8048" h="2498048">
                <a:moveTo>
                  <a:pt x="1249024" y="0"/>
                </a:moveTo>
                <a:cubicBezTo>
                  <a:pt x="1440055" y="0"/>
                  <a:pt x="1631085" y="72876"/>
                  <a:pt x="1776836" y="218627"/>
                </a:cubicBezTo>
                <a:lnTo>
                  <a:pt x="2279421" y="721212"/>
                </a:lnTo>
                <a:cubicBezTo>
                  <a:pt x="2570924" y="1012715"/>
                  <a:pt x="2570924" y="1485334"/>
                  <a:pt x="2279421" y="1776836"/>
                </a:cubicBezTo>
                <a:lnTo>
                  <a:pt x="1776836" y="2279421"/>
                </a:lnTo>
                <a:cubicBezTo>
                  <a:pt x="1485334" y="2570924"/>
                  <a:pt x="1012715" y="2570924"/>
                  <a:pt x="721212" y="2279421"/>
                </a:cubicBezTo>
                <a:lnTo>
                  <a:pt x="218628" y="1776836"/>
                </a:lnTo>
                <a:cubicBezTo>
                  <a:pt x="-72875" y="1485334"/>
                  <a:pt x="-72875" y="1012715"/>
                  <a:pt x="218628" y="721212"/>
                </a:cubicBezTo>
                <a:lnTo>
                  <a:pt x="721212" y="218627"/>
                </a:lnTo>
                <a:cubicBezTo>
                  <a:pt x="866963" y="72876"/>
                  <a:pt x="1057994" y="0"/>
                  <a:pt x="1249024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80164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35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504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2001" cy="68580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36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62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laojiao/p/9573016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/>
        </p:nvSpPr>
        <p:spPr>
          <a:xfrm>
            <a:off x="1100797" y="-341224"/>
            <a:ext cx="9959926" cy="7540448"/>
          </a:xfrm>
          <a:custGeom>
            <a:avLst/>
            <a:gdLst>
              <a:gd name="connsiteX0" fmla="*/ 1572046 w 9058502"/>
              <a:gd name="connsiteY0" fmla="*/ 0 h 6858000"/>
              <a:gd name="connsiteX1" fmla="*/ 7486457 w 9058502"/>
              <a:gd name="connsiteY1" fmla="*/ 0 h 6858000"/>
              <a:gd name="connsiteX2" fmla="*/ 7574617 w 9058502"/>
              <a:gd name="connsiteY2" fmla="*/ 76367 h 6858000"/>
              <a:gd name="connsiteX3" fmla="*/ 9058502 w 9058502"/>
              <a:gd name="connsiteY3" fmla="*/ 3429000 h 6858000"/>
              <a:gd name="connsiteX4" fmla="*/ 7574617 w 9058502"/>
              <a:gd name="connsiteY4" fmla="*/ 6781634 h 6858000"/>
              <a:gd name="connsiteX5" fmla="*/ 7486457 w 9058502"/>
              <a:gd name="connsiteY5" fmla="*/ 6858000 h 6858000"/>
              <a:gd name="connsiteX6" fmla="*/ 1572046 w 9058502"/>
              <a:gd name="connsiteY6" fmla="*/ 6858000 h 6858000"/>
              <a:gd name="connsiteX7" fmla="*/ 1483885 w 9058502"/>
              <a:gd name="connsiteY7" fmla="*/ 6781634 h 6858000"/>
              <a:gd name="connsiteX8" fmla="*/ 0 w 9058502"/>
              <a:gd name="connsiteY8" fmla="*/ 3429000 h 6858000"/>
              <a:gd name="connsiteX9" fmla="*/ 1483885 w 9058502"/>
              <a:gd name="connsiteY9" fmla="*/ 763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58502" h="6858000">
                <a:moveTo>
                  <a:pt x="1572046" y="0"/>
                </a:moveTo>
                <a:lnTo>
                  <a:pt x="7486457" y="0"/>
                </a:lnTo>
                <a:lnTo>
                  <a:pt x="7574617" y="76367"/>
                </a:lnTo>
                <a:cubicBezTo>
                  <a:pt x="8486199" y="904893"/>
                  <a:pt x="9058502" y="2100112"/>
                  <a:pt x="9058502" y="3429000"/>
                </a:cubicBezTo>
                <a:cubicBezTo>
                  <a:pt x="9058502" y="4757888"/>
                  <a:pt x="8486199" y="5953108"/>
                  <a:pt x="7574617" y="6781634"/>
                </a:cubicBezTo>
                <a:lnTo>
                  <a:pt x="7486457" y="6858000"/>
                </a:lnTo>
                <a:lnTo>
                  <a:pt x="1572046" y="6858000"/>
                </a:lnTo>
                <a:lnTo>
                  <a:pt x="1483885" y="6781634"/>
                </a:lnTo>
                <a:cubicBezTo>
                  <a:pt x="572304" y="5953108"/>
                  <a:pt x="0" y="4757888"/>
                  <a:pt x="0" y="3429000"/>
                </a:cubicBezTo>
                <a:cubicBezTo>
                  <a:pt x="0" y="2100112"/>
                  <a:pt x="572304" y="904893"/>
                  <a:pt x="1483885" y="76367"/>
                </a:cubicBezTo>
                <a:close/>
              </a:path>
            </a:pathLst>
          </a:cu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 rot="16200000">
            <a:off x="2651761" y="-1100252"/>
            <a:ext cx="6857999" cy="9058502"/>
          </a:xfrm>
          <a:custGeom>
            <a:avLst/>
            <a:gdLst>
              <a:gd name="connsiteX0" fmla="*/ 6857999 w 6857999"/>
              <a:gd name="connsiteY0" fmla="*/ 1572046 h 9058502"/>
              <a:gd name="connsiteX1" fmla="*/ 6857999 w 6857999"/>
              <a:gd name="connsiteY1" fmla="*/ 7486457 h 9058502"/>
              <a:gd name="connsiteX2" fmla="*/ 6781632 w 6857999"/>
              <a:gd name="connsiteY2" fmla="*/ 7574617 h 9058502"/>
              <a:gd name="connsiteX3" fmla="*/ 3428999 w 6857999"/>
              <a:gd name="connsiteY3" fmla="*/ 9058502 h 9058502"/>
              <a:gd name="connsiteX4" fmla="*/ 76365 w 6857999"/>
              <a:gd name="connsiteY4" fmla="*/ 7574617 h 9058502"/>
              <a:gd name="connsiteX5" fmla="*/ 0 w 6857999"/>
              <a:gd name="connsiteY5" fmla="*/ 7486458 h 9058502"/>
              <a:gd name="connsiteX6" fmla="*/ 0 w 6857999"/>
              <a:gd name="connsiteY6" fmla="*/ 1572045 h 9058502"/>
              <a:gd name="connsiteX7" fmla="*/ 76365 w 6857999"/>
              <a:gd name="connsiteY7" fmla="*/ 1483885 h 9058502"/>
              <a:gd name="connsiteX8" fmla="*/ 3428999 w 6857999"/>
              <a:gd name="connsiteY8" fmla="*/ 0 h 9058502"/>
              <a:gd name="connsiteX9" fmla="*/ 6781632 w 6857999"/>
              <a:gd name="connsiteY9" fmla="*/ 1483885 h 9058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7999" h="9058502">
                <a:moveTo>
                  <a:pt x="6857999" y="1572046"/>
                </a:moveTo>
                <a:lnTo>
                  <a:pt x="6857999" y="7486457"/>
                </a:lnTo>
                <a:lnTo>
                  <a:pt x="6781632" y="7574617"/>
                </a:lnTo>
                <a:cubicBezTo>
                  <a:pt x="5953106" y="8486199"/>
                  <a:pt x="4757887" y="9058502"/>
                  <a:pt x="3428999" y="9058502"/>
                </a:cubicBezTo>
                <a:cubicBezTo>
                  <a:pt x="2100111" y="9058502"/>
                  <a:pt x="904891" y="8486199"/>
                  <a:pt x="76365" y="7574617"/>
                </a:cubicBezTo>
                <a:lnTo>
                  <a:pt x="0" y="7486458"/>
                </a:lnTo>
                <a:lnTo>
                  <a:pt x="0" y="1572045"/>
                </a:lnTo>
                <a:lnTo>
                  <a:pt x="76365" y="1483885"/>
                </a:lnTo>
                <a:cubicBezTo>
                  <a:pt x="904891" y="572304"/>
                  <a:pt x="2100111" y="0"/>
                  <a:pt x="3428999" y="0"/>
                </a:cubicBezTo>
                <a:cubicBezTo>
                  <a:pt x="4757887" y="0"/>
                  <a:pt x="5953106" y="572304"/>
                  <a:pt x="6781632" y="1483885"/>
                </a:cubicBezTo>
                <a:close/>
              </a:path>
            </a:pathLst>
          </a:custGeom>
          <a:blipFill dpi="0" rotWithShape="1">
            <a:blip r:embed="rId3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98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138250" y="-487529"/>
            <a:ext cx="7885021" cy="788502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lumMod val="50000"/>
                <a:lumOff val="50000"/>
                <a:alpha val="14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851036" y="3539949"/>
            <a:ext cx="6489927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48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Message Queue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4870253" y="1178458"/>
            <a:ext cx="2460930" cy="2554545"/>
          </a:xfrm>
          <a:prstGeom prst="rect">
            <a:avLst/>
          </a:prstGeom>
          <a:noFill/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8000" dirty="0">
                <a:solidFill>
                  <a:srgbClr val="1D4C77"/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2021</a:t>
            </a:r>
            <a:endParaRPr lang="zh-CN" altLang="en-US" sz="8000" dirty="0">
              <a:solidFill>
                <a:srgbClr val="1D4C77"/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  <a:p>
            <a:pPr algn="ctr"/>
            <a:endParaRPr lang="zh-CN" altLang="en-US" sz="8000" dirty="0">
              <a:solidFill>
                <a:srgbClr val="1D4C77"/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5168900" y="5627254"/>
            <a:ext cx="1863636" cy="337783"/>
            <a:chOff x="4193094" y="5370940"/>
            <a:chExt cx="1863636" cy="337783"/>
          </a:xfrm>
        </p:grpSpPr>
        <p:sp>
          <p:nvSpPr>
            <p:cNvPr id="47" name="Rectangle: Rounded Corners 100"/>
            <p:cNvSpPr/>
            <p:nvPr/>
          </p:nvSpPr>
          <p:spPr>
            <a:xfrm>
              <a:off x="4193094" y="5370940"/>
              <a:ext cx="1863636" cy="33778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95959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ln w="19050"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  <a:latin typeface="Century Gothic" panose="020B0502020202020204" pitchFamily="34" charset="0"/>
                <a:ea typeface="方正黑体简体" panose="02010601030101010101" pitchFamily="2" charset="-122"/>
              </a:endParaRPr>
            </a:p>
          </p:txBody>
        </p:sp>
        <p:sp>
          <p:nvSpPr>
            <p:cNvPr id="49" name="原创设计师          _5"/>
            <p:cNvSpPr/>
            <p:nvPr/>
          </p:nvSpPr>
          <p:spPr>
            <a:xfrm>
              <a:off x="4293620" y="5394477"/>
              <a:ext cx="1662583" cy="276963"/>
            </a:xfrm>
            <a:prstGeom prst="rect">
              <a:avLst/>
            </a:prstGeom>
            <a:effectLst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汇报人：李柯凡</a:t>
              </a: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4372679" y="2552395"/>
            <a:ext cx="349791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3600" i="1" dirty="0">
                <a:solidFill>
                  <a:srgbClr val="414141"/>
                </a:solidFill>
                <a:ea typeface="方正黑体简体" panose="02010601030101010101" pitchFamily="2" charset="-122"/>
              </a:rPr>
              <a:t>FLASK</a:t>
            </a:r>
            <a:endParaRPr lang="zh-CN" altLang="en-US" sz="3600" i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929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1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7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  <p:bldP spid="25" grpId="0" animBg="1"/>
          <p:bldP spid="3" grpId="0" animBg="1"/>
          <p:bldP spid="41" grpId="0"/>
          <p:bldP spid="42" grpId="0"/>
          <p:bldP spid="2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1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7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  <p:bldP spid="25" grpId="0" animBg="1"/>
          <p:bldP spid="3" grpId="0" animBg="1"/>
          <p:bldP spid="41" grpId="0"/>
          <p:bldP spid="42" grpId="0"/>
          <p:bldP spid="26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120960" y="57579"/>
            <a:ext cx="0" cy="71159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019770" y="1137355"/>
            <a:ext cx="234028" cy="234028"/>
            <a:chOff x="7927343" y="2668909"/>
            <a:chExt cx="268762" cy="268762"/>
          </a:xfrm>
        </p:grpSpPr>
        <p:sp>
          <p:nvSpPr>
            <p:cNvPr id="13" name="椭圆 12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0" y="3381505"/>
            <a:ext cx="234028" cy="234028"/>
            <a:chOff x="7927343" y="2668909"/>
            <a:chExt cx="268762" cy="268762"/>
          </a:xfrm>
        </p:grpSpPr>
        <p:sp>
          <p:nvSpPr>
            <p:cNvPr id="16" name="椭圆 15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19770" y="5569900"/>
            <a:ext cx="234028" cy="234028"/>
            <a:chOff x="7927343" y="2668909"/>
            <a:chExt cx="268762" cy="268762"/>
          </a:xfrm>
        </p:grpSpPr>
        <p:sp>
          <p:nvSpPr>
            <p:cNvPr id="19" name="椭圆 18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291AD508-DA7B-42E8-8DE8-D1EED6322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402" y="348853"/>
            <a:ext cx="8205195" cy="615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8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96001" y="1555224"/>
            <a:ext cx="471953" cy="473084"/>
          </a:xfrm>
          <a:prstGeom prst="rect">
            <a:avLst/>
          </a:prstGeom>
          <a:noFill/>
          <a:ln w="38100">
            <a:solidFill>
              <a:srgbClr val="1D4C77"/>
            </a:solidFill>
          </a:ln>
          <a:effectLst>
            <a:outerShdw blurRad="3810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-3600" y="5982789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0062CF-4239-4286-B703-132EC1F0E32B}"/>
              </a:ext>
            </a:extLst>
          </p:cNvPr>
          <p:cNvSpPr txBox="1">
            <a:spLocks/>
          </p:cNvSpPr>
          <p:nvPr/>
        </p:nvSpPr>
        <p:spPr>
          <a:xfrm>
            <a:off x="1315329" y="1121813"/>
            <a:ext cx="10669407" cy="1114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dirty="0" err="1"/>
              <a:t>nsqlookupd</a:t>
            </a:r>
            <a:endParaRPr lang="en-US" altLang="zh-CN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339596" y="2028308"/>
            <a:ext cx="680194" cy="0"/>
          </a:xfrm>
          <a:prstGeom prst="line">
            <a:avLst/>
          </a:prstGeom>
          <a:ln w="3810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组件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A73DB0-A560-49A5-BDA4-98C866CB5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329" y="2369257"/>
            <a:ext cx="10937923" cy="2048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nsqlookupd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是管理拓扑信息的守护进程，客户端可以通过查询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nsqlookupd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来查找某个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topic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的生产者，节点广播和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channel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等信息。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可以使用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nsqlookup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发现节点，管理集群</a:t>
            </a:r>
            <a:endParaRPr kumimoji="0" lang="zh-CN" altLang="zh-CN" sz="2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8012633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96001" y="1555224"/>
            <a:ext cx="471953" cy="473084"/>
          </a:xfrm>
          <a:prstGeom prst="rect">
            <a:avLst/>
          </a:prstGeom>
          <a:noFill/>
          <a:ln w="38100">
            <a:solidFill>
              <a:srgbClr val="1D4C77"/>
            </a:solidFill>
          </a:ln>
          <a:effectLst>
            <a:outerShdw blurRad="3810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-3600" y="5982789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0062CF-4239-4286-B703-132EC1F0E32B}"/>
              </a:ext>
            </a:extLst>
          </p:cNvPr>
          <p:cNvSpPr txBox="1">
            <a:spLocks/>
          </p:cNvSpPr>
          <p:nvPr/>
        </p:nvSpPr>
        <p:spPr>
          <a:xfrm>
            <a:off x="1315329" y="1254772"/>
            <a:ext cx="10669407" cy="1114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dirty="0"/>
              <a:t>集群配置</a:t>
            </a:r>
            <a:endParaRPr lang="en-US" altLang="zh-CN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339596" y="2028308"/>
            <a:ext cx="680194" cy="0"/>
          </a:xfrm>
          <a:prstGeom prst="line">
            <a:avLst/>
          </a:prstGeom>
          <a:ln w="3810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组件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A73DB0-A560-49A5-BDA4-98C866CB5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077" y="2038975"/>
            <a:ext cx="10937923" cy="158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在一台机器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(win)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上测试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首先启动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nsqlookupd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进程，默认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http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端口为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4161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，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tcp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端口为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4160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启动三个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nsqd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进程，设置不同的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tcp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和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http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地址，并设置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lookupd-tcp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的地址</a:t>
            </a:r>
            <a:endParaRPr kumimoji="0" lang="zh-CN" altLang="zh-CN" sz="2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03B3FA-C0CE-43A9-8CA5-B6FDE085D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02" y="3747541"/>
            <a:ext cx="10610850" cy="173355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0CA48F4-0A9D-4022-8D33-936797A69C62}"/>
              </a:ext>
            </a:extLst>
          </p:cNvPr>
          <p:cNvSpPr txBox="1"/>
          <p:nvPr/>
        </p:nvSpPr>
        <p:spPr>
          <a:xfrm>
            <a:off x="931902" y="5530445"/>
            <a:ext cx="7559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启动nsqadmin，进入localhost:4171查看，显示有三个节点</a:t>
            </a:r>
          </a:p>
        </p:txBody>
      </p:sp>
    </p:spTree>
    <p:extLst>
      <p:ext uri="{BB962C8B-B14F-4D97-AF65-F5344CB8AC3E}">
        <p14:creationId xmlns:p14="http://schemas.microsoft.com/office/powerpoint/2010/main" val="218708757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96001" y="1555224"/>
            <a:ext cx="471953" cy="473084"/>
          </a:xfrm>
          <a:prstGeom prst="rect">
            <a:avLst/>
          </a:prstGeom>
          <a:noFill/>
          <a:ln w="38100">
            <a:solidFill>
              <a:srgbClr val="1D4C77"/>
            </a:solidFill>
          </a:ln>
          <a:effectLst>
            <a:outerShdw blurRad="3810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-3600" y="5982789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0062CF-4239-4286-B703-132EC1F0E32B}"/>
              </a:ext>
            </a:extLst>
          </p:cNvPr>
          <p:cNvSpPr txBox="1">
            <a:spLocks/>
          </p:cNvSpPr>
          <p:nvPr/>
        </p:nvSpPr>
        <p:spPr>
          <a:xfrm>
            <a:off x="1315329" y="1254772"/>
            <a:ext cx="10669407" cy="1114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dirty="0"/>
              <a:t>集群配置</a:t>
            </a:r>
            <a:endParaRPr lang="en-US" altLang="zh-CN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339596" y="2028308"/>
            <a:ext cx="680194" cy="0"/>
          </a:xfrm>
          <a:prstGeom prst="line">
            <a:avLst/>
          </a:prstGeom>
          <a:ln w="3810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组件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A73DB0-A560-49A5-BDA4-98C866CB5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077" y="2038975"/>
            <a:ext cx="10937923" cy="158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在一台机器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(win)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上测试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首先启动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nsqlookupd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进程，默认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http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端口为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4161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，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tcp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端口为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4160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启动三个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nsqd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进程，设置不同的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tcp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和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http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地址，并设置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lookupd-tcp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的地址</a:t>
            </a:r>
            <a:endParaRPr kumimoji="0" lang="zh-CN" altLang="zh-CN" sz="2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03B3FA-C0CE-43A9-8CA5-B6FDE085D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02" y="3747541"/>
            <a:ext cx="10610850" cy="173355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0CA48F4-0A9D-4022-8D33-936797A69C62}"/>
              </a:ext>
            </a:extLst>
          </p:cNvPr>
          <p:cNvSpPr txBox="1"/>
          <p:nvPr/>
        </p:nvSpPr>
        <p:spPr>
          <a:xfrm>
            <a:off x="931902" y="5530445"/>
            <a:ext cx="7559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启动nsqadmin，进入localhost:4171查看，显示有三个节点</a:t>
            </a:r>
          </a:p>
        </p:txBody>
      </p:sp>
    </p:spTree>
    <p:extLst>
      <p:ext uri="{BB962C8B-B14F-4D97-AF65-F5344CB8AC3E}">
        <p14:creationId xmlns:p14="http://schemas.microsoft.com/office/powerpoint/2010/main" val="114605308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96001" y="1555224"/>
            <a:ext cx="471953" cy="473084"/>
          </a:xfrm>
          <a:prstGeom prst="rect">
            <a:avLst/>
          </a:prstGeom>
          <a:noFill/>
          <a:ln w="38100">
            <a:solidFill>
              <a:srgbClr val="1D4C77"/>
            </a:solidFill>
          </a:ln>
          <a:effectLst>
            <a:outerShdw blurRad="3810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-3600" y="5982789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0062CF-4239-4286-B703-132EC1F0E32B}"/>
              </a:ext>
            </a:extLst>
          </p:cNvPr>
          <p:cNvSpPr txBox="1">
            <a:spLocks/>
          </p:cNvSpPr>
          <p:nvPr/>
        </p:nvSpPr>
        <p:spPr>
          <a:xfrm>
            <a:off x="1315329" y="1254772"/>
            <a:ext cx="10669407" cy="1114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dirty="0" err="1"/>
              <a:t>nsqadmin</a:t>
            </a:r>
            <a:endParaRPr lang="en-US" altLang="zh-CN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339596" y="2028308"/>
            <a:ext cx="680194" cy="0"/>
          </a:xfrm>
          <a:prstGeom prst="line">
            <a:avLst/>
          </a:prstGeom>
          <a:ln w="3810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组件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A73DB0-A560-49A5-BDA4-98C866CB5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329" y="2363905"/>
            <a:ext cx="10937923" cy="2492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nsqadmin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是一个基于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web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的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nsq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管理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ui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界面，可以查看集群的各项信息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使用命令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`nsqadmin.exe -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nsqd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-http-address=127.0.0.1:4151`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运行，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http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默认端口号为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4151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2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访问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localhost:4171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地址进入管理页面，可以查看并管理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topic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和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channel</a:t>
            </a:r>
            <a:endParaRPr kumimoji="0" lang="zh-CN" altLang="zh-CN" sz="2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32119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96001" y="1555224"/>
            <a:ext cx="471953" cy="473084"/>
          </a:xfrm>
          <a:prstGeom prst="rect">
            <a:avLst/>
          </a:prstGeom>
          <a:noFill/>
          <a:ln w="38100">
            <a:solidFill>
              <a:srgbClr val="1D4C77"/>
            </a:solidFill>
          </a:ln>
          <a:effectLst>
            <a:outerShdw blurRad="3810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-3600" y="5982789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0062CF-4239-4286-B703-132EC1F0E32B}"/>
              </a:ext>
            </a:extLst>
          </p:cNvPr>
          <p:cNvSpPr txBox="1">
            <a:spLocks/>
          </p:cNvSpPr>
          <p:nvPr/>
        </p:nvSpPr>
        <p:spPr>
          <a:xfrm>
            <a:off x="1315329" y="1254772"/>
            <a:ext cx="10669407" cy="1114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dirty="0" err="1"/>
              <a:t>pynsq</a:t>
            </a:r>
            <a:endParaRPr lang="en-US" altLang="zh-CN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339596" y="2028308"/>
            <a:ext cx="680194" cy="0"/>
          </a:xfrm>
          <a:prstGeom prst="line">
            <a:avLst/>
          </a:prstGeom>
          <a:ln w="3810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2382383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/>
              <a:t>python</a:t>
            </a:r>
            <a:r>
              <a:rPr lang="zh-CN" altLang="en-US" sz="2800" dirty="0"/>
              <a:t>中使用</a:t>
            </a:r>
            <a:endParaRPr lang="en-US" altLang="zh-CN" sz="2800" dirty="0"/>
          </a:p>
          <a:p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0C2627-78FC-4397-96D9-31181E37AE4A}"/>
              </a:ext>
            </a:extLst>
          </p:cNvPr>
          <p:cNvSpPr txBox="1"/>
          <p:nvPr/>
        </p:nvSpPr>
        <p:spPr>
          <a:xfrm>
            <a:off x="3096768" y="1442682"/>
            <a:ext cx="7559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https://pynsq.readthedocs.io/en/latest/writer.html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8F45C9-41B6-4198-B837-2A32AC693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329" y="2511274"/>
            <a:ext cx="72294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51163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120960" y="57579"/>
            <a:ext cx="0" cy="71159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019770" y="1137355"/>
            <a:ext cx="234028" cy="234028"/>
            <a:chOff x="7927343" y="2668909"/>
            <a:chExt cx="268762" cy="268762"/>
          </a:xfrm>
        </p:grpSpPr>
        <p:sp>
          <p:nvSpPr>
            <p:cNvPr id="13" name="椭圆 12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0" y="3381505"/>
            <a:ext cx="234028" cy="234028"/>
            <a:chOff x="7927343" y="2668909"/>
            <a:chExt cx="268762" cy="268762"/>
          </a:xfrm>
        </p:grpSpPr>
        <p:sp>
          <p:nvSpPr>
            <p:cNvPr id="16" name="椭圆 15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19770" y="5569900"/>
            <a:ext cx="234028" cy="234028"/>
            <a:chOff x="7927343" y="2668909"/>
            <a:chExt cx="268762" cy="268762"/>
          </a:xfrm>
        </p:grpSpPr>
        <p:sp>
          <p:nvSpPr>
            <p:cNvPr id="19" name="椭圆 18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64C36577-2CE1-44EF-8842-2B33C5192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" y="864875"/>
            <a:ext cx="1117282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37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120960" y="57579"/>
            <a:ext cx="0" cy="71159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019770" y="1137355"/>
            <a:ext cx="234028" cy="234028"/>
            <a:chOff x="7927343" y="2668909"/>
            <a:chExt cx="268762" cy="268762"/>
          </a:xfrm>
        </p:grpSpPr>
        <p:sp>
          <p:nvSpPr>
            <p:cNvPr id="13" name="椭圆 12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0" y="3381505"/>
            <a:ext cx="234028" cy="234028"/>
            <a:chOff x="7927343" y="2668909"/>
            <a:chExt cx="268762" cy="268762"/>
          </a:xfrm>
        </p:grpSpPr>
        <p:sp>
          <p:nvSpPr>
            <p:cNvPr id="16" name="椭圆 15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19770" y="5569900"/>
            <a:ext cx="234028" cy="234028"/>
            <a:chOff x="7927343" y="2668909"/>
            <a:chExt cx="268762" cy="268762"/>
          </a:xfrm>
        </p:grpSpPr>
        <p:sp>
          <p:nvSpPr>
            <p:cNvPr id="19" name="椭圆 18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E67DEC6C-27DB-47E1-B02E-C64984387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675" y="2255809"/>
            <a:ext cx="10115550" cy="41148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F1FC00D-0CD0-4718-BD1A-29B488CD8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6484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16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120960" y="57579"/>
            <a:ext cx="0" cy="71159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019770" y="1137355"/>
            <a:ext cx="234028" cy="234028"/>
            <a:chOff x="7927343" y="2668909"/>
            <a:chExt cx="268762" cy="268762"/>
          </a:xfrm>
        </p:grpSpPr>
        <p:sp>
          <p:nvSpPr>
            <p:cNvPr id="13" name="椭圆 12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0" y="3381505"/>
            <a:ext cx="234028" cy="234028"/>
            <a:chOff x="7927343" y="2668909"/>
            <a:chExt cx="268762" cy="268762"/>
          </a:xfrm>
        </p:grpSpPr>
        <p:sp>
          <p:nvSpPr>
            <p:cNvPr id="16" name="椭圆 15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19770" y="5569900"/>
            <a:ext cx="234028" cy="234028"/>
            <a:chOff x="7927343" y="2668909"/>
            <a:chExt cx="268762" cy="268762"/>
          </a:xfrm>
        </p:grpSpPr>
        <p:sp>
          <p:nvSpPr>
            <p:cNvPr id="19" name="椭圆 18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C5F2B760-A108-443D-93BE-F087C7F0D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" y="2451159"/>
            <a:ext cx="11458575" cy="39147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97F389-947D-4EA5-A910-2D47B05CB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6484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73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120960" y="57579"/>
            <a:ext cx="0" cy="71159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019770" y="1137355"/>
            <a:ext cx="234028" cy="234028"/>
            <a:chOff x="7927343" y="2668909"/>
            <a:chExt cx="268762" cy="268762"/>
          </a:xfrm>
        </p:grpSpPr>
        <p:sp>
          <p:nvSpPr>
            <p:cNvPr id="13" name="椭圆 12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0" y="3381505"/>
            <a:ext cx="234028" cy="234028"/>
            <a:chOff x="7927343" y="2668909"/>
            <a:chExt cx="268762" cy="268762"/>
          </a:xfrm>
        </p:grpSpPr>
        <p:sp>
          <p:nvSpPr>
            <p:cNvPr id="16" name="椭圆 15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19770" y="5569900"/>
            <a:ext cx="234028" cy="234028"/>
            <a:chOff x="7927343" y="2668909"/>
            <a:chExt cx="268762" cy="268762"/>
          </a:xfrm>
        </p:grpSpPr>
        <p:sp>
          <p:nvSpPr>
            <p:cNvPr id="19" name="椭圆 18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FF39F907-DA34-49E2-ABE2-264FD12CD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648450" cy="1714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6FC1DB1-D12A-466E-A160-20D3CC28E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87" y="2579609"/>
            <a:ext cx="114014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71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任意多边形 61"/>
          <p:cNvSpPr/>
          <p:nvPr/>
        </p:nvSpPr>
        <p:spPr>
          <a:xfrm>
            <a:off x="1072926" y="-8632"/>
            <a:ext cx="10639698" cy="6866632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39698" h="6866632">
                <a:moveTo>
                  <a:pt x="1572046" y="0"/>
                </a:moveTo>
                <a:lnTo>
                  <a:pt x="5264571" y="0"/>
                </a:lnTo>
                <a:lnTo>
                  <a:pt x="7486457" y="0"/>
                </a:lnTo>
                <a:lnTo>
                  <a:pt x="10639698" y="0"/>
                </a:lnTo>
                <a:lnTo>
                  <a:pt x="10639698" y="6857554"/>
                </a:lnTo>
                <a:lnTo>
                  <a:pt x="7496924" y="6857554"/>
                </a:lnTo>
                <a:lnTo>
                  <a:pt x="7486457" y="6866632"/>
                </a:ln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close/>
              </a:path>
            </a:pathLst>
          </a:custGeom>
          <a:solidFill>
            <a:srgbClr val="1D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1551509" y="-8632"/>
            <a:ext cx="10639698" cy="6866632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39698" h="6866632">
                <a:moveTo>
                  <a:pt x="1572046" y="0"/>
                </a:moveTo>
                <a:lnTo>
                  <a:pt x="5264571" y="0"/>
                </a:lnTo>
                <a:lnTo>
                  <a:pt x="7486457" y="0"/>
                </a:lnTo>
                <a:lnTo>
                  <a:pt x="10639698" y="0"/>
                </a:lnTo>
                <a:lnTo>
                  <a:pt x="10639698" y="6857554"/>
                </a:lnTo>
                <a:lnTo>
                  <a:pt x="7496924" y="6857554"/>
                </a:lnTo>
                <a:lnTo>
                  <a:pt x="7486457" y="6866632"/>
                </a:ln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close/>
              </a:path>
            </a:pathLst>
          </a:custGeom>
          <a:blipFill dpi="0" rotWithShape="1">
            <a:blip r:embed="rId3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r="1"/>
            </a:stretch>
          </a:blipFill>
          <a:ln>
            <a:noFill/>
          </a:ln>
          <a:effectLst>
            <a:outerShdw blurRad="3683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80162" y="1233945"/>
            <a:ext cx="4731596" cy="960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90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 rot="5400000">
            <a:off x="1147717" y="3042765"/>
            <a:ext cx="413675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4800" dirty="0">
                <a:solidFill>
                  <a:srgbClr val="595959">
                    <a:alpha val="29000"/>
                  </a:srgb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CONTENTS</a:t>
            </a:r>
            <a:endParaRPr lang="zh-CN" altLang="en-US" sz="4800" dirty="0">
              <a:solidFill>
                <a:srgbClr val="595959">
                  <a:alpha val="29000"/>
                </a:srgbClr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525433" y="2396433"/>
            <a:ext cx="909515" cy="21236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6600" b="1" dirty="0">
                <a:solidFill>
                  <a:srgbClr val="1D4C77"/>
                </a:solidFill>
                <a:ea typeface="方正黑体简体" panose="02010601030101010101" pitchFamily="2" charset="-122"/>
              </a:rPr>
              <a:t>目录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5950840" y="1359729"/>
            <a:ext cx="3478390" cy="694554"/>
            <a:chOff x="5591150" y="1307383"/>
            <a:chExt cx="3478390" cy="694554"/>
          </a:xfrm>
        </p:grpSpPr>
        <p:sp>
          <p:nvSpPr>
            <p:cNvPr id="8" name="文本框 7"/>
            <p:cNvSpPr txBox="1"/>
            <p:nvPr/>
          </p:nvSpPr>
          <p:spPr>
            <a:xfrm>
              <a:off x="6503453" y="1307383"/>
              <a:ext cx="25660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rgbClr val="414141"/>
                  </a:solidFill>
                  <a:ea typeface="方正黑体简体" panose="02010601030101010101" pitchFamily="2" charset="-122"/>
                </a:rPr>
                <a:t>Message Queue</a:t>
              </a:r>
              <a:endPara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591150" y="1338211"/>
              <a:ext cx="663726" cy="6637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>
                  <a:solidFill>
                    <a:srgbClr val="1D4C77"/>
                  </a:solidFill>
                  <a:latin typeface="Agency FB" panose="020B0503020202020204" pitchFamily="34" charset="0"/>
                  <a:ea typeface="方正黑体简体" panose="02010601030101010101" pitchFamily="2" charset="-122"/>
                </a:rPr>
                <a:t>01</a:t>
              </a:r>
              <a:endParaRPr lang="zh-CN" altLang="en-US" sz="2800" b="1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5780162" y="2396433"/>
            <a:ext cx="4731596" cy="960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90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5950840" y="2522439"/>
            <a:ext cx="1750994" cy="694554"/>
            <a:chOff x="5591150" y="1307383"/>
            <a:chExt cx="1750994" cy="694554"/>
          </a:xfrm>
        </p:grpSpPr>
        <p:sp>
          <p:nvSpPr>
            <p:cNvPr id="64" name="文本框 63"/>
            <p:cNvSpPr txBox="1"/>
            <p:nvPr/>
          </p:nvSpPr>
          <p:spPr>
            <a:xfrm>
              <a:off x="6503453" y="1307383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方正黑体简体" panose="02010601030101010101" pitchFamily="2" charset="-122"/>
                </a:rPr>
                <a:t>NSQ</a:t>
              </a:r>
              <a:endParaRPr lang="zh-CN" altLang="en-US" i="1" dirty="0">
                <a:solidFill>
                  <a:schemeClr val="tx1">
                    <a:lumMod val="75000"/>
                    <a:lumOff val="25000"/>
                  </a:schemeClr>
                </a:solidFill>
                <a:ea typeface="方正黑体简体" panose="02010601030101010101" pitchFamily="2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5591150" y="1338211"/>
              <a:ext cx="663726" cy="6637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>
                  <a:solidFill>
                    <a:srgbClr val="1D4C77"/>
                  </a:solidFill>
                  <a:latin typeface="Agency FB" panose="020B0503020202020204" pitchFamily="34" charset="0"/>
                  <a:ea typeface="方正黑体简体" panose="02010601030101010101" pitchFamily="2" charset="-122"/>
                </a:rPr>
                <a:t>02</a:t>
              </a:r>
              <a:endParaRPr lang="zh-CN" altLang="en-US" sz="2800" b="1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792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0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 animBg="1"/>
          <p:bldP spid="39" grpId="0" animBg="1"/>
          <p:bldP spid="27" grpId="0" animBg="1"/>
          <p:bldP spid="36" grpId="0"/>
          <p:bldP spid="40" grpId="0"/>
          <p:bldP spid="3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0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 animBg="1"/>
          <p:bldP spid="39" grpId="0" animBg="1"/>
          <p:bldP spid="27" grpId="0" animBg="1"/>
          <p:bldP spid="36" grpId="0"/>
          <p:bldP spid="40" grpId="0"/>
          <p:bldP spid="31" grpId="0" animBg="1"/>
          <p:bldP spid="32" grpId="0" animBg="1"/>
          <p:bldP spid="19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120960" y="57579"/>
            <a:ext cx="0" cy="71159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019770" y="1137355"/>
            <a:ext cx="234028" cy="234028"/>
            <a:chOff x="7927343" y="2668909"/>
            <a:chExt cx="268762" cy="268762"/>
          </a:xfrm>
        </p:grpSpPr>
        <p:sp>
          <p:nvSpPr>
            <p:cNvPr id="13" name="椭圆 12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0" y="3381505"/>
            <a:ext cx="234028" cy="234028"/>
            <a:chOff x="7927343" y="2668909"/>
            <a:chExt cx="268762" cy="268762"/>
          </a:xfrm>
        </p:grpSpPr>
        <p:sp>
          <p:nvSpPr>
            <p:cNvPr id="16" name="椭圆 15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19770" y="5569900"/>
            <a:ext cx="234028" cy="234028"/>
            <a:chOff x="7927343" y="2668909"/>
            <a:chExt cx="268762" cy="268762"/>
          </a:xfrm>
        </p:grpSpPr>
        <p:sp>
          <p:nvSpPr>
            <p:cNvPr id="19" name="椭圆 18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FF39F907-DA34-49E2-ABE2-264FD12CD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648450" cy="17145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C5CB594-854A-4629-8E73-22C06C347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86" y="1463043"/>
            <a:ext cx="4373622" cy="53949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DA943B-92BF-4C13-9C4A-6932446BF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7608" y="1638300"/>
            <a:ext cx="1628775" cy="5219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D11E6FC-FFAA-4CBA-8D65-A01C96086B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6550" y="421010"/>
            <a:ext cx="1552575" cy="32099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6886E3-2C34-4E89-8A5D-E7A855C83B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6648" y="555122"/>
            <a:ext cx="1466850" cy="27432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01EE0D64-656D-4733-9795-ED094B7D57AE}"/>
              </a:ext>
            </a:extLst>
          </p:cNvPr>
          <p:cNvSpPr txBox="1"/>
          <p:nvPr/>
        </p:nvSpPr>
        <p:spPr>
          <a:xfrm>
            <a:off x="6648450" y="4038601"/>
            <a:ext cx="4194048" cy="188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consumer1和consumer2共用一个channel，各自收到一部分消息，channel和ch两个channel都收到全部消息</a:t>
            </a:r>
          </a:p>
        </p:txBody>
      </p:sp>
    </p:spTree>
    <p:extLst>
      <p:ext uri="{BB962C8B-B14F-4D97-AF65-F5344CB8AC3E}">
        <p14:creationId xmlns:p14="http://schemas.microsoft.com/office/powerpoint/2010/main" val="2031392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96001" y="1555224"/>
            <a:ext cx="471953" cy="473084"/>
          </a:xfrm>
          <a:prstGeom prst="rect">
            <a:avLst/>
          </a:prstGeom>
          <a:noFill/>
          <a:ln w="38100">
            <a:solidFill>
              <a:srgbClr val="1D4C77"/>
            </a:solidFill>
          </a:ln>
          <a:effectLst>
            <a:outerShdw blurRad="3810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-3600" y="5982789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0062CF-4239-4286-B703-132EC1F0E32B}"/>
              </a:ext>
            </a:extLst>
          </p:cNvPr>
          <p:cNvSpPr txBox="1">
            <a:spLocks/>
          </p:cNvSpPr>
          <p:nvPr/>
        </p:nvSpPr>
        <p:spPr>
          <a:xfrm>
            <a:off x="1315329" y="1254772"/>
            <a:ext cx="10669407" cy="1114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dirty="0"/>
              <a:t>集群</a:t>
            </a:r>
            <a:endParaRPr lang="en-US" altLang="zh-CN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339596" y="2028308"/>
            <a:ext cx="680194" cy="0"/>
          </a:xfrm>
          <a:prstGeom prst="line">
            <a:avLst/>
          </a:prstGeom>
          <a:ln w="3810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2382383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/>
              <a:t>python</a:t>
            </a:r>
            <a:r>
              <a:rPr lang="zh-CN" altLang="en-US" sz="2800" dirty="0"/>
              <a:t>中使用</a:t>
            </a:r>
            <a:endParaRPr lang="en-US" altLang="zh-CN" sz="2800" dirty="0"/>
          </a:p>
          <a:p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0C2627-78FC-4397-96D9-31181E37AE4A}"/>
              </a:ext>
            </a:extLst>
          </p:cNvPr>
          <p:cNvSpPr txBox="1"/>
          <p:nvPr/>
        </p:nvSpPr>
        <p:spPr>
          <a:xfrm>
            <a:off x="3096768" y="1442682"/>
            <a:ext cx="7559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https://pynsq.readthedocs.io/en/latest/writer.html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626F387-5EF3-4CC3-B226-3E446570D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596" y="2715609"/>
            <a:ext cx="104679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79092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120960" y="57579"/>
            <a:ext cx="0" cy="71159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019770" y="1137355"/>
            <a:ext cx="234028" cy="234028"/>
            <a:chOff x="7927343" y="2668909"/>
            <a:chExt cx="268762" cy="268762"/>
          </a:xfrm>
        </p:grpSpPr>
        <p:sp>
          <p:nvSpPr>
            <p:cNvPr id="13" name="椭圆 12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0" y="3381505"/>
            <a:ext cx="234028" cy="234028"/>
            <a:chOff x="7927343" y="2668909"/>
            <a:chExt cx="268762" cy="268762"/>
          </a:xfrm>
        </p:grpSpPr>
        <p:sp>
          <p:nvSpPr>
            <p:cNvPr id="16" name="椭圆 15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19770" y="5569900"/>
            <a:ext cx="234028" cy="234028"/>
            <a:chOff x="7927343" y="2668909"/>
            <a:chExt cx="268762" cy="268762"/>
          </a:xfrm>
        </p:grpSpPr>
        <p:sp>
          <p:nvSpPr>
            <p:cNvPr id="19" name="椭圆 18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6B503ED5-F713-4A2A-94B7-3EE75E193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" y="323850"/>
            <a:ext cx="1210627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1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120960" y="57579"/>
            <a:ext cx="0" cy="71159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019770" y="1137355"/>
            <a:ext cx="234028" cy="234028"/>
            <a:chOff x="7927343" y="2668909"/>
            <a:chExt cx="268762" cy="268762"/>
          </a:xfrm>
        </p:grpSpPr>
        <p:sp>
          <p:nvSpPr>
            <p:cNvPr id="13" name="椭圆 12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0" y="3381505"/>
            <a:ext cx="234028" cy="234028"/>
            <a:chOff x="7927343" y="2668909"/>
            <a:chExt cx="268762" cy="268762"/>
          </a:xfrm>
        </p:grpSpPr>
        <p:sp>
          <p:nvSpPr>
            <p:cNvPr id="16" name="椭圆 15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19770" y="5569900"/>
            <a:ext cx="234028" cy="234028"/>
            <a:chOff x="7927343" y="2668909"/>
            <a:chExt cx="268762" cy="268762"/>
          </a:xfrm>
        </p:grpSpPr>
        <p:sp>
          <p:nvSpPr>
            <p:cNvPr id="19" name="椭圆 18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802CA52-EF7C-4427-8D85-034C9CF9F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27" y="0"/>
            <a:ext cx="116641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86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120960" y="57579"/>
            <a:ext cx="0" cy="71159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019770" y="1137355"/>
            <a:ext cx="234028" cy="234028"/>
            <a:chOff x="7927343" y="2668909"/>
            <a:chExt cx="268762" cy="268762"/>
          </a:xfrm>
        </p:grpSpPr>
        <p:sp>
          <p:nvSpPr>
            <p:cNvPr id="13" name="椭圆 12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0" y="3381505"/>
            <a:ext cx="234028" cy="234028"/>
            <a:chOff x="7927343" y="2668909"/>
            <a:chExt cx="268762" cy="268762"/>
          </a:xfrm>
        </p:grpSpPr>
        <p:sp>
          <p:nvSpPr>
            <p:cNvPr id="16" name="椭圆 15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19770" y="5569900"/>
            <a:ext cx="234028" cy="234028"/>
            <a:chOff x="7927343" y="2668909"/>
            <a:chExt cx="268762" cy="268762"/>
          </a:xfrm>
        </p:grpSpPr>
        <p:sp>
          <p:nvSpPr>
            <p:cNvPr id="19" name="椭圆 18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BDEC00D-6E10-42D6-AFC6-2840396A7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" y="142875"/>
            <a:ext cx="12068175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74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120960" y="57579"/>
            <a:ext cx="0" cy="71159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019770" y="1137355"/>
            <a:ext cx="234028" cy="234028"/>
            <a:chOff x="7927343" y="2668909"/>
            <a:chExt cx="268762" cy="268762"/>
          </a:xfrm>
        </p:grpSpPr>
        <p:sp>
          <p:nvSpPr>
            <p:cNvPr id="13" name="椭圆 12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0" y="3381505"/>
            <a:ext cx="234028" cy="234028"/>
            <a:chOff x="7927343" y="2668909"/>
            <a:chExt cx="268762" cy="268762"/>
          </a:xfrm>
        </p:grpSpPr>
        <p:sp>
          <p:nvSpPr>
            <p:cNvPr id="16" name="椭圆 15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19770" y="5569900"/>
            <a:ext cx="234028" cy="234028"/>
            <a:chOff x="7927343" y="2668909"/>
            <a:chExt cx="268762" cy="268762"/>
          </a:xfrm>
        </p:grpSpPr>
        <p:sp>
          <p:nvSpPr>
            <p:cNvPr id="19" name="椭圆 18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683EF9F4-DAC9-4AC4-8E7E-EC07BF52028B}"/>
              </a:ext>
            </a:extLst>
          </p:cNvPr>
          <p:cNvSpPr txBox="1"/>
          <p:nvPr/>
        </p:nvSpPr>
        <p:spPr>
          <a:xfrm>
            <a:off x="2036063" y="1137355"/>
            <a:ext cx="9936475" cy="2347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参考 </a:t>
            </a:r>
            <a:r>
              <a:rPr lang="en-US" altLang="zh-CN" sz="2000" dirty="0">
                <a:hlinkClick r:id="rId3"/>
              </a:rPr>
              <a:t>https://www.cnblogs.com/laojiao/p/9573016.html</a:t>
            </a:r>
            <a:endParaRPr lang="zh-CN" alt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一般业务系统要使用</a:t>
            </a:r>
            <a:r>
              <a:rPr lang="en-US" altLang="zh-CN" sz="2000" dirty="0"/>
              <a:t>MQ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RocketMQ</a:t>
            </a:r>
            <a:r>
              <a:rPr lang="zh-CN" altLang="en-US" sz="2000" dirty="0"/>
              <a:t>是很好的选择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对于大数据领域的实时计算、日志采集能需求，</a:t>
            </a:r>
            <a:r>
              <a:rPr lang="en-US" altLang="zh-CN" sz="2000" dirty="0"/>
              <a:t>Kafka</a:t>
            </a:r>
            <a:r>
              <a:rPr lang="zh-CN" altLang="en-US" sz="2000" dirty="0"/>
              <a:t>是处于业界标准地位的，使用</a:t>
            </a:r>
            <a:r>
              <a:rPr lang="en-US" altLang="zh-CN" sz="2000" dirty="0"/>
              <a:t>Kafka</a:t>
            </a:r>
            <a:r>
              <a:rPr lang="zh-CN" altLang="en-US" sz="2000" dirty="0"/>
              <a:t>更为合适。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NSQ</a:t>
            </a:r>
            <a:r>
              <a:rPr lang="zh-CN" altLang="en-US" sz="2000" dirty="0"/>
              <a:t>使用</a:t>
            </a:r>
            <a:r>
              <a:rPr lang="en-US" altLang="zh-CN" sz="2000" dirty="0"/>
              <a:t>Go</a:t>
            </a:r>
            <a:r>
              <a:rPr lang="zh-CN" altLang="en-US" sz="2000" dirty="0"/>
              <a:t>语言实现，适合小型项目，自带分布式集群配置工具</a:t>
            </a:r>
          </a:p>
        </p:txBody>
      </p:sp>
    </p:spTree>
    <p:extLst>
      <p:ext uri="{BB962C8B-B14F-4D97-AF65-F5344CB8AC3E}">
        <p14:creationId xmlns:p14="http://schemas.microsoft.com/office/powerpoint/2010/main" val="2967414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 flipH="1">
            <a:off x="106741" y="0"/>
            <a:ext cx="6436113" cy="6873596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309994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11" fmla="*/ 1572046 w 10639698"/>
              <a:gd name="connsiteY11" fmla="*/ 0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10639698 w 10639698"/>
              <a:gd name="connsiteY2" fmla="*/ 0 h 6866632"/>
              <a:gd name="connsiteX3" fmla="*/ 10639698 w 10639698"/>
              <a:gd name="connsiteY3" fmla="*/ 6857554 h 6866632"/>
              <a:gd name="connsiteX4" fmla="*/ 7496924 w 10639698"/>
              <a:gd name="connsiteY4" fmla="*/ 6857554 h 6866632"/>
              <a:gd name="connsiteX5" fmla="*/ 7486457 w 10639698"/>
              <a:gd name="connsiteY5" fmla="*/ 6866632 h 6866632"/>
              <a:gd name="connsiteX6" fmla="*/ 1572046 w 10639698"/>
              <a:gd name="connsiteY6" fmla="*/ 6866632 h 6866632"/>
              <a:gd name="connsiteX7" fmla="*/ 1483885 w 10639698"/>
              <a:gd name="connsiteY7" fmla="*/ 6790170 h 6866632"/>
              <a:gd name="connsiteX8" fmla="*/ 0 w 10639698"/>
              <a:gd name="connsiteY8" fmla="*/ 3433316 h 6866632"/>
              <a:gd name="connsiteX9" fmla="*/ 1483885 w 10639698"/>
              <a:gd name="connsiteY9" fmla="*/ 76463 h 6866632"/>
              <a:gd name="connsiteX10" fmla="*/ 1572046 w 10639698"/>
              <a:gd name="connsiteY10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7486457 w 10639698"/>
              <a:gd name="connsiteY4" fmla="*/ 6866632 h 6866632"/>
              <a:gd name="connsiteX5" fmla="*/ 1572046 w 10639698"/>
              <a:gd name="connsiteY5" fmla="*/ 6866632 h 6866632"/>
              <a:gd name="connsiteX6" fmla="*/ 1483885 w 10639698"/>
              <a:gd name="connsiteY6" fmla="*/ 6790170 h 6866632"/>
              <a:gd name="connsiteX7" fmla="*/ 0 w 10639698"/>
              <a:gd name="connsiteY7" fmla="*/ 3433316 h 6866632"/>
              <a:gd name="connsiteX8" fmla="*/ 1483885 w 10639698"/>
              <a:gd name="connsiteY8" fmla="*/ 76463 h 6866632"/>
              <a:gd name="connsiteX9" fmla="*/ 1572046 w 10639698"/>
              <a:gd name="connsiteY9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10639698"/>
              <a:gd name="connsiteY0" fmla="*/ 0 h 6866632"/>
              <a:gd name="connsiteX1" fmla="*/ 6597087 w 10639698"/>
              <a:gd name="connsiteY1" fmla="*/ 32084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6629171"/>
              <a:gd name="connsiteY0" fmla="*/ 0 h 6873596"/>
              <a:gd name="connsiteX1" fmla="*/ 6597087 w 6629171"/>
              <a:gd name="connsiteY1" fmla="*/ 32084 h 6873596"/>
              <a:gd name="connsiteX2" fmla="*/ 6629171 w 6629171"/>
              <a:gd name="connsiteY2" fmla="*/ 6873596 h 6873596"/>
              <a:gd name="connsiteX3" fmla="*/ 1572046 w 6629171"/>
              <a:gd name="connsiteY3" fmla="*/ 6866632 h 6873596"/>
              <a:gd name="connsiteX4" fmla="*/ 1483885 w 6629171"/>
              <a:gd name="connsiteY4" fmla="*/ 6790170 h 6873596"/>
              <a:gd name="connsiteX5" fmla="*/ 0 w 6629171"/>
              <a:gd name="connsiteY5" fmla="*/ 3433316 h 6873596"/>
              <a:gd name="connsiteX6" fmla="*/ 1483885 w 6629171"/>
              <a:gd name="connsiteY6" fmla="*/ 76463 h 6873596"/>
              <a:gd name="connsiteX7" fmla="*/ 1572046 w 6629171"/>
              <a:gd name="connsiteY7" fmla="*/ 0 h 6873596"/>
              <a:gd name="connsiteX0" fmla="*/ 1572046 w 6597087"/>
              <a:gd name="connsiteY0" fmla="*/ 0 h 6873596"/>
              <a:gd name="connsiteX1" fmla="*/ 6597087 w 6597087"/>
              <a:gd name="connsiteY1" fmla="*/ 32084 h 6873596"/>
              <a:gd name="connsiteX2" fmla="*/ 6581045 w 6597087"/>
              <a:gd name="connsiteY2" fmla="*/ 6873596 h 6873596"/>
              <a:gd name="connsiteX3" fmla="*/ 1572046 w 6597087"/>
              <a:gd name="connsiteY3" fmla="*/ 6866632 h 6873596"/>
              <a:gd name="connsiteX4" fmla="*/ 1483885 w 6597087"/>
              <a:gd name="connsiteY4" fmla="*/ 6790170 h 6873596"/>
              <a:gd name="connsiteX5" fmla="*/ 0 w 6597087"/>
              <a:gd name="connsiteY5" fmla="*/ 3433316 h 6873596"/>
              <a:gd name="connsiteX6" fmla="*/ 1483885 w 6597087"/>
              <a:gd name="connsiteY6" fmla="*/ 76463 h 6873596"/>
              <a:gd name="connsiteX7" fmla="*/ 1572046 w 6597087"/>
              <a:gd name="connsiteY7" fmla="*/ 0 h 6873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97087" h="6873596">
                <a:moveTo>
                  <a:pt x="1572046" y="0"/>
                </a:moveTo>
                <a:lnTo>
                  <a:pt x="6597087" y="32084"/>
                </a:lnTo>
                <a:cubicBezTo>
                  <a:pt x="6591740" y="2312588"/>
                  <a:pt x="6586392" y="4593092"/>
                  <a:pt x="6581045" y="6873596"/>
                </a:cubicBez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lnTo>
                  <a:pt x="1572046" y="0"/>
                </a:lnTo>
                <a:close/>
              </a:path>
            </a:pathLst>
          </a:custGeom>
          <a:solidFill>
            <a:srgbClr val="1D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 flipH="1">
            <a:off x="-14607" y="6964"/>
            <a:ext cx="6163950" cy="6866632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10639698 w 10639698"/>
              <a:gd name="connsiteY2" fmla="*/ 0 h 6866632"/>
              <a:gd name="connsiteX3" fmla="*/ 10639698 w 10639698"/>
              <a:gd name="connsiteY3" fmla="*/ 6857554 h 6866632"/>
              <a:gd name="connsiteX4" fmla="*/ 7496924 w 10639698"/>
              <a:gd name="connsiteY4" fmla="*/ 6857554 h 6866632"/>
              <a:gd name="connsiteX5" fmla="*/ 7486457 w 10639698"/>
              <a:gd name="connsiteY5" fmla="*/ 6866632 h 6866632"/>
              <a:gd name="connsiteX6" fmla="*/ 1572046 w 10639698"/>
              <a:gd name="connsiteY6" fmla="*/ 6866632 h 6866632"/>
              <a:gd name="connsiteX7" fmla="*/ 1483885 w 10639698"/>
              <a:gd name="connsiteY7" fmla="*/ 6790170 h 6866632"/>
              <a:gd name="connsiteX8" fmla="*/ 0 w 10639698"/>
              <a:gd name="connsiteY8" fmla="*/ 3433316 h 6866632"/>
              <a:gd name="connsiteX9" fmla="*/ 1483885 w 10639698"/>
              <a:gd name="connsiteY9" fmla="*/ 76463 h 6866632"/>
              <a:gd name="connsiteX10" fmla="*/ 1572046 w 10639698"/>
              <a:gd name="connsiteY10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7486457 w 10639698"/>
              <a:gd name="connsiteY4" fmla="*/ 6866632 h 6866632"/>
              <a:gd name="connsiteX5" fmla="*/ 1572046 w 10639698"/>
              <a:gd name="connsiteY5" fmla="*/ 6866632 h 6866632"/>
              <a:gd name="connsiteX6" fmla="*/ 1483885 w 10639698"/>
              <a:gd name="connsiteY6" fmla="*/ 6790170 h 6866632"/>
              <a:gd name="connsiteX7" fmla="*/ 0 w 10639698"/>
              <a:gd name="connsiteY7" fmla="*/ 3433316 h 6866632"/>
              <a:gd name="connsiteX8" fmla="*/ 1483885 w 10639698"/>
              <a:gd name="connsiteY8" fmla="*/ 76463 h 6866632"/>
              <a:gd name="connsiteX9" fmla="*/ 1572046 w 10639698"/>
              <a:gd name="connsiteY9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6163950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6163950 w 10639698"/>
              <a:gd name="connsiteY1" fmla="*/ 0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6163950"/>
              <a:gd name="connsiteY0" fmla="*/ 0 h 6866632"/>
              <a:gd name="connsiteX1" fmla="*/ 6163950 w 6163950"/>
              <a:gd name="connsiteY1" fmla="*/ 0 h 6866632"/>
              <a:gd name="connsiteX2" fmla="*/ 6147909 w 6163950"/>
              <a:gd name="connsiteY2" fmla="*/ 6857554 h 6866632"/>
              <a:gd name="connsiteX3" fmla="*/ 1572046 w 6163950"/>
              <a:gd name="connsiteY3" fmla="*/ 6866632 h 6866632"/>
              <a:gd name="connsiteX4" fmla="*/ 1483885 w 6163950"/>
              <a:gd name="connsiteY4" fmla="*/ 6790170 h 6866632"/>
              <a:gd name="connsiteX5" fmla="*/ 0 w 6163950"/>
              <a:gd name="connsiteY5" fmla="*/ 3433316 h 6866632"/>
              <a:gd name="connsiteX6" fmla="*/ 1483885 w 6163950"/>
              <a:gd name="connsiteY6" fmla="*/ 76463 h 6866632"/>
              <a:gd name="connsiteX7" fmla="*/ 1572046 w 6163950"/>
              <a:gd name="connsiteY7" fmla="*/ 0 h 686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63950" h="6866632">
                <a:moveTo>
                  <a:pt x="1572046" y="0"/>
                </a:moveTo>
                <a:lnTo>
                  <a:pt x="6163950" y="0"/>
                </a:lnTo>
                <a:lnTo>
                  <a:pt x="6147909" y="6857554"/>
                </a:ln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lnTo>
                  <a:pt x="1572046" y="0"/>
                </a:lnTo>
                <a:close/>
              </a:path>
            </a:pathLst>
          </a:custGeom>
          <a:blipFill dpi="0" rotWithShape="1">
            <a:blip r:embed="rId3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683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244079" y="1315264"/>
            <a:ext cx="2154014" cy="4050564"/>
          </a:xfrm>
          <a:prstGeom prst="ellipse">
            <a:avLst/>
          </a:prstGeom>
          <a:noFill/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99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199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49642" y="4554194"/>
            <a:ext cx="21428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spc="300" dirty="0">
                <a:solidFill>
                  <a:srgbClr val="595959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PART ONE</a:t>
            </a:r>
            <a:endParaRPr lang="zh-CN" altLang="en-US" sz="2800" b="1" spc="300" dirty="0">
              <a:solidFill>
                <a:srgbClr val="595959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10016" y="2213811"/>
            <a:ext cx="6320589" cy="27752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0" dist="381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4751" y="4048467"/>
            <a:ext cx="597732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Message Queue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675213" y="2796351"/>
            <a:ext cx="3923190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4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Message Queue</a:t>
            </a:r>
            <a:endParaRPr lang="zh-CN" altLang="en-US" sz="44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91201" y="3742254"/>
            <a:ext cx="641683" cy="0"/>
          </a:xfrm>
          <a:prstGeom prst="line">
            <a:avLst/>
          </a:prstGeom>
          <a:ln w="5715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90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4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/>
          <p:bldP spid="23" grpId="0"/>
          <p:bldP spid="6" grpId="0" animBg="1"/>
          <p:bldP spid="4" grpId="0"/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/>
          <p:bldP spid="23" grpId="0"/>
          <p:bldP spid="6" grpId="0" animBg="1"/>
          <p:bldP spid="4" grpId="0"/>
          <p:bldP spid="5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96001" y="1555224"/>
            <a:ext cx="471953" cy="473084"/>
          </a:xfrm>
          <a:prstGeom prst="rect">
            <a:avLst/>
          </a:prstGeom>
          <a:noFill/>
          <a:ln w="38100">
            <a:solidFill>
              <a:srgbClr val="1D4C77"/>
            </a:solidFill>
          </a:ln>
          <a:effectLst>
            <a:outerShdw blurRad="3810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-3600" y="5982789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480918" y="2165738"/>
            <a:ext cx="680194" cy="0"/>
          </a:xfrm>
          <a:prstGeom prst="line">
            <a:avLst/>
          </a:prstGeom>
          <a:ln w="3810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256608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Message Queue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08ADB6-5943-44BA-B8C3-93913E9156F7}"/>
              </a:ext>
            </a:extLst>
          </p:cNvPr>
          <p:cNvSpPr txBox="1"/>
          <p:nvPr/>
        </p:nvSpPr>
        <p:spPr>
          <a:xfrm>
            <a:off x="1315329" y="1121544"/>
            <a:ext cx="9162466" cy="2347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消息队列（</a:t>
            </a:r>
            <a:r>
              <a:rPr lang="en-US" altLang="zh-CN" sz="2000" dirty="0"/>
              <a:t>Message queue</a:t>
            </a:r>
            <a:r>
              <a:rPr lang="zh-CN" altLang="en-US" sz="2000" dirty="0"/>
              <a:t>）是一种进程间通信或同一进程的不同线程间的通信方式，用来处理一系列通常来自用户的输入，消息队列提供了异步的通信协议。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在实现上，消息队列经常保存在链表中，拥有权限的进程可以向消息队列中写入或读取消息</a:t>
            </a:r>
          </a:p>
        </p:txBody>
      </p:sp>
    </p:spTree>
    <p:extLst>
      <p:ext uri="{BB962C8B-B14F-4D97-AF65-F5344CB8AC3E}">
        <p14:creationId xmlns:p14="http://schemas.microsoft.com/office/powerpoint/2010/main" val="2148376961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6095055" y="2201725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5978041" y="4771278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506443" y="956200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AutoShape 59"/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283539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Message Queuing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51B0A5-24EC-44D3-9C62-8E380EB7B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49" y="1260501"/>
            <a:ext cx="4825285" cy="5262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消息队列本身是异步的，它允许接收者在消息发送很长时间后再取回消息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和信号相比，消息队列能够传递更多的信息。与管道相比，消息队列提供了有格式的数据，这可以减少开发人员的工作量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使用消息队列可以将业务流程变为并行执行，减少处理时间，提高用户体验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可以将不同的业务逻辑解耦，提高可扩展性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在高并发场景可以提供缓冲，避免过多请求使系统宕机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2D5C7F7-8530-4A23-BB0B-13ED3B212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1431" y="1718576"/>
            <a:ext cx="4134516" cy="2048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系统依赖变多，消息队列出故障可能会导致整个系统宕机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存在一致性问题，不能确保消费者成功执行</a:t>
            </a:r>
          </a:p>
        </p:txBody>
      </p:sp>
    </p:spTree>
    <p:extLst>
      <p:ext uri="{BB962C8B-B14F-4D97-AF65-F5344CB8AC3E}">
        <p14:creationId xmlns:p14="http://schemas.microsoft.com/office/powerpoint/2010/main" val="95601313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38" grpId="0" animBg="1"/>
          <p:bldP spid="39" grpId="0" animBg="1"/>
          <p:bldP spid="40" grpId="0"/>
          <p:bldP spid="42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 flipH="1">
            <a:off x="106741" y="0"/>
            <a:ext cx="6436113" cy="6873596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309994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11" fmla="*/ 1572046 w 10639698"/>
              <a:gd name="connsiteY11" fmla="*/ 0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10639698 w 10639698"/>
              <a:gd name="connsiteY2" fmla="*/ 0 h 6866632"/>
              <a:gd name="connsiteX3" fmla="*/ 10639698 w 10639698"/>
              <a:gd name="connsiteY3" fmla="*/ 6857554 h 6866632"/>
              <a:gd name="connsiteX4" fmla="*/ 7496924 w 10639698"/>
              <a:gd name="connsiteY4" fmla="*/ 6857554 h 6866632"/>
              <a:gd name="connsiteX5" fmla="*/ 7486457 w 10639698"/>
              <a:gd name="connsiteY5" fmla="*/ 6866632 h 6866632"/>
              <a:gd name="connsiteX6" fmla="*/ 1572046 w 10639698"/>
              <a:gd name="connsiteY6" fmla="*/ 6866632 h 6866632"/>
              <a:gd name="connsiteX7" fmla="*/ 1483885 w 10639698"/>
              <a:gd name="connsiteY7" fmla="*/ 6790170 h 6866632"/>
              <a:gd name="connsiteX8" fmla="*/ 0 w 10639698"/>
              <a:gd name="connsiteY8" fmla="*/ 3433316 h 6866632"/>
              <a:gd name="connsiteX9" fmla="*/ 1483885 w 10639698"/>
              <a:gd name="connsiteY9" fmla="*/ 76463 h 6866632"/>
              <a:gd name="connsiteX10" fmla="*/ 1572046 w 10639698"/>
              <a:gd name="connsiteY10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7486457 w 10639698"/>
              <a:gd name="connsiteY4" fmla="*/ 6866632 h 6866632"/>
              <a:gd name="connsiteX5" fmla="*/ 1572046 w 10639698"/>
              <a:gd name="connsiteY5" fmla="*/ 6866632 h 6866632"/>
              <a:gd name="connsiteX6" fmla="*/ 1483885 w 10639698"/>
              <a:gd name="connsiteY6" fmla="*/ 6790170 h 6866632"/>
              <a:gd name="connsiteX7" fmla="*/ 0 w 10639698"/>
              <a:gd name="connsiteY7" fmla="*/ 3433316 h 6866632"/>
              <a:gd name="connsiteX8" fmla="*/ 1483885 w 10639698"/>
              <a:gd name="connsiteY8" fmla="*/ 76463 h 6866632"/>
              <a:gd name="connsiteX9" fmla="*/ 1572046 w 10639698"/>
              <a:gd name="connsiteY9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10639698"/>
              <a:gd name="connsiteY0" fmla="*/ 0 h 6866632"/>
              <a:gd name="connsiteX1" fmla="*/ 6597087 w 10639698"/>
              <a:gd name="connsiteY1" fmla="*/ 32084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6629171"/>
              <a:gd name="connsiteY0" fmla="*/ 0 h 6873596"/>
              <a:gd name="connsiteX1" fmla="*/ 6597087 w 6629171"/>
              <a:gd name="connsiteY1" fmla="*/ 32084 h 6873596"/>
              <a:gd name="connsiteX2" fmla="*/ 6629171 w 6629171"/>
              <a:gd name="connsiteY2" fmla="*/ 6873596 h 6873596"/>
              <a:gd name="connsiteX3" fmla="*/ 1572046 w 6629171"/>
              <a:gd name="connsiteY3" fmla="*/ 6866632 h 6873596"/>
              <a:gd name="connsiteX4" fmla="*/ 1483885 w 6629171"/>
              <a:gd name="connsiteY4" fmla="*/ 6790170 h 6873596"/>
              <a:gd name="connsiteX5" fmla="*/ 0 w 6629171"/>
              <a:gd name="connsiteY5" fmla="*/ 3433316 h 6873596"/>
              <a:gd name="connsiteX6" fmla="*/ 1483885 w 6629171"/>
              <a:gd name="connsiteY6" fmla="*/ 76463 h 6873596"/>
              <a:gd name="connsiteX7" fmla="*/ 1572046 w 6629171"/>
              <a:gd name="connsiteY7" fmla="*/ 0 h 6873596"/>
              <a:gd name="connsiteX0" fmla="*/ 1572046 w 6597087"/>
              <a:gd name="connsiteY0" fmla="*/ 0 h 6873596"/>
              <a:gd name="connsiteX1" fmla="*/ 6597087 w 6597087"/>
              <a:gd name="connsiteY1" fmla="*/ 32084 h 6873596"/>
              <a:gd name="connsiteX2" fmla="*/ 6581045 w 6597087"/>
              <a:gd name="connsiteY2" fmla="*/ 6873596 h 6873596"/>
              <a:gd name="connsiteX3" fmla="*/ 1572046 w 6597087"/>
              <a:gd name="connsiteY3" fmla="*/ 6866632 h 6873596"/>
              <a:gd name="connsiteX4" fmla="*/ 1483885 w 6597087"/>
              <a:gd name="connsiteY4" fmla="*/ 6790170 h 6873596"/>
              <a:gd name="connsiteX5" fmla="*/ 0 w 6597087"/>
              <a:gd name="connsiteY5" fmla="*/ 3433316 h 6873596"/>
              <a:gd name="connsiteX6" fmla="*/ 1483885 w 6597087"/>
              <a:gd name="connsiteY6" fmla="*/ 76463 h 6873596"/>
              <a:gd name="connsiteX7" fmla="*/ 1572046 w 6597087"/>
              <a:gd name="connsiteY7" fmla="*/ 0 h 6873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97087" h="6873596">
                <a:moveTo>
                  <a:pt x="1572046" y="0"/>
                </a:moveTo>
                <a:lnTo>
                  <a:pt x="6597087" y="32084"/>
                </a:lnTo>
                <a:cubicBezTo>
                  <a:pt x="6591740" y="2312588"/>
                  <a:pt x="6586392" y="4593092"/>
                  <a:pt x="6581045" y="6873596"/>
                </a:cubicBez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lnTo>
                  <a:pt x="1572046" y="0"/>
                </a:lnTo>
                <a:close/>
              </a:path>
            </a:pathLst>
          </a:custGeom>
          <a:solidFill>
            <a:srgbClr val="1D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 flipH="1">
            <a:off x="-14607" y="6964"/>
            <a:ext cx="6163950" cy="6866632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10639698 w 10639698"/>
              <a:gd name="connsiteY2" fmla="*/ 0 h 6866632"/>
              <a:gd name="connsiteX3" fmla="*/ 10639698 w 10639698"/>
              <a:gd name="connsiteY3" fmla="*/ 6857554 h 6866632"/>
              <a:gd name="connsiteX4" fmla="*/ 7496924 w 10639698"/>
              <a:gd name="connsiteY4" fmla="*/ 6857554 h 6866632"/>
              <a:gd name="connsiteX5" fmla="*/ 7486457 w 10639698"/>
              <a:gd name="connsiteY5" fmla="*/ 6866632 h 6866632"/>
              <a:gd name="connsiteX6" fmla="*/ 1572046 w 10639698"/>
              <a:gd name="connsiteY6" fmla="*/ 6866632 h 6866632"/>
              <a:gd name="connsiteX7" fmla="*/ 1483885 w 10639698"/>
              <a:gd name="connsiteY7" fmla="*/ 6790170 h 6866632"/>
              <a:gd name="connsiteX8" fmla="*/ 0 w 10639698"/>
              <a:gd name="connsiteY8" fmla="*/ 3433316 h 6866632"/>
              <a:gd name="connsiteX9" fmla="*/ 1483885 w 10639698"/>
              <a:gd name="connsiteY9" fmla="*/ 76463 h 6866632"/>
              <a:gd name="connsiteX10" fmla="*/ 1572046 w 10639698"/>
              <a:gd name="connsiteY10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7486457 w 10639698"/>
              <a:gd name="connsiteY4" fmla="*/ 6866632 h 6866632"/>
              <a:gd name="connsiteX5" fmla="*/ 1572046 w 10639698"/>
              <a:gd name="connsiteY5" fmla="*/ 6866632 h 6866632"/>
              <a:gd name="connsiteX6" fmla="*/ 1483885 w 10639698"/>
              <a:gd name="connsiteY6" fmla="*/ 6790170 h 6866632"/>
              <a:gd name="connsiteX7" fmla="*/ 0 w 10639698"/>
              <a:gd name="connsiteY7" fmla="*/ 3433316 h 6866632"/>
              <a:gd name="connsiteX8" fmla="*/ 1483885 w 10639698"/>
              <a:gd name="connsiteY8" fmla="*/ 76463 h 6866632"/>
              <a:gd name="connsiteX9" fmla="*/ 1572046 w 10639698"/>
              <a:gd name="connsiteY9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6163950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6163950 w 10639698"/>
              <a:gd name="connsiteY1" fmla="*/ 0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6163950"/>
              <a:gd name="connsiteY0" fmla="*/ 0 h 6866632"/>
              <a:gd name="connsiteX1" fmla="*/ 6163950 w 6163950"/>
              <a:gd name="connsiteY1" fmla="*/ 0 h 6866632"/>
              <a:gd name="connsiteX2" fmla="*/ 6147909 w 6163950"/>
              <a:gd name="connsiteY2" fmla="*/ 6857554 h 6866632"/>
              <a:gd name="connsiteX3" fmla="*/ 1572046 w 6163950"/>
              <a:gd name="connsiteY3" fmla="*/ 6866632 h 6866632"/>
              <a:gd name="connsiteX4" fmla="*/ 1483885 w 6163950"/>
              <a:gd name="connsiteY4" fmla="*/ 6790170 h 6866632"/>
              <a:gd name="connsiteX5" fmla="*/ 0 w 6163950"/>
              <a:gd name="connsiteY5" fmla="*/ 3433316 h 6866632"/>
              <a:gd name="connsiteX6" fmla="*/ 1483885 w 6163950"/>
              <a:gd name="connsiteY6" fmla="*/ 76463 h 6866632"/>
              <a:gd name="connsiteX7" fmla="*/ 1572046 w 6163950"/>
              <a:gd name="connsiteY7" fmla="*/ 0 h 686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63950" h="6866632">
                <a:moveTo>
                  <a:pt x="1572046" y="0"/>
                </a:moveTo>
                <a:lnTo>
                  <a:pt x="6163950" y="0"/>
                </a:lnTo>
                <a:lnTo>
                  <a:pt x="6147909" y="6857554"/>
                </a:ln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lnTo>
                  <a:pt x="1572046" y="0"/>
                </a:lnTo>
                <a:close/>
              </a:path>
            </a:pathLst>
          </a:custGeom>
          <a:blipFill dpi="0" rotWithShape="1">
            <a:blip r:embed="rId3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683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244079" y="1315264"/>
            <a:ext cx="2154014" cy="4050564"/>
          </a:xfrm>
          <a:prstGeom prst="ellipse">
            <a:avLst/>
          </a:prstGeom>
          <a:noFill/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99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199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49642" y="4554194"/>
            <a:ext cx="21428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spc="300" dirty="0">
                <a:solidFill>
                  <a:srgbClr val="595959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PART TWO</a:t>
            </a:r>
            <a:endParaRPr lang="zh-CN" altLang="en-US" sz="2800" b="1" spc="300" dirty="0">
              <a:solidFill>
                <a:srgbClr val="595959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10016" y="2213811"/>
            <a:ext cx="6320589" cy="27752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0" dist="381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75213" y="2796351"/>
            <a:ext cx="1208985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ea typeface="方正黑体简体" panose="02010601030101010101" pitchFamily="2" charset="-122"/>
              </a:rPr>
              <a:t>NSQ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791201" y="3742254"/>
            <a:ext cx="641683" cy="0"/>
          </a:xfrm>
          <a:prstGeom prst="line">
            <a:avLst/>
          </a:prstGeom>
          <a:ln w="5715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28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4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/>
          <p:bldP spid="23" grpId="0"/>
          <p:bldP spid="6" grpId="0" animBg="1"/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/>
          <p:bldP spid="23" grpId="0"/>
          <p:bldP spid="6" grpId="0" animBg="1"/>
          <p:bldP spid="5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96001" y="1555224"/>
            <a:ext cx="471953" cy="473084"/>
          </a:xfrm>
          <a:prstGeom prst="rect">
            <a:avLst/>
          </a:prstGeom>
          <a:noFill/>
          <a:ln w="38100">
            <a:solidFill>
              <a:srgbClr val="1D4C77"/>
            </a:solidFill>
          </a:ln>
          <a:effectLst>
            <a:outerShdw blurRad="3810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-3600" y="5982789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0062CF-4239-4286-B703-132EC1F0E32B}"/>
              </a:ext>
            </a:extLst>
          </p:cNvPr>
          <p:cNvSpPr txBox="1">
            <a:spLocks/>
          </p:cNvSpPr>
          <p:nvPr/>
        </p:nvSpPr>
        <p:spPr>
          <a:xfrm>
            <a:off x="1315328" y="1555224"/>
            <a:ext cx="10669407" cy="8752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/>
              <a:t>NSQ</a:t>
            </a:r>
            <a:r>
              <a:rPr lang="zh-CN" altLang="en-US" dirty="0"/>
              <a:t>是一个基于</a:t>
            </a:r>
            <a:r>
              <a:rPr lang="en-US" altLang="zh-CN" dirty="0"/>
              <a:t>Go</a:t>
            </a:r>
            <a:r>
              <a:rPr lang="zh-CN" altLang="en-US" dirty="0"/>
              <a:t>的分布式实时消息队列</a:t>
            </a:r>
            <a:endParaRPr lang="en-US" altLang="zh-CN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480918" y="2165738"/>
            <a:ext cx="680194" cy="0"/>
          </a:xfrm>
          <a:prstGeom prst="line">
            <a:avLst/>
          </a:prstGeom>
          <a:ln w="3810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NSQ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ED065A-2123-4CCD-A188-8D2A656515FF}"/>
              </a:ext>
            </a:extLst>
          </p:cNvPr>
          <p:cNvSpPr txBox="1"/>
          <p:nvPr/>
        </p:nvSpPr>
        <p:spPr>
          <a:xfrm>
            <a:off x="3828288" y="510348"/>
            <a:ext cx="4779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https://nsq.io/overview/quick_start.html</a:t>
            </a:r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94DD02-F3C3-498F-B63D-2C407C68F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328" y="2199601"/>
            <a:ext cx="7053213" cy="2492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支持无限的水平扩展，分布式设计，负载均衡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消息传递延迟低，性能优异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消息存储在内存中，大小超出一定限制或重启时持久化到磁盘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消息不保证顺序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相比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Kafka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使用较为简单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0515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300" tmFilter="0,0; .5, 1; 1, 1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  <p:bldP spid="39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3600" y="5982789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2529282" cy="138499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Topic</a:t>
            </a:r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和</a:t>
            </a:r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Channel</a:t>
            </a:r>
          </a:p>
          <a:p>
            <a:endParaRPr lang="en-US" altLang="zh-CN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  <a:p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0D2A101-A620-41B0-ABD5-390811111B39}"/>
              </a:ext>
            </a:extLst>
          </p:cNvPr>
          <p:cNvCxnSpPr/>
          <p:nvPr/>
        </p:nvCxnSpPr>
        <p:spPr>
          <a:xfrm>
            <a:off x="1364670" y="2294491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30EA7D3-60CB-41CC-9E02-767371263172}"/>
              </a:ext>
            </a:extLst>
          </p:cNvPr>
          <p:cNvGrpSpPr/>
          <p:nvPr/>
        </p:nvGrpSpPr>
        <p:grpSpPr>
          <a:xfrm>
            <a:off x="1255975" y="3711960"/>
            <a:ext cx="234028" cy="234028"/>
            <a:chOff x="7927343" y="2668909"/>
            <a:chExt cx="268762" cy="26876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5E8AD3C-DDC4-44EA-9E0F-C85DF2712BB7}"/>
                </a:ext>
              </a:extLst>
            </p:cNvPr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15F4573-0A95-4947-B2E9-B39288F7D7DE}"/>
                </a:ext>
              </a:extLst>
            </p:cNvPr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6C7D33C-9336-43C2-9698-778E2FFFAEE1}"/>
              </a:ext>
            </a:extLst>
          </p:cNvPr>
          <p:cNvGrpSpPr/>
          <p:nvPr/>
        </p:nvGrpSpPr>
        <p:grpSpPr>
          <a:xfrm>
            <a:off x="784377" y="1315329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6" name="六边形 15">
              <a:extLst>
                <a:ext uri="{FF2B5EF4-FFF2-40B4-BE49-F238E27FC236}">
                  <a16:creationId xmlns:a16="http://schemas.microsoft.com/office/drawing/2014/main" id="{282D7CFA-9CAC-4CE1-9662-1BAEC5D1A691}"/>
                </a:ext>
              </a:extLst>
            </p:cNvPr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六边形 16">
              <a:extLst>
                <a:ext uri="{FF2B5EF4-FFF2-40B4-BE49-F238E27FC236}">
                  <a16:creationId xmlns:a16="http://schemas.microsoft.com/office/drawing/2014/main" id="{8976AB55-35A0-48EE-B3A1-9802B454C859}"/>
                </a:ext>
              </a:extLst>
            </p:cNvPr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AutoShape 59">
              <a:extLst>
                <a:ext uri="{FF2B5EF4-FFF2-40B4-BE49-F238E27FC236}">
                  <a16:creationId xmlns:a16="http://schemas.microsoft.com/office/drawing/2014/main" id="{AC1D2F84-0B39-45DC-B68A-B4D68DF73DB1}"/>
                </a:ext>
              </a:extLst>
            </p:cNvPr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5A73DB0-A560-49A5-BDA4-98C866CB5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6401" y="1046668"/>
            <a:ext cx="9195347" cy="297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一个单独的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nsqd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实例，可以处理多个数据流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(streams)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，这些数据流被称为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topics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一个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topic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可以具有多个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channels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，所有的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channels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都会收到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topic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的消息的副本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一个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channels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可以连接多个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comsumers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channels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的消息会随机传递给一个可用的消费者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topic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传递给每个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channel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所有消息，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channel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传递给每个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consumer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一部分消息</a:t>
            </a:r>
          </a:p>
        </p:txBody>
      </p:sp>
    </p:spTree>
    <p:extLst>
      <p:ext uri="{BB962C8B-B14F-4D97-AF65-F5344CB8AC3E}">
        <p14:creationId xmlns:p14="http://schemas.microsoft.com/office/powerpoint/2010/main" val="2646686449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96001" y="1555224"/>
            <a:ext cx="471953" cy="473084"/>
          </a:xfrm>
          <a:prstGeom prst="rect">
            <a:avLst/>
          </a:prstGeom>
          <a:noFill/>
          <a:ln w="38100">
            <a:solidFill>
              <a:srgbClr val="1D4C77"/>
            </a:solidFill>
          </a:ln>
          <a:effectLst>
            <a:outerShdw blurRad="3810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-3600" y="5982789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0062CF-4239-4286-B703-132EC1F0E32B}"/>
              </a:ext>
            </a:extLst>
          </p:cNvPr>
          <p:cNvSpPr txBox="1">
            <a:spLocks/>
          </p:cNvSpPr>
          <p:nvPr/>
        </p:nvSpPr>
        <p:spPr>
          <a:xfrm>
            <a:off x="1315329" y="1121813"/>
            <a:ext cx="10669407" cy="1114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dirty="0" err="1"/>
              <a:t>nsqd</a:t>
            </a:r>
            <a:endParaRPr lang="en-US" altLang="zh-CN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339596" y="2028308"/>
            <a:ext cx="680194" cy="0"/>
          </a:xfrm>
          <a:prstGeom prst="line">
            <a:avLst/>
          </a:prstGeom>
          <a:ln w="3810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组件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A73DB0-A560-49A5-BDA4-98C866CB5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813" y="2075852"/>
            <a:ext cx="10937923" cy="3894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nsqd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是接收消息、排队和向客户端传递消息的守护进程（后台进程）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它可以独立运行，但通常配置在具有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nsqlookupd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实例的集群中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它监听两个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TCP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端口，一个用于客户端，另一个用于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HTTP API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。（它可以选择在第三个端口上侦听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HTTPS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）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客户端默认端口为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4150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，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HTTP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默认端口为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4151</a:t>
            </a:r>
            <a:endParaRPr kumimoji="0" lang="zh-CN" altLang="zh-CN" sz="2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2015855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826</Words>
  <Application>Microsoft Office PowerPoint</Application>
  <PresentationFormat>宽屏</PresentationFormat>
  <Paragraphs>123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Gill Sans</vt:lpstr>
      <vt:lpstr>Meiryo UI</vt:lpstr>
      <vt:lpstr>Roboto Medium</vt:lpstr>
      <vt:lpstr>Roboto Thin</vt:lpstr>
      <vt:lpstr>方正黑体简体</vt:lpstr>
      <vt:lpstr>宋体</vt:lpstr>
      <vt:lpstr>微软雅黑</vt:lpstr>
      <vt:lpstr>Agency FB</vt:lpstr>
      <vt:lpstr>Arial</vt:lpstr>
      <vt:lpstr>Calibri</vt:lpstr>
      <vt:lpstr>Calibri Light</vt:lpstr>
      <vt:lpstr>Century Gothic</vt:lpstr>
      <vt:lpstr>Source Sans Pro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Likf</dc:creator>
  <cp:keywords/>
  <dc:description/>
  <cp:lastModifiedBy>李 柯凡</cp:lastModifiedBy>
  <cp:revision>684</cp:revision>
  <dcterms:created xsi:type="dcterms:W3CDTF">2019-05-16T00:04:14Z</dcterms:created>
  <dcterms:modified xsi:type="dcterms:W3CDTF">2021-02-20T13:22:22Z</dcterms:modified>
</cp:coreProperties>
</file>