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331" r:id="rId5"/>
    <p:sldId id="311" r:id="rId6"/>
    <p:sldId id="266" r:id="rId7"/>
    <p:sldId id="307" r:id="rId8"/>
    <p:sldId id="265" r:id="rId9"/>
    <p:sldId id="267" r:id="rId10"/>
    <p:sldId id="332" r:id="rId11"/>
    <p:sldId id="333" r:id="rId12"/>
    <p:sldId id="334" r:id="rId13"/>
    <p:sldId id="335" r:id="rId14"/>
    <p:sldId id="336" r:id="rId15"/>
    <p:sldId id="337" r:id="rId16"/>
    <p:sldId id="308" r:id="rId17"/>
    <p:sldId id="338" r:id="rId18"/>
    <p:sldId id="339" r:id="rId19"/>
    <p:sldId id="340" r:id="rId20"/>
    <p:sldId id="342" r:id="rId21"/>
    <p:sldId id="341" r:id="rId22"/>
    <p:sldId id="343" r:id="rId23"/>
    <p:sldId id="344" r:id="rId24"/>
    <p:sldId id="345" r:id="rId25"/>
    <p:sldId id="346" r:id="rId26"/>
    <p:sldId id="347" r:id="rId27"/>
    <p:sldId id="350" r:id="rId28"/>
    <p:sldId id="348" r:id="rId29"/>
    <p:sldId id="349" r:id="rId30"/>
    <p:sldId id="35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C77"/>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8" autoAdjust="0"/>
  </p:normalViewPr>
  <p:slideViewPr>
    <p:cSldViewPr snapToGrid="0">
      <p:cViewPr varScale="1">
        <p:scale>
          <a:sx n="63" d="100"/>
          <a:sy n="63" d="100"/>
        </p:scale>
        <p:origin x="38" y="19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3632-086E-4C0A-B693-80AF826D3C19}" type="datetimeFigureOut">
              <a:rPr lang="zh-CN" altLang="en-US" smtClean="0"/>
              <a:t>2021/2/20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724C-EBFF-41D4-88EE-EC6386CFF47F}" type="slidenum">
              <a:rPr lang="zh-CN" altLang="en-US" smtClean="0"/>
              <a:t>‹#›</a:t>
            </a:fld>
            <a:endParaRPr lang="zh-CN" altLang="en-US"/>
          </a:p>
        </p:txBody>
      </p:sp>
    </p:spTree>
    <p:extLst>
      <p:ext uri="{BB962C8B-B14F-4D97-AF65-F5344CB8AC3E}">
        <p14:creationId xmlns:p14="http://schemas.microsoft.com/office/powerpoint/2010/main" val="198456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a:t>
            </a:fld>
            <a:endParaRPr lang="zh-CN" altLang="en-US"/>
          </a:p>
        </p:txBody>
      </p:sp>
    </p:spTree>
    <p:extLst>
      <p:ext uri="{BB962C8B-B14F-4D97-AF65-F5344CB8AC3E}">
        <p14:creationId xmlns:p14="http://schemas.microsoft.com/office/powerpoint/2010/main" val="416243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10</a:t>
            </a:fld>
            <a:endParaRPr lang="zh-CN" altLang="en-US"/>
          </a:p>
        </p:txBody>
      </p:sp>
    </p:spTree>
    <p:extLst>
      <p:ext uri="{BB962C8B-B14F-4D97-AF65-F5344CB8AC3E}">
        <p14:creationId xmlns:p14="http://schemas.microsoft.com/office/powerpoint/2010/main" val="45307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11</a:t>
            </a:fld>
            <a:endParaRPr lang="zh-CN" altLang="en-US"/>
          </a:p>
        </p:txBody>
      </p:sp>
    </p:spTree>
    <p:extLst>
      <p:ext uri="{BB962C8B-B14F-4D97-AF65-F5344CB8AC3E}">
        <p14:creationId xmlns:p14="http://schemas.microsoft.com/office/powerpoint/2010/main" val="252866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12</a:t>
            </a:fld>
            <a:endParaRPr lang="zh-CN" altLang="en-US"/>
          </a:p>
        </p:txBody>
      </p:sp>
    </p:spTree>
    <p:extLst>
      <p:ext uri="{BB962C8B-B14F-4D97-AF65-F5344CB8AC3E}">
        <p14:creationId xmlns:p14="http://schemas.microsoft.com/office/powerpoint/2010/main" val="1327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13</a:t>
            </a:fld>
            <a:endParaRPr lang="zh-CN" altLang="en-US"/>
          </a:p>
        </p:txBody>
      </p:sp>
    </p:spTree>
    <p:extLst>
      <p:ext uri="{BB962C8B-B14F-4D97-AF65-F5344CB8AC3E}">
        <p14:creationId xmlns:p14="http://schemas.microsoft.com/office/powerpoint/2010/main" val="355905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14</a:t>
            </a:fld>
            <a:endParaRPr lang="zh-CN" altLang="en-US"/>
          </a:p>
        </p:txBody>
      </p:sp>
    </p:spTree>
    <p:extLst>
      <p:ext uri="{BB962C8B-B14F-4D97-AF65-F5344CB8AC3E}">
        <p14:creationId xmlns:p14="http://schemas.microsoft.com/office/powerpoint/2010/main" val="315168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15</a:t>
            </a:fld>
            <a:endParaRPr lang="zh-CN" altLang="en-US"/>
          </a:p>
        </p:txBody>
      </p:sp>
    </p:spTree>
    <p:extLst>
      <p:ext uri="{BB962C8B-B14F-4D97-AF65-F5344CB8AC3E}">
        <p14:creationId xmlns:p14="http://schemas.microsoft.com/office/powerpoint/2010/main" val="3687786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4163894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17</a:t>
            </a:fld>
            <a:endParaRPr lang="zh-CN" altLang="en-US"/>
          </a:p>
        </p:txBody>
      </p:sp>
    </p:spTree>
    <p:extLst>
      <p:ext uri="{BB962C8B-B14F-4D97-AF65-F5344CB8AC3E}">
        <p14:creationId xmlns:p14="http://schemas.microsoft.com/office/powerpoint/2010/main" val="2630701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18</a:t>
            </a:fld>
            <a:endParaRPr lang="zh-CN" altLang="en-US"/>
          </a:p>
        </p:txBody>
      </p:sp>
    </p:spTree>
    <p:extLst>
      <p:ext uri="{BB962C8B-B14F-4D97-AF65-F5344CB8AC3E}">
        <p14:creationId xmlns:p14="http://schemas.microsoft.com/office/powerpoint/2010/main" val="285396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3632578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72628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20</a:t>
            </a:fld>
            <a:endParaRPr lang="zh-CN" altLang="en-US"/>
          </a:p>
        </p:txBody>
      </p:sp>
    </p:spTree>
    <p:extLst>
      <p:ext uri="{BB962C8B-B14F-4D97-AF65-F5344CB8AC3E}">
        <p14:creationId xmlns:p14="http://schemas.microsoft.com/office/powerpoint/2010/main" val="3228459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21</a:t>
            </a:fld>
            <a:endParaRPr lang="zh-CN" altLang="en-US"/>
          </a:p>
        </p:txBody>
      </p:sp>
    </p:spTree>
    <p:extLst>
      <p:ext uri="{BB962C8B-B14F-4D97-AF65-F5344CB8AC3E}">
        <p14:creationId xmlns:p14="http://schemas.microsoft.com/office/powerpoint/2010/main" val="3122691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22</a:t>
            </a:fld>
            <a:endParaRPr lang="zh-CN" altLang="en-US"/>
          </a:p>
        </p:txBody>
      </p:sp>
    </p:spTree>
    <p:extLst>
      <p:ext uri="{BB962C8B-B14F-4D97-AF65-F5344CB8AC3E}">
        <p14:creationId xmlns:p14="http://schemas.microsoft.com/office/powerpoint/2010/main" val="3503538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23</a:t>
            </a:fld>
            <a:endParaRPr lang="zh-CN" altLang="en-US"/>
          </a:p>
        </p:txBody>
      </p:sp>
    </p:spTree>
    <p:extLst>
      <p:ext uri="{BB962C8B-B14F-4D97-AF65-F5344CB8AC3E}">
        <p14:creationId xmlns:p14="http://schemas.microsoft.com/office/powerpoint/2010/main" val="78773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24</a:t>
            </a:fld>
            <a:endParaRPr lang="zh-CN" altLang="en-US"/>
          </a:p>
        </p:txBody>
      </p:sp>
    </p:spTree>
    <p:extLst>
      <p:ext uri="{BB962C8B-B14F-4D97-AF65-F5344CB8AC3E}">
        <p14:creationId xmlns:p14="http://schemas.microsoft.com/office/powerpoint/2010/main" val="312791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25</a:t>
            </a:fld>
            <a:endParaRPr lang="zh-CN" altLang="en-US"/>
          </a:p>
        </p:txBody>
      </p:sp>
    </p:spTree>
    <p:extLst>
      <p:ext uri="{BB962C8B-B14F-4D97-AF65-F5344CB8AC3E}">
        <p14:creationId xmlns:p14="http://schemas.microsoft.com/office/powerpoint/2010/main" val="3671676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26</a:t>
            </a:fld>
            <a:endParaRPr lang="zh-CN" altLang="en-US"/>
          </a:p>
        </p:txBody>
      </p:sp>
    </p:spTree>
    <p:extLst>
      <p:ext uri="{BB962C8B-B14F-4D97-AF65-F5344CB8AC3E}">
        <p14:creationId xmlns:p14="http://schemas.microsoft.com/office/powerpoint/2010/main" val="429287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27</a:t>
            </a:fld>
            <a:endParaRPr lang="zh-CN" altLang="en-US"/>
          </a:p>
        </p:txBody>
      </p:sp>
    </p:spTree>
    <p:extLst>
      <p:ext uri="{BB962C8B-B14F-4D97-AF65-F5344CB8AC3E}">
        <p14:creationId xmlns:p14="http://schemas.microsoft.com/office/powerpoint/2010/main" val="3820710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28</a:t>
            </a:fld>
            <a:endParaRPr lang="zh-CN" altLang="en-US"/>
          </a:p>
        </p:txBody>
      </p:sp>
    </p:spTree>
    <p:extLst>
      <p:ext uri="{BB962C8B-B14F-4D97-AF65-F5344CB8AC3E}">
        <p14:creationId xmlns:p14="http://schemas.microsoft.com/office/powerpoint/2010/main" val="2235633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29</a:t>
            </a:fld>
            <a:endParaRPr lang="zh-CN" altLang="en-US"/>
          </a:p>
        </p:txBody>
      </p:sp>
    </p:spTree>
    <p:extLst>
      <p:ext uri="{BB962C8B-B14F-4D97-AF65-F5344CB8AC3E}">
        <p14:creationId xmlns:p14="http://schemas.microsoft.com/office/powerpoint/2010/main" val="157988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840362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30</a:t>
            </a:fld>
            <a:endParaRPr lang="zh-CN" altLang="en-US"/>
          </a:p>
        </p:txBody>
      </p:sp>
    </p:spTree>
    <p:extLst>
      <p:ext uri="{BB962C8B-B14F-4D97-AF65-F5344CB8AC3E}">
        <p14:creationId xmlns:p14="http://schemas.microsoft.com/office/powerpoint/2010/main" val="88160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extLst>
      <p:ext uri="{BB962C8B-B14F-4D97-AF65-F5344CB8AC3E}">
        <p14:creationId xmlns:p14="http://schemas.microsoft.com/office/powerpoint/2010/main" val="180983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extLst>
      <p:ext uri="{BB962C8B-B14F-4D97-AF65-F5344CB8AC3E}">
        <p14:creationId xmlns:p14="http://schemas.microsoft.com/office/powerpoint/2010/main" val="263278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extLst>
      <p:ext uri="{BB962C8B-B14F-4D97-AF65-F5344CB8AC3E}">
        <p14:creationId xmlns:p14="http://schemas.microsoft.com/office/powerpoint/2010/main" val="32948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271949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8</a:t>
            </a:fld>
            <a:endParaRPr lang="zh-CN" altLang="en-US"/>
          </a:p>
        </p:txBody>
      </p:sp>
    </p:spTree>
    <p:extLst>
      <p:ext uri="{BB962C8B-B14F-4D97-AF65-F5344CB8AC3E}">
        <p14:creationId xmlns:p14="http://schemas.microsoft.com/office/powerpoint/2010/main" val="204858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9</a:t>
            </a:fld>
            <a:endParaRPr lang="zh-CN" altLang="en-US"/>
          </a:p>
        </p:txBody>
      </p:sp>
    </p:spTree>
    <p:extLst>
      <p:ext uri="{BB962C8B-B14F-4D97-AF65-F5344CB8AC3E}">
        <p14:creationId xmlns:p14="http://schemas.microsoft.com/office/powerpoint/2010/main" val="262123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55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167107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40038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4237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334042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650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6876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745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768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88922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80164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5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0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
            <a:ext cx="12192001" cy="6858000"/>
          </a:xfrm>
          <a:prstGeom prst="rect">
            <a:avLst/>
          </a:prstGeom>
          <a:blipFill dpi="0" rotWithShape="1">
            <a:blip r:embed="rId1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36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62" r:id="rId10"/>
    <p:sldLayoutId id="2147483657" r:id="rId11"/>
    <p:sldLayoutId id="2147483658" r:id="rId12"/>
    <p:sldLayoutId id="2147483659" r:id="rId13"/>
    <p:sldLayoutId id="21474836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cnblogs.com/yy3b2007com/p/11033009.html"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runoob.com/design-pattern/design-pattern-tutorial.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1100797" y="-341224"/>
            <a:ext cx="9959926" cy="7540448"/>
          </a:xfrm>
          <a:custGeom>
            <a:avLst/>
            <a:gdLst>
              <a:gd name="connsiteX0" fmla="*/ 1572046 w 9058502"/>
              <a:gd name="connsiteY0" fmla="*/ 0 h 6858000"/>
              <a:gd name="connsiteX1" fmla="*/ 7486457 w 9058502"/>
              <a:gd name="connsiteY1" fmla="*/ 0 h 6858000"/>
              <a:gd name="connsiteX2" fmla="*/ 7574617 w 9058502"/>
              <a:gd name="connsiteY2" fmla="*/ 76367 h 6858000"/>
              <a:gd name="connsiteX3" fmla="*/ 9058502 w 9058502"/>
              <a:gd name="connsiteY3" fmla="*/ 3429000 h 6858000"/>
              <a:gd name="connsiteX4" fmla="*/ 7574617 w 9058502"/>
              <a:gd name="connsiteY4" fmla="*/ 6781634 h 6858000"/>
              <a:gd name="connsiteX5" fmla="*/ 7486457 w 9058502"/>
              <a:gd name="connsiteY5" fmla="*/ 6858000 h 6858000"/>
              <a:gd name="connsiteX6" fmla="*/ 1572046 w 9058502"/>
              <a:gd name="connsiteY6" fmla="*/ 6858000 h 6858000"/>
              <a:gd name="connsiteX7" fmla="*/ 1483885 w 9058502"/>
              <a:gd name="connsiteY7" fmla="*/ 6781634 h 6858000"/>
              <a:gd name="connsiteX8" fmla="*/ 0 w 9058502"/>
              <a:gd name="connsiteY8" fmla="*/ 3429000 h 6858000"/>
              <a:gd name="connsiteX9" fmla="*/ 1483885 w 9058502"/>
              <a:gd name="connsiteY9" fmla="*/ 763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58502" h="6858000">
                <a:moveTo>
                  <a:pt x="1572046" y="0"/>
                </a:moveTo>
                <a:lnTo>
                  <a:pt x="7486457" y="0"/>
                </a:lnTo>
                <a:lnTo>
                  <a:pt x="7574617" y="76367"/>
                </a:lnTo>
                <a:cubicBezTo>
                  <a:pt x="8486199" y="904893"/>
                  <a:pt x="9058502" y="2100112"/>
                  <a:pt x="9058502" y="3429000"/>
                </a:cubicBezTo>
                <a:cubicBezTo>
                  <a:pt x="9058502" y="4757888"/>
                  <a:pt x="8486199" y="5953108"/>
                  <a:pt x="7574617" y="6781634"/>
                </a:cubicBezTo>
                <a:lnTo>
                  <a:pt x="7486457" y="6858000"/>
                </a:lnTo>
                <a:lnTo>
                  <a:pt x="1572046" y="6858000"/>
                </a:lnTo>
                <a:lnTo>
                  <a:pt x="1483885" y="6781634"/>
                </a:lnTo>
                <a:cubicBezTo>
                  <a:pt x="572304" y="5953108"/>
                  <a:pt x="0" y="4757888"/>
                  <a:pt x="0" y="3429000"/>
                </a:cubicBezTo>
                <a:cubicBezTo>
                  <a:pt x="0" y="2100112"/>
                  <a:pt x="572304" y="904893"/>
                  <a:pt x="1483885" y="76367"/>
                </a:cubicBezTo>
                <a:close/>
              </a:path>
            </a:pathLst>
          </a:cu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5" name="任意多边形 24"/>
          <p:cNvSpPr/>
          <p:nvPr/>
        </p:nvSpPr>
        <p:spPr>
          <a:xfrm rot="16200000">
            <a:off x="2651761" y="-1100252"/>
            <a:ext cx="6857999" cy="9058502"/>
          </a:xfrm>
          <a:custGeom>
            <a:avLst/>
            <a:gdLst>
              <a:gd name="connsiteX0" fmla="*/ 6857999 w 6857999"/>
              <a:gd name="connsiteY0" fmla="*/ 1572046 h 9058502"/>
              <a:gd name="connsiteX1" fmla="*/ 6857999 w 6857999"/>
              <a:gd name="connsiteY1" fmla="*/ 7486457 h 9058502"/>
              <a:gd name="connsiteX2" fmla="*/ 6781632 w 6857999"/>
              <a:gd name="connsiteY2" fmla="*/ 7574617 h 9058502"/>
              <a:gd name="connsiteX3" fmla="*/ 3428999 w 6857999"/>
              <a:gd name="connsiteY3" fmla="*/ 9058502 h 9058502"/>
              <a:gd name="connsiteX4" fmla="*/ 76365 w 6857999"/>
              <a:gd name="connsiteY4" fmla="*/ 7574617 h 9058502"/>
              <a:gd name="connsiteX5" fmla="*/ 0 w 6857999"/>
              <a:gd name="connsiteY5" fmla="*/ 7486458 h 9058502"/>
              <a:gd name="connsiteX6" fmla="*/ 0 w 6857999"/>
              <a:gd name="connsiteY6" fmla="*/ 1572045 h 9058502"/>
              <a:gd name="connsiteX7" fmla="*/ 76365 w 6857999"/>
              <a:gd name="connsiteY7" fmla="*/ 1483885 h 9058502"/>
              <a:gd name="connsiteX8" fmla="*/ 3428999 w 6857999"/>
              <a:gd name="connsiteY8" fmla="*/ 0 h 9058502"/>
              <a:gd name="connsiteX9" fmla="*/ 6781632 w 6857999"/>
              <a:gd name="connsiteY9" fmla="*/ 1483885 h 905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7999" h="9058502">
                <a:moveTo>
                  <a:pt x="6857999" y="1572046"/>
                </a:moveTo>
                <a:lnTo>
                  <a:pt x="6857999" y="7486457"/>
                </a:lnTo>
                <a:lnTo>
                  <a:pt x="6781632" y="7574617"/>
                </a:lnTo>
                <a:cubicBezTo>
                  <a:pt x="5953106" y="8486199"/>
                  <a:pt x="4757887" y="9058502"/>
                  <a:pt x="3428999" y="9058502"/>
                </a:cubicBezTo>
                <a:cubicBezTo>
                  <a:pt x="2100111" y="9058502"/>
                  <a:pt x="904891" y="8486199"/>
                  <a:pt x="76365" y="7574617"/>
                </a:cubicBezTo>
                <a:lnTo>
                  <a:pt x="0" y="7486458"/>
                </a:lnTo>
                <a:lnTo>
                  <a:pt x="0" y="1572045"/>
                </a:lnTo>
                <a:lnTo>
                  <a:pt x="76365" y="1483885"/>
                </a:lnTo>
                <a:cubicBezTo>
                  <a:pt x="904891" y="572304"/>
                  <a:pt x="2100111" y="0"/>
                  <a:pt x="3428999" y="0"/>
                </a:cubicBezTo>
                <a:cubicBezTo>
                  <a:pt x="4757887" y="0"/>
                  <a:pt x="5953106" y="572304"/>
                  <a:pt x="6781632" y="1483885"/>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698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ea typeface="方正黑体简体" panose="02010601030101010101" pitchFamily="2" charset="-122"/>
            </a:endParaRPr>
          </a:p>
        </p:txBody>
      </p:sp>
      <p:sp>
        <p:nvSpPr>
          <p:cNvPr id="3" name="椭圆 2"/>
          <p:cNvSpPr/>
          <p:nvPr/>
        </p:nvSpPr>
        <p:spPr>
          <a:xfrm>
            <a:off x="2138250" y="-487529"/>
            <a:ext cx="7885021" cy="7885021"/>
          </a:xfrm>
          <a:prstGeom prst="ellipse">
            <a:avLst/>
          </a:prstGeom>
          <a:solidFill>
            <a:schemeClr val="bg1"/>
          </a:solidFill>
          <a:ln>
            <a:noFill/>
          </a:ln>
          <a:effectLst>
            <a:glow rad="228600">
              <a:schemeClr val="tx1">
                <a:lumMod val="50000"/>
                <a:lumOff val="50000"/>
                <a:alpha val="1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706826" y="3317504"/>
            <a:ext cx="2829615"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414141"/>
                </a:solidFill>
                <a:latin typeface="微软雅黑" panose="020B0503020204020204" pitchFamily="34" charset="-122"/>
                <a:ea typeface="微软雅黑" panose="020B0503020204020204" pitchFamily="34" charset="-122"/>
              </a:rPr>
              <a:t>Redis</a:t>
            </a:r>
            <a:endParaRPr lang="zh-CN" altLang="en-US" sz="4800" dirty="0">
              <a:solidFill>
                <a:srgbClr val="41414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870253" y="1178458"/>
            <a:ext cx="2460930" cy="2554545"/>
          </a:xfrm>
          <a:prstGeom prst="rect">
            <a:avLst/>
          </a:prstGeom>
          <a:noFill/>
          <a:effectLst>
            <a:outerShdw blurRad="254000" dist="63500" dir="2700000" algn="tl" rotWithShape="0">
              <a:prstClr val="black">
                <a:alpha val="30000"/>
              </a:prstClr>
            </a:outerShdw>
          </a:effectLst>
        </p:spPr>
        <p:txBody>
          <a:bodyPr wrap="none" rtlCol="0">
            <a:spAutoFit/>
            <a:scene3d>
              <a:camera prst="orthographicFront"/>
              <a:lightRig rig="threePt" dir="t"/>
            </a:scene3d>
            <a:sp3d contourW="12700"/>
          </a:bodyPr>
          <a:lstStyle/>
          <a:p>
            <a:pPr algn="ctr"/>
            <a:r>
              <a:rPr lang="en-US" altLang="zh-CN" sz="8000" dirty="0">
                <a:solidFill>
                  <a:srgbClr val="1D4C77"/>
                </a:solidFill>
                <a:latin typeface="Century Gothic" panose="020B0502020202020204" pitchFamily="34" charset="0"/>
                <a:ea typeface="方正黑体简体" panose="02010601030101010101" pitchFamily="2" charset="-122"/>
              </a:rPr>
              <a:t>2021</a:t>
            </a:r>
            <a:endParaRPr lang="zh-CN" altLang="en-US" sz="8000" dirty="0">
              <a:solidFill>
                <a:srgbClr val="1D4C77"/>
              </a:solidFill>
              <a:latin typeface="Century Gothic" panose="020B0502020202020204" pitchFamily="34" charset="0"/>
              <a:ea typeface="方正黑体简体" panose="02010601030101010101" pitchFamily="2" charset="-122"/>
            </a:endParaRPr>
          </a:p>
          <a:p>
            <a:pPr algn="ctr"/>
            <a:endParaRPr lang="zh-CN" altLang="en-US" sz="8000" dirty="0">
              <a:solidFill>
                <a:srgbClr val="1D4C77"/>
              </a:solidFill>
              <a:latin typeface="Century Gothic" panose="020B0502020202020204" pitchFamily="34" charset="0"/>
              <a:ea typeface="方正黑体简体" panose="02010601030101010101" pitchFamily="2" charset="-122"/>
            </a:endParaRPr>
          </a:p>
        </p:txBody>
      </p:sp>
      <p:grpSp>
        <p:nvGrpSpPr>
          <p:cNvPr id="55" name="组合 54"/>
          <p:cNvGrpSpPr/>
          <p:nvPr/>
        </p:nvGrpSpPr>
        <p:grpSpPr>
          <a:xfrm>
            <a:off x="5168900" y="5627254"/>
            <a:ext cx="1863636" cy="337783"/>
            <a:chOff x="4193094" y="5370940"/>
            <a:chExt cx="1863636" cy="337783"/>
          </a:xfrm>
        </p:grpSpPr>
        <p:sp>
          <p:nvSpPr>
            <p:cNvPr id="47" name="Rectangle: Rounded Corners 100"/>
            <p:cNvSpPr/>
            <p:nvPr/>
          </p:nvSpPr>
          <p:spPr>
            <a:xfrm>
              <a:off x="4193094" y="5370940"/>
              <a:ext cx="1863636" cy="337783"/>
            </a:xfrm>
            <a:prstGeom prst="roundRect">
              <a:avLst>
                <a:gd name="adj" fmla="val 50000"/>
              </a:avLst>
            </a:prstGeom>
            <a:gradFill>
              <a:gsLst>
                <a:gs pos="0">
                  <a:srgbClr val="595959"/>
                </a:gs>
                <a:gs pos="100000">
                  <a:schemeClr val="tx1">
                    <a:lumMod val="85000"/>
                    <a:lumOff val="15000"/>
                  </a:schemeClr>
                </a:gs>
              </a:gsLst>
              <a:lin ang="5400000" scaled="0"/>
            </a:gradFill>
            <a:ln w="19050">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Century Gothic" panose="020B0502020202020204" pitchFamily="34" charset="0"/>
                <a:ea typeface="方正黑体简体" panose="02010601030101010101" pitchFamily="2" charset="-122"/>
              </a:endParaRPr>
            </a:p>
          </p:txBody>
        </p:sp>
        <p:sp>
          <p:nvSpPr>
            <p:cNvPr id="49" name="原创设计师          _5"/>
            <p:cNvSpPr/>
            <p:nvPr/>
          </p:nvSpPr>
          <p:spPr>
            <a:xfrm>
              <a:off x="4293620" y="5394477"/>
              <a:ext cx="1662583" cy="276963"/>
            </a:xfrm>
            <a:prstGeom prst="rect">
              <a:avLst/>
            </a:prstGeom>
            <a:effectLst/>
          </p:spPr>
          <p:txBody>
            <a:bodyPr wrap="square">
              <a:spAutoFit/>
              <a:scene3d>
                <a:camera prst="orthographicFront"/>
                <a:lightRig rig="threePt" dir="t"/>
              </a:scene3d>
              <a:sp3d contourW="12700"/>
            </a:bodyPr>
            <a:lstStyle/>
            <a:p>
              <a:pPr algn="ctr"/>
              <a:r>
                <a:rPr lang="zh-CN" altLang="en-US" sz="1200" dirty="0">
                  <a:solidFill>
                    <a:schemeClr val="bg1"/>
                  </a:solidFill>
                  <a:latin typeface="方正黑体简体" panose="02010601030101010101" pitchFamily="2" charset="-122"/>
                  <a:ea typeface="方正黑体简体" panose="02010601030101010101" pitchFamily="2" charset="-122"/>
                </a:rPr>
                <a:t>汇报人：李柯凡</a:t>
              </a:r>
            </a:p>
          </p:txBody>
        </p:sp>
      </p:grpSp>
      <p:sp>
        <p:nvSpPr>
          <p:cNvPr id="26" name="文本框 25"/>
          <p:cNvSpPr txBox="1"/>
          <p:nvPr/>
        </p:nvSpPr>
        <p:spPr>
          <a:xfrm>
            <a:off x="4372679" y="2552395"/>
            <a:ext cx="3497910" cy="646331"/>
          </a:xfrm>
          <a:prstGeom prst="rect">
            <a:avLst/>
          </a:prstGeom>
          <a:noFill/>
        </p:spPr>
        <p:txBody>
          <a:bodyPr wrap="square" rtlCol="0">
            <a:spAutoFit/>
            <a:scene3d>
              <a:camera prst="orthographicFront"/>
              <a:lightRig rig="threePt" dir="t"/>
            </a:scene3d>
            <a:sp3d contourW="12700"/>
          </a:bodyPr>
          <a:lstStyle/>
          <a:p>
            <a:pPr algn="dist"/>
            <a:r>
              <a:rPr lang="en-US" altLang="zh-CN" sz="3600" i="1" dirty="0">
                <a:solidFill>
                  <a:srgbClr val="414141"/>
                </a:solidFill>
                <a:ea typeface="方正黑体简体" panose="02010601030101010101" pitchFamily="2" charset="-122"/>
              </a:rPr>
              <a:t>FLASK</a:t>
            </a:r>
            <a:endParaRPr lang="zh-CN" altLang="en-US" sz="3600" i="1" dirty="0">
              <a:solidFill>
                <a:srgbClr val="414141"/>
              </a:solidFill>
              <a:ea typeface="方正黑体简体" panose="02010601030101010101" pitchFamily="2" charset="-122"/>
            </a:endParaRPr>
          </a:p>
        </p:txBody>
      </p:sp>
    </p:spTree>
    <p:extLst>
      <p:ext uri="{BB962C8B-B14F-4D97-AF65-F5344CB8AC3E}">
        <p14:creationId xmlns:p14="http://schemas.microsoft.com/office/powerpoint/2010/main" val="169929945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14:presetBounceEnd="40000">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14:bounceEnd="40000">
                                          <p:cBhvr additive="base">
                                            <p:cTn id="39" dur="750" fill="hold"/>
                                            <p:tgtEl>
                                              <p:spTgt spid="55"/>
                                            </p:tgtEl>
                                            <p:attrNameLst>
                                              <p:attrName>ppt_x</p:attrName>
                                            </p:attrNameLst>
                                          </p:cBhvr>
                                          <p:tavLst>
                                            <p:tav tm="0">
                                              <p:val>
                                                <p:strVal val="#ppt_x"/>
                                              </p:val>
                                            </p:tav>
                                            <p:tav tm="100000">
                                              <p:val>
                                                <p:strVal val="#ppt_x"/>
                                              </p:val>
                                            </p:tav>
                                          </p:tavLst>
                                        </p:anim>
                                        <p:anim calcmode="lin" valueType="num" p14:bounceEnd="40000">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fltVal val="0"/>
                                              </p:val>
                                            </p:tav>
                                            <p:tav tm="100000">
                                              <p:val>
                                                <p:strVal val="#ppt_h"/>
                                              </p:val>
                                            </p:tav>
                                          </p:tavLst>
                                        </p:anim>
                                        <p:animEffect transition="in" filter="fade">
                                          <p:cBhvr>
                                            <p:cTn id="12" dur="500"/>
                                            <p:tgtEl>
                                              <p:spTgt spid="2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childTnLst>
                              </p:cTn>
                            </p:par>
                            <p:par>
                              <p:cTn id="24" fill="hold">
                                <p:stCondLst>
                                  <p:cond delay="1250"/>
                                </p:stCondLst>
                                <p:childTnLst>
                                  <p:par>
                                    <p:cTn id="25" presetID="50" presetClass="entr" presetSubtype="0"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0" fill="hold"/>
                                            <p:tgtEl>
                                              <p:spTgt spid="26"/>
                                            </p:tgtEl>
                                            <p:attrNameLst>
                                              <p:attrName>ppt_w</p:attrName>
                                            </p:attrNameLst>
                                          </p:cBhvr>
                                          <p:tavLst>
                                            <p:tav tm="0">
                                              <p:val>
                                                <p:strVal val="#ppt_w+.3"/>
                                              </p:val>
                                            </p:tav>
                                            <p:tav tm="100000">
                                              <p:val>
                                                <p:strVal val="#ppt_w"/>
                                              </p:val>
                                            </p:tav>
                                          </p:tavLst>
                                        </p:anim>
                                        <p:anim calcmode="lin" valueType="num">
                                          <p:cBhvr>
                                            <p:cTn id="28" dur="1000" fill="hold"/>
                                            <p:tgtEl>
                                              <p:spTgt spid="26"/>
                                            </p:tgtEl>
                                            <p:attrNameLst>
                                              <p:attrName>ppt_h</p:attrName>
                                            </p:attrNameLst>
                                          </p:cBhvr>
                                          <p:tavLst>
                                            <p:tav tm="0">
                                              <p:val>
                                                <p:strVal val="#ppt_h"/>
                                              </p:val>
                                            </p:tav>
                                            <p:tav tm="100000">
                                              <p:val>
                                                <p:strVal val="#ppt_h"/>
                                              </p:val>
                                            </p:tav>
                                          </p:tavLst>
                                        </p:anim>
                                        <p:animEffect transition="in" filter="fade">
                                          <p:cBhvr>
                                            <p:cTn id="29" dur="1000"/>
                                            <p:tgtEl>
                                              <p:spTgt spid="26"/>
                                            </p:tgtEl>
                                          </p:cBhvr>
                                        </p:animEffect>
                                      </p:childTnLst>
                                    </p:cTn>
                                  </p:par>
                                </p:childTnLst>
                              </p:cTn>
                            </p:par>
                            <p:par>
                              <p:cTn id="30" fill="hold">
                                <p:stCondLst>
                                  <p:cond delay="2250"/>
                                </p:stCondLst>
                                <p:childTnLst>
                                  <p:par>
                                    <p:cTn id="31" presetID="50" presetClass="entr" presetSubtype="0" decel="10000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1000" fill="hold"/>
                                            <p:tgtEl>
                                              <p:spTgt spid="41"/>
                                            </p:tgtEl>
                                            <p:attrNameLst>
                                              <p:attrName>ppt_w</p:attrName>
                                            </p:attrNameLst>
                                          </p:cBhvr>
                                          <p:tavLst>
                                            <p:tav tm="0">
                                              <p:val>
                                                <p:strVal val="#ppt_w+.3"/>
                                              </p:val>
                                            </p:tav>
                                            <p:tav tm="100000">
                                              <p:val>
                                                <p:strVal val="#ppt_w"/>
                                              </p:val>
                                            </p:tav>
                                          </p:tavLst>
                                        </p:anim>
                                        <p:anim calcmode="lin" valueType="num">
                                          <p:cBhvr>
                                            <p:cTn id="34" dur="1000" fill="hold"/>
                                            <p:tgtEl>
                                              <p:spTgt spid="41"/>
                                            </p:tgtEl>
                                            <p:attrNameLst>
                                              <p:attrName>ppt_h</p:attrName>
                                            </p:attrNameLst>
                                          </p:cBhvr>
                                          <p:tavLst>
                                            <p:tav tm="0">
                                              <p:val>
                                                <p:strVal val="#ppt_h"/>
                                              </p:val>
                                            </p:tav>
                                            <p:tav tm="100000">
                                              <p:val>
                                                <p:strVal val="#ppt_h"/>
                                              </p:val>
                                            </p:tav>
                                          </p:tavLst>
                                        </p:anim>
                                        <p:animEffect transition="in" filter="fade">
                                          <p:cBhvr>
                                            <p:cTn id="35" dur="1000"/>
                                            <p:tgtEl>
                                              <p:spTgt spid="41"/>
                                            </p:tgtEl>
                                          </p:cBhvr>
                                        </p:animEffect>
                                      </p:childTnLst>
                                    </p:cTn>
                                  </p:par>
                                </p:childTnLst>
                              </p:cTn>
                            </p:par>
                            <p:par>
                              <p:cTn id="36" fill="hold">
                                <p:stCondLst>
                                  <p:cond delay="3250"/>
                                </p:stCondLst>
                                <p:childTnLst>
                                  <p:par>
                                    <p:cTn id="37" presetID="2" presetClass="entr" presetSubtype="4"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750" fill="hold"/>
                                            <p:tgtEl>
                                              <p:spTgt spid="55"/>
                                            </p:tgtEl>
                                            <p:attrNameLst>
                                              <p:attrName>ppt_x</p:attrName>
                                            </p:attrNameLst>
                                          </p:cBhvr>
                                          <p:tavLst>
                                            <p:tav tm="0">
                                              <p:val>
                                                <p:strVal val="#ppt_x"/>
                                              </p:val>
                                            </p:tav>
                                            <p:tav tm="100000">
                                              <p:val>
                                                <p:strVal val="#ppt_x"/>
                                              </p:val>
                                            </p:tav>
                                          </p:tavLst>
                                        </p:anim>
                                        <p:anim calcmode="lin" valueType="num">
                                          <p:cBhvr additive="base">
                                            <p:cTn id="4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5" grpId="0" animBg="1"/>
          <p:bldP spid="3" grpId="0" animBg="1"/>
          <p:bldP spid="41" grpId="0"/>
          <p:bldP spid="42" grpId="0"/>
          <p:bldP spid="2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a:t>
            </a:r>
            <a:r>
              <a:rPr lang="en-US" altLang="zh-CN" dirty="0"/>
              <a:t>key</a:t>
            </a:r>
            <a:r>
              <a:rPr lang="zh-CN" altLang="en-US" dirty="0"/>
              <a:t>对应一个哈希表，哈希表使用字符串类型的</a:t>
            </a:r>
            <a:r>
              <a:rPr lang="en-US" altLang="zh-CN" dirty="0"/>
              <a:t>field</a:t>
            </a:r>
            <a:r>
              <a:rPr lang="zh-CN" altLang="en-US" dirty="0"/>
              <a:t>和</a:t>
            </a:r>
            <a:r>
              <a:rPr lang="en-US" altLang="zh-CN" dirty="0"/>
              <a:t>value</a:t>
            </a:r>
            <a:r>
              <a:rPr lang="zh-CN" altLang="en-US" dirty="0"/>
              <a:t>存储，适合存储对象数据</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Hash</a:t>
            </a:r>
            <a:endParaRPr lang="zh-CN" altLang="en-US" sz="2800" b="1" dirty="0">
              <a:solidFill>
                <a:srgbClr val="414141"/>
              </a:solidFill>
              <a:ea typeface="方正黑体简体" panose="02010601030101010101" pitchFamily="2" charset="-122"/>
            </a:endParaRPr>
          </a:p>
        </p:txBody>
      </p:sp>
      <p:pic>
        <p:nvPicPr>
          <p:cNvPr id="3" name="图片 2">
            <a:extLst>
              <a:ext uri="{FF2B5EF4-FFF2-40B4-BE49-F238E27FC236}">
                <a16:creationId xmlns:a16="http://schemas.microsoft.com/office/drawing/2014/main" id="{7C1EE950-2099-4D37-8B7C-A15EF942D303}"/>
              </a:ext>
            </a:extLst>
          </p:cNvPr>
          <p:cNvPicPr>
            <a:picLocks noChangeAspect="1"/>
          </p:cNvPicPr>
          <p:nvPr/>
        </p:nvPicPr>
        <p:blipFill>
          <a:blip r:embed="rId3"/>
          <a:stretch>
            <a:fillRect/>
          </a:stretch>
        </p:blipFill>
        <p:spPr>
          <a:xfrm>
            <a:off x="1315329" y="2559963"/>
            <a:ext cx="6619875" cy="1809750"/>
          </a:xfrm>
          <a:prstGeom prst="rect">
            <a:avLst/>
          </a:prstGeom>
        </p:spPr>
      </p:pic>
    </p:spTree>
    <p:extLst>
      <p:ext uri="{BB962C8B-B14F-4D97-AF65-F5344CB8AC3E}">
        <p14:creationId xmlns:p14="http://schemas.microsoft.com/office/powerpoint/2010/main" val="264668644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2837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一个列表最多可以包含 </a:t>
            </a:r>
            <a:r>
              <a:rPr lang="en-US" altLang="zh-CN" dirty="0"/>
              <a:t>2^32 - 1 </a:t>
            </a:r>
            <a:r>
              <a:rPr lang="zh-CN" altLang="en-US" dirty="0"/>
              <a:t>个元素，约</a:t>
            </a:r>
            <a:r>
              <a:rPr lang="en-US" altLang="zh-CN" dirty="0"/>
              <a:t>40</a:t>
            </a:r>
            <a:r>
              <a:rPr lang="zh-CN" altLang="en-US" dirty="0"/>
              <a:t>亿个</a:t>
            </a:r>
            <a:endParaRPr lang="en-US" altLang="zh-CN" dirty="0"/>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列表</a:t>
            </a:r>
          </a:p>
        </p:txBody>
      </p:sp>
      <p:pic>
        <p:nvPicPr>
          <p:cNvPr id="2" name="图片 1">
            <a:extLst>
              <a:ext uri="{FF2B5EF4-FFF2-40B4-BE49-F238E27FC236}">
                <a16:creationId xmlns:a16="http://schemas.microsoft.com/office/drawing/2014/main" id="{030F101A-327E-4CD6-A380-415C36067EB7}"/>
              </a:ext>
            </a:extLst>
          </p:cNvPr>
          <p:cNvPicPr>
            <a:picLocks noChangeAspect="1"/>
          </p:cNvPicPr>
          <p:nvPr/>
        </p:nvPicPr>
        <p:blipFill>
          <a:blip r:embed="rId3"/>
          <a:stretch>
            <a:fillRect/>
          </a:stretch>
        </p:blipFill>
        <p:spPr>
          <a:xfrm>
            <a:off x="1315329" y="2543551"/>
            <a:ext cx="5543550" cy="2886075"/>
          </a:xfrm>
          <a:prstGeom prst="rect">
            <a:avLst/>
          </a:prstGeom>
        </p:spPr>
      </p:pic>
    </p:spTree>
    <p:extLst>
      <p:ext uri="{BB962C8B-B14F-4D97-AF65-F5344CB8AC3E}">
        <p14:creationId xmlns:p14="http://schemas.microsoft.com/office/powerpoint/2010/main" val="23037418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集合成员是唯一的    集合的添加、删除、查找复杂度都是</a:t>
            </a:r>
            <a:r>
              <a:rPr lang="en-US" altLang="zh-CN" dirty="0"/>
              <a:t>O(1)</a:t>
            </a:r>
          </a:p>
          <a:p>
            <a:pPr algn="l"/>
            <a:r>
              <a:rPr lang="zh-CN" altLang="en-US" dirty="0"/>
              <a:t>一个集合最多存放 </a:t>
            </a:r>
            <a:r>
              <a:rPr lang="en-US" altLang="zh-CN" dirty="0"/>
              <a:t>2^32 - 1 </a:t>
            </a:r>
            <a:r>
              <a:rPr lang="zh-CN" altLang="en-US" dirty="0"/>
              <a:t>个元素</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923651"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集合</a:t>
            </a:r>
          </a:p>
        </p:txBody>
      </p:sp>
      <p:pic>
        <p:nvPicPr>
          <p:cNvPr id="2" name="图片 1">
            <a:extLst>
              <a:ext uri="{FF2B5EF4-FFF2-40B4-BE49-F238E27FC236}">
                <a16:creationId xmlns:a16="http://schemas.microsoft.com/office/drawing/2014/main" id="{555388DE-C56A-4A28-9E77-0009A590D717}"/>
              </a:ext>
            </a:extLst>
          </p:cNvPr>
          <p:cNvPicPr>
            <a:picLocks noChangeAspect="1"/>
          </p:cNvPicPr>
          <p:nvPr/>
        </p:nvPicPr>
        <p:blipFill>
          <a:blip r:embed="rId3"/>
          <a:stretch>
            <a:fillRect/>
          </a:stretch>
        </p:blipFill>
        <p:spPr>
          <a:xfrm>
            <a:off x="1315329" y="2476786"/>
            <a:ext cx="4514850" cy="3057525"/>
          </a:xfrm>
          <a:prstGeom prst="rect">
            <a:avLst/>
          </a:prstGeom>
        </p:spPr>
      </p:pic>
    </p:spTree>
    <p:extLst>
      <p:ext uri="{BB962C8B-B14F-4D97-AF65-F5344CB8AC3E}">
        <p14:creationId xmlns:p14="http://schemas.microsoft.com/office/powerpoint/2010/main" val="195784473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96309"/>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添加、删除、查找的复杂度都是</a:t>
            </a:r>
            <a:r>
              <a:rPr lang="en-US" altLang="zh-CN" dirty="0"/>
              <a:t>O(1)</a:t>
            </a:r>
            <a:r>
              <a:rPr lang="zh-CN" altLang="en-US" dirty="0"/>
              <a:t>，最大数量是 </a:t>
            </a:r>
            <a:r>
              <a:rPr lang="en-US" altLang="zh-CN" dirty="0"/>
              <a:t>2^32-1</a:t>
            </a:r>
          </a:p>
          <a:p>
            <a:pPr algn="l"/>
            <a:r>
              <a:rPr lang="zh-CN" altLang="en-US" dirty="0"/>
              <a:t>每个集合成员都具有一个</a:t>
            </a:r>
            <a:r>
              <a:rPr lang="en-US" altLang="zh-CN" dirty="0"/>
              <a:t>score</a:t>
            </a:r>
            <a:r>
              <a:rPr lang="zh-CN" altLang="en-US" dirty="0"/>
              <a:t>，通过</a:t>
            </a:r>
            <a:r>
              <a:rPr lang="en-US" altLang="zh-CN" dirty="0"/>
              <a:t>score</a:t>
            </a:r>
            <a:r>
              <a:rPr lang="zh-CN" altLang="en-US" dirty="0"/>
              <a:t>对成员实现排序，</a:t>
            </a:r>
            <a:r>
              <a:rPr lang="en-US" altLang="zh-CN" dirty="0"/>
              <a:t>score</a:t>
            </a:r>
            <a:r>
              <a:rPr lang="zh-CN" altLang="en-US" dirty="0"/>
              <a:t>可以重复</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有序集合</a:t>
            </a:r>
          </a:p>
        </p:txBody>
      </p:sp>
      <p:pic>
        <p:nvPicPr>
          <p:cNvPr id="3" name="图片 2">
            <a:extLst>
              <a:ext uri="{FF2B5EF4-FFF2-40B4-BE49-F238E27FC236}">
                <a16:creationId xmlns:a16="http://schemas.microsoft.com/office/drawing/2014/main" id="{AE5499F9-98F8-4AEA-BFD1-9ED667A3022C}"/>
              </a:ext>
            </a:extLst>
          </p:cNvPr>
          <p:cNvPicPr>
            <a:picLocks noChangeAspect="1"/>
          </p:cNvPicPr>
          <p:nvPr/>
        </p:nvPicPr>
        <p:blipFill>
          <a:blip r:embed="rId3"/>
          <a:stretch>
            <a:fillRect/>
          </a:stretch>
        </p:blipFill>
        <p:spPr>
          <a:xfrm>
            <a:off x="1315329" y="2616276"/>
            <a:ext cx="2886075" cy="2019300"/>
          </a:xfrm>
          <a:prstGeom prst="rect">
            <a:avLst/>
          </a:prstGeom>
        </p:spPr>
      </p:pic>
      <p:pic>
        <p:nvPicPr>
          <p:cNvPr id="4" name="图片 3">
            <a:extLst>
              <a:ext uri="{FF2B5EF4-FFF2-40B4-BE49-F238E27FC236}">
                <a16:creationId xmlns:a16="http://schemas.microsoft.com/office/drawing/2014/main" id="{97D2C1F5-F912-46A0-A2BA-73E0DCE7E970}"/>
              </a:ext>
            </a:extLst>
          </p:cNvPr>
          <p:cNvPicPr>
            <a:picLocks noChangeAspect="1"/>
          </p:cNvPicPr>
          <p:nvPr/>
        </p:nvPicPr>
        <p:blipFill>
          <a:blip r:embed="rId4"/>
          <a:stretch>
            <a:fillRect/>
          </a:stretch>
        </p:blipFill>
        <p:spPr>
          <a:xfrm>
            <a:off x="5755195" y="2108866"/>
            <a:ext cx="3705225" cy="3552825"/>
          </a:xfrm>
          <a:prstGeom prst="rect">
            <a:avLst/>
          </a:prstGeom>
        </p:spPr>
      </p:pic>
    </p:spTree>
    <p:extLst>
      <p:ext uri="{BB962C8B-B14F-4D97-AF65-F5344CB8AC3E}">
        <p14:creationId xmlns:p14="http://schemas.microsoft.com/office/powerpoint/2010/main" val="30515348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实现大量数据的基数统计（数据集去重后的数量）功能</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11475" cy="523220"/>
          </a:xfrm>
          <a:prstGeom prst="rect">
            <a:avLst/>
          </a:prstGeom>
          <a:noFill/>
        </p:spPr>
        <p:txBody>
          <a:bodyPr wrap="none" rtlCol="0">
            <a:spAutoFit/>
            <a:scene3d>
              <a:camera prst="orthographicFront"/>
              <a:lightRig rig="threePt" dir="t"/>
            </a:scene3d>
            <a:sp3d contourW="12700"/>
          </a:bodyPr>
          <a:lstStyle/>
          <a:p>
            <a:r>
              <a:rPr lang="en-US" altLang="zh-CN" sz="2800" b="1" dirty="0" err="1"/>
              <a:t>HyperLogLog</a:t>
            </a:r>
            <a:endParaRPr lang="en-US" altLang="zh-CN" sz="2800" b="1" dirty="0"/>
          </a:p>
        </p:txBody>
      </p:sp>
      <p:pic>
        <p:nvPicPr>
          <p:cNvPr id="3" name="图片 2">
            <a:extLst>
              <a:ext uri="{FF2B5EF4-FFF2-40B4-BE49-F238E27FC236}">
                <a16:creationId xmlns:a16="http://schemas.microsoft.com/office/drawing/2014/main" id="{A2E26533-5560-4E5F-987E-BE9B6AFAF218}"/>
              </a:ext>
            </a:extLst>
          </p:cNvPr>
          <p:cNvPicPr>
            <a:picLocks noChangeAspect="1"/>
          </p:cNvPicPr>
          <p:nvPr/>
        </p:nvPicPr>
        <p:blipFill>
          <a:blip r:embed="rId3"/>
          <a:stretch>
            <a:fillRect/>
          </a:stretch>
        </p:blipFill>
        <p:spPr>
          <a:xfrm>
            <a:off x="1315329" y="2357702"/>
            <a:ext cx="2343150" cy="2828925"/>
          </a:xfrm>
          <a:prstGeom prst="rect">
            <a:avLst/>
          </a:prstGeom>
        </p:spPr>
      </p:pic>
    </p:spTree>
    <p:extLst>
      <p:ext uri="{BB962C8B-B14F-4D97-AF65-F5344CB8AC3E}">
        <p14:creationId xmlns:p14="http://schemas.microsoft.com/office/powerpoint/2010/main" val="240340126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482493"/>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类似消息队列，</a:t>
            </a:r>
            <a:r>
              <a:rPr lang="en-US" altLang="zh-CN" dirty="0"/>
              <a:t>pub</a:t>
            </a:r>
            <a:r>
              <a:rPr lang="zh-CN" altLang="en-US" dirty="0"/>
              <a:t>（发送者）发送消息，</a:t>
            </a:r>
            <a:r>
              <a:rPr lang="en-US" altLang="zh-CN" dirty="0"/>
              <a:t>sub</a:t>
            </a:r>
            <a:r>
              <a:rPr lang="zh-CN" altLang="en-US" dirty="0"/>
              <a:t>（接收端）接收消息</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370888" cy="523220"/>
          </a:xfrm>
          <a:prstGeom prst="rect">
            <a:avLst/>
          </a:prstGeom>
          <a:noFill/>
        </p:spPr>
        <p:txBody>
          <a:bodyPr wrap="none" rtlCol="0">
            <a:spAutoFit/>
            <a:scene3d>
              <a:camera prst="orthographicFront"/>
              <a:lightRig rig="threePt" dir="t"/>
            </a:scene3d>
            <a:sp3d contourW="12700"/>
          </a:bodyPr>
          <a:lstStyle/>
          <a:p>
            <a:r>
              <a:rPr lang="en-US" altLang="zh-CN" sz="2800" b="1" dirty="0"/>
              <a:t>pub sub</a:t>
            </a:r>
          </a:p>
        </p:txBody>
      </p:sp>
      <p:pic>
        <p:nvPicPr>
          <p:cNvPr id="2" name="图片 1">
            <a:extLst>
              <a:ext uri="{FF2B5EF4-FFF2-40B4-BE49-F238E27FC236}">
                <a16:creationId xmlns:a16="http://schemas.microsoft.com/office/drawing/2014/main" id="{36321C9B-481A-4DFA-9D70-C4CB448282EE}"/>
              </a:ext>
            </a:extLst>
          </p:cNvPr>
          <p:cNvPicPr>
            <a:picLocks noChangeAspect="1"/>
          </p:cNvPicPr>
          <p:nvPr/>
        </p:nvPicPr>
        <p:blipFill>
          <a:blip r:embed="rId3"/>
          <a:stretch>
            <a:fillRect/>
          </a:stretch>
        </p:blipFill>
        <p:spPr>
          <a:xfrm>
            <a:off x="-3600" y="2357702"/>
            <a:ext cx="7753350" cy="3009900"/>
          </a:xfrm>
          <a:prstGeom prst="rect">
            <a:avLst/>
          </a:prstGeom>
        </p:spPr>
      </p:pic>
      <p:pic>
        <p:nvPicPr>
          <p:cNvPr id="4" name="图片 3">
            <a:extLst>
              <a:ext uri="{FF2B5EF4-FFF2-40B4-BE49-F238E27FC236}">
                <a16:creationId xmlns:a16="http://schemas.microsoft.com/office/drawing/2014/main" id="{D33C22A2-5B3D-471F-95D3-BFFB9287803D}"/>
              </a:ext>
            </a:extLst>
          </p:cNvPr>
          <p:cNvPicPr>
            <a:picLocks noChangeAspect="1"/>
          </p:cNvPicPr>
          <p:nvPr/>
        </p:nvPicPr>
        <p:blipFill>
          <a:blip r:embed="rId4"/>
          <a:stretch>
            <a:fillRect/>
          </a:stretch>
        </p:blipFill>
        <p:spPr>
          <a:xfrm>
            <a:off x="4514849" y="4094382"/>
            <a:ext cx="7677150" cy="2524125"/>
          </a:xfrm>
          <a:prstGeom prst="rect">
            <a:avLst/>
          </a:prstGeom>
        </p:spPr>
      </p:pic>
      <p:pic>
        <p:nvPicPr>
          <p:cNvPr id="5" name="图片 4">
            <a:extLst>
              <a:ext uri="{FF2B5EF4-FFF2-40B4-BE49-F238E27FC236}">
                <a16:creationId xmlns:a16="http://schemas.microsoft.com/office/drawing/2014/main" id="{0582A02C-3D06-4C3C-AD79-FCFE6B8DF1B2}"/>
              </a:ext>
            </a:extLst>
          </p:cNvPr>
          <p:cNvPicPr>
            <a:picLocks noChangeAspect="1"/>
          </p:cNvPicPr>
          <p:nvPr/>
        </p:nvPicPr>
        <p:blipFill>
          <a:blip r:embed="rId5"/>
          <a:stretch>
            <a:fillRect/>
          </a:stretch>
        </p:blipFill>
        <p:spPr>
          <a:xfrm>
            <a:off x="10711082" y="1781663"/>
            <a:ext cx="1152525" cy="3200400"/>
          </a:xfrm>
          <a:prstGeom prst="rect">
            <a:avLst/>
          </a:prstGeom>
        </p:spPr>
      </p:pic>
    </p:spTree>
    <p:extLst>
      <p:ext uri="{BB962C8B-B14F-4D97-AF65-F5344CB8AC3E}">
        <p14:creationId xmlns:p14="http://schemas.microsoft.com/office/powerpoint/2010/main" val="410671605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03</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THREE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049233"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Flask</a:t>
            </a:r>
            <a:r>
              <a:rPr lang="zh-CN" altLang="en-US" sz="4400" b="1" dirty="0">
                <a:solidFill>
                  <a:srgbClr val="414141"/>
                </a:solidFill>
                <a:ea typeface="方正黑体简体" panose="02010601030101010101" pitchFamily="2" charset="-122"/>
              </a:rPr>
              <a:t>中使用</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0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377338"/>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可以使用</a:t>
            </a:r>
            <a:r>
              <a:rPr lang="en-US" altLang="zh-CN" dirty="0" err="1"/>
              <a:t>flask_redis</a:t>
            </a:r>
            <a:r>
              <a:rPr lang="zh-CN" altLang="en-US" dirty="0"/>
              <a:t>，代码风格较为统一，也可以直接使用</a:t>
            </a:r>
            <a:r>
              <a:rPr lang="en-US" altLang="zh-CN" dirty="0"/>
              <a:t>python</a:t>
            </a:r>
            <a:r>
              <a:rPr lang="zh-CN" altLang="en-US" dirty="0"/>
              <a:t>的</a:t>
            </a:r>
            <a:r>
              <a:rPr lang="en-US" altLang="zh-CN" dirty="0" err="1"/>
              <a:t>redis</a:t>
            </a:r>
            <a:r>
              <a:rPr lang="zh-CN" altLang="en-US" dirty="0"/>
              <a:t>库实现</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03</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788438" cy="523220"/>
          </a:xfrm>
          <a:prstGeom prst="rect">
            <a:avLst/>
          </a:prstGeom>
          <a:noFill/>
        </p:spPr>
        <p:txBody>
          <a:bodyPr wrap="none" rtlCol="0">
            <a:spAutoFit/>
            <a:scene3d>
              <a:camera prst="orthographicFront"/>
              <a:lightRig rig="threePt" dir="t"/>
            </a:scene3d>
            <a:sp3d contourW="12700"/>
          </a:bodyPr>
          <a:lstStyle/>
          <a:p>
            <a:r>
              <a:rPr lang="en-US" altLang="zh-CN" sz="2800" b="1" dirty="0" err="1"/>
              <a:t>flask_redis</a:t>
            </a:r>
            <a:endParaRPr lang="zh-CN" altLang="en-US" sz="2800" b="1" dirty="0">
              <a:solidFill>
                <a:srgbClr val="414141"/>
              </a:solidFill>
              <a:ea typeface="方正黑体简体" panose="02010601030101010101" pitchFamily="2" charset="-122"/>
            </a:endParaRPr>
          </a:p>
        </p:txBody>
      </p:sp>
      <p:pic>
        <p:nvPicPr>
          <p:cNvPr id="5" name="图片 4">
            <a:extLst>
              <a:ext uri="{FF2B5EF4-FFF2-40B4-BE49-F238E27FC236}">
                <a16:creationId xmlns:a16="http://schemas.microsoft.com/office/drawing/2014/main" id="{0FFAC8FD-8A2D-4862-913E-8679926C8FE1}"/>
              </a:ext>
            </a:extLst>
          </p:cNvPr>
          <p:cNvPicPr>
            <a:picLocks noChangeAspect="1"/>
          </p:cNvPicPr>
          <p:nvPr/>
        </p:nvPicPr>
        <p:blipFill>
          <a:blip r:embed="rId3"/>
          <a:stretch>
            <a:fillRect/>
          </a:stretch>
        </p:blipFill>
        <p:spPr>
          <a:xfrm>
            <a:off x="1821015" y="1969350"/>
            <a:ext cx="4690694" cy="4888650"/>
          </a:xfrm>
          <a:prstGeom prst="rect">
            <a:avLst/>
          </a:prstGeom>
        </p:spPr>
      </p:pic>
      <p:pic>
        <p:nvPicPr>
          <p:cNvPr id="7" name="图片 6">
            <a:extLst>
              <a:ext uri="{FF2B5EF4-FFF2-40B4-BE49-F238E27FC236}">
                <a16:creationId xmlns:a16="http://schemas.microsoft.com/office/drawing/2014/main" id="{FD6BB1C1-2EDA-4313-B2EB-728A939AEC11}"/>
              </a:ext>
            </a:extLst>
          </p:cNvPr>
          <p:cNvPicPr>
            <a:picLocks noChangeAspect="1"/>
          </p:cNvPicPr>
          <p:nvPr/>
        </p:nvPicPr>
        <p:blipFill>
          <a:blip r:embed="rId4"/>
          <a:stretch>
            <a:fillRect/>
          </a:stretch>
        </p:blipFill>
        <p:spPr>
          <a:xfrm>
            <a:off x="5283432" y="3269744"/>
            <a:ext cx="6858000" cy="1781175"/>
          </a:xfrm>
          <a:prstGeom prst="rect">
            <a:avLst/>
          </a:prstGeom>
        </p:spPr>
      </p:pic>
    </p:spTree>
    <p:extLst>
      <p:ext uri="{BB962C8B-B14F-4D97-AF65-F5344CB8AC3E}">
        <p14:creationId xmlns:p14="http://schemas.microsoft.com/office/powerpoint/2010/main" val="71315132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3135B2A-4A43-4FD8-9978-A7BE64F4D522}"/>
              </a:ext>
            </a:extLst>
          </p:cNvPr>
          <p:cNvPicPr>
            <a:picLocks noChangeAspect="1"/>
          </p:cNvPicPr>
          <p:nvPr/>
        </p:nvPicPr>
        <p:blipFill>
          <a:blip r:embed="rId3"/>
          <a:stretch>
            <a:fillRect/>
          </a:stretch>
        </p:blipFill>
        <p:spPr>
          <a:xfrm>
            <a:off x="1885188" y="252542"/>
            <a:ext cx="5105400" cy="6257925"/>
          </a:xfrm>
          <a:prstGeom prst="rect">
            <a:avLst/>
          </a:prstGeom>
        </p:spPr>
      </p:pic>
      <p:pic>
        <p:nvPicPr>
          <p:cNvPr id="5" name="图片 4">
            <a:extLst>
              <a:ext uri="{FF2B5EF4-FFF2-40B4-BE49-F238E27FC236}">
                <a16:creationId xmlns:a16="http://schemas.microsoft.com/office/drawing/2014/main" id="{AED65A7F-494A-4ED0-B93D-FB626BE7C342}"/>
              </a:ext>
            </a:extLst>
          </p:cNvPr>
          <p:cNvPicPr>
            <a:picLocks noChangeAspect="1"/>
          </p:cNvPicPr>
          <p:nvPr/>
        </p:nvPicPr>
        <p:blipFill>
          <a:blip r:embed="rId4"/>
          <a:stretch>
            <a:fillRect/>
          </a:stretch>
        </p:blipFill>
        <p:spPr>
          <a:xfrm>
            <a:off x="7754815" y="252542"/>
            <a:ext cx="3171825" cy="2400300"/>
          </a:xfrm>
          <a:prstGeom prst="rect">
            <a:avLst/>
          </a:prstGeom>
        </p:spPr>
      </p:pic>
    </p:spTree>
    <p:extLst>
      <p:ext uri="{BB962C8B-B14F-4D97-AF65-F5344CB8AC3E}">
        <p14:creationId xmlns:p14="http://schemas.microsoft.com/office/powerpoint/2010/main" val="2971010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04</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Four</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集群</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85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61"/>
          <p:cNvSpPr/>
          <p:nvPr/>
        </p:nvSpPr>
        <p:spPr>
          <a:xfrm>
            <a:off x="1072926"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39" name="任意多边形 38"/>
          <p:cNvSpPr/>
          <p:nvPr/>
        </p:nvSpPr>
        <p:spPr>
          <a:xfrm>
            <a:off x="1551509" y="-8632"/>
            <a:ext cx="10639698"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39698" h="6866632">
                <a:moveTo>
                  <a:pt x="1572046" y="0"/>
                </a:moveTo>
                <a:lnTo>
                  <a:pt x="5264571" y="0"/>
                </a:lnTo>
                <a:lnTo>
                  <a:pt x="7486457" y="0"/>
                </a:lnTo>
                <a:lnTo>
                  <a:pt x="10639698" y="0"/>
                </a:lnTo>
                <a:lnTo>
                  <a:pt x="10639698" y="6857554"/>
                </a:lnTo>
                <a:lnTo>
                  <a:pt x="7496924" y="6857554"/>
                </a:lnTo>
                <a:lnTo>
                  <a:pt x="7486457" y="6866632"/>
                </a:lnTo>
                <a:lnTo>
                  <a:pt x="1572046" y="6866632"/>
                </a:lnTo>
                <a:lnTo>
                  <a:pt x="1483885" y="6790170"/>
                </a:lnTo>
                <a:cubicBezTo>
                  <a:pt x="572304" y="5960601"/>
                  <a:pt x="0" y="4763877"/>
                  <a:pt x="0" y="3433316"/>
                </a:cubicBezTo>
                <a:cubicBezTo>
                  <a:pt x="0" y="2102756"/>
                  <a:pt x="572304" y="906032"/>
                  <a:pt x="1483885" y="76463"/>
                </a:cubicBez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r="1"/>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7" name="矩形 26"/>
          <p:cNvSpPr/>
          <p:nvPr/>
        </p:nvSpPr>
        <p:spPr>
          <a:xfrm>
            <a:off x="5780162" y="1233945"/>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5400000">
            <a:off x="1147717" y="3042765"/>
            <a:ext cx="4136750" cy="830997"/>
          </a:xfrm>
          <a:prstGeom prst="rect">
            <a:avLst/>
          </a:prstGeom>
          <a:noFill/>
        </p:spPr>
        <p:txBody>
          <a:bodyPr wrap="square" rtlCol="0">
            <a:spAutoFit/>
            <a:scene3d>
              <a:camera prst="orthographicFront"/>
              <a:lightRig rig="threePt" dir="t"/>
            </a:scene3d>
            <a:sp3d contourW="12700"/>
          </a:bodyPr>
          <a:lstStyle/>
          <a:p>
            <a:pPr algn="dist"/>
            <a:r>
              <a:rPr lang="en-US" altLang="zh-CN"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rPr>
              <a:t>CONTENTS</a:t>
            </a:r>
            <a:endParaRPr lang="zh-CN" altLang="en-US" sz="4800" dirty="0">
              <a:solidFill>
                <a:srgbClr val="595959">
                  <a:alpha val="29000"/>
                </a:srgb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文本框 39"/>
          <p:cNvSpPr txBox="1"/>
          <p:nvPr/>
        </p:nvSpPr>
        <p:spPr>
          <a:xfrm>
            <a:off x="3525433" y="2396433"/>
            <a:ext cx="909515" cy="2123658"/>
          </a:xfrm>
          <a:prstGeom prst="rect">
            <a:avLst/>
          </a:prstGeom>
          <a:noFill/>
        </p:spPr>
        <p:txBody>
          <a:bodyPr wrap="square" rtlCol="0">
            <a:spAutoFit/>
            <a:scene3d>
              <a:camera prst="orthographicFront"/>
              <a:lightRig rig="threePt" dir="t"/>
            </a:scene3d>
            <a:sp3d contourW="12700"/>
          </a:bodyPr>
          <a:lstStyle/>
          <a:p>
            <a:pPr algn="ctr"/>
            <a:r>
              <a:rPr lang="zh-CN" altLang="en-US" sz="6600" b="1" dirty="0">
                <a:solidFill>
                  <a:srgbClr val="1D4C77"/>
                </a:solidFill>
                <a:ea typeface="方正黑体简体" panose="02010601030101010101" pitchFamily="2" charset="-122"/>
              </a:rPr>
              <a:t>目录</a:t>
            </a:r>
          </a:p>
        </p:txBody>
      </p:sp>
      <p:grpSp>
        <p:nvGrpSpPr>
          <p:cNvPr id="35" name="组合 34"/>
          <p:cNvGrpSpPr/>
          <p:nvPr/>
        </p:nvGrpSpPr>
        <p:grpSpPr>
          <a:xfrm>
            <a:off x="5950840" y="1359729"/>
            <a:ext cx="2616167" cy="694554"/>
            <a:chOff x="5591150" y="1307383"/>
            <a:chExt cx="2616167" cy="694554"/>
          </a:xfrm>
        </p:grpSpPr>
        <p:sp>
          <p:nvSpPr>
            <p:cNvPr id="8" name="文本框 7"/>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简介</a:t>
              </a:r>
              <a:endParaRPr lang="zh-CN" altLang="en-US" i="1" dirty="0">
                <a:solidFill>
                  <a:schemeClr val="tx1">
                    <a:lumMod val="75000"/>
                    <a:lumOff val="25000"/>
                  </a:schemeClr>
                </a:solidFill>
                <a:ea typeface="方正黑体简体" panose="02010601030101010101" pitchFamily="2" charset="-122"/>
              </a:endParaRPr>
            </a:p>
          </p:txBody>
        </p:sp>
        <p:sp>
          <p:nvSpPr>
            <p:cNvPr id="41" name="椭圆 40"/>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01</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31" name="矩形 30"/>
          <p:cNvSpPr/>
          <p:nvPr/>
        </p:nvSpPr>
        <p:spPr>
          <a:xfrm>
            <a:off x="5780162" y="2396433"/>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780162" y="3558921"/>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950840" y="2522439"/>
            <a:ext cx="3334313" cy="694554"/>
            <a:chOff x="5591150" y="1307383"/>
            <a:chExt cx="3334313" cy="694554"/>
          </a:xfrm>
        </p:grpSpPr>
        <p:sp>
          <p:nvSpPr>
            <p:cNvPr id="64" name="文本框 63"/>
            <p:cNvSpPr txBox="1"/>
            <p:nvPr/>
          </p:nvSpPr>
          <p:spPr>
            <a:xfrm>
              <a:off x="6503453" y="1307383"/>
              <a:ext cx="2422010"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数据结构</a:t>
              </a:r>
              <a:endParaRPr lang="zh-CN" altLang="en-US" i="1" dirty="0">
                <a:solidFill>
                  <a:schemeClr val="tx1">
                    <a:lumMod val="75000"/>
                    <a:lumOff val="25000"/>
                  </a:schemeClr>
                </a:solidFill>
                <a:ea typeface="方正黑体简体" panose="02010601030101010101" pitchFamily="2" charset="-122"/>
              </a:endParaRPr>
            </a:p>
          </p:txBody>
        </p:sp>
        <p:sp>
          <p:nvSpPr>
            <p:cNvPr id="38" name="椭圆 37"/>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02</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grpSp>
        <p:nvGrpSpPr>
          <p:cNvPr id="65" name="组合 64"/>
          <p:cNvGrpSpPr/>
          <p:nvPr/>
        </p:nvGrpSpPr>
        <p:grpSpPr>
          <a:xfrm>
            <a:off x="5950840" y="3685149"/>
            <a:ext cx="3722239" cy="694554"/>
            <a:chOff x="5591150" y="1307383"/>
            <a:chExt cx="3722239" cy="694554"/>
          </a:xfrm>
        </p:grpSpPr>
        <p:sp>
          <p:nvSpPr>
            <p:cNvPr id="69" name="文本框 68"/>
            <p:cNvSpPr txBox="1"/>
            <p:nvPr/>
          </p:nvSpPr>
          <p:spPr>
            <a:xfrm>
              <a:off x="6503453" y="1307383"/>
              <a:ext cx="2809936"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Flask</a:t>
              </a:r>
              <a:r>
                <a:rPr lang="zh-CN" altLang="en-US" sz="2800" b="1" dirty="0">
                  <a:solidFill>
                    <a:schemeClr val="tx1">
                      <a:lumMod val="75000"/>
                      <a:lumOff val="25000"/>
                    </a:schemeClr>
                  </a:solidFill>
                  <a:ea typeface="方正黑体简体" panose="02010601030101010101" pitchFamily="2" charset="-122"/>
                </a:rPr>
                <a:t>中使用</a:t>
              </a:r>
              <a:r>
                <a:rPr lang="en-US" altLang="zh-CN" sz="2800" b="1" dirty="0">
                  <a:solidFill>
                    <a:schemeClr val="tx1">
                      <a:lumMod val="75000"/>
                      <a:lumOff val="25000"/>
                    </a:schemeClr>
                  </a:solidFill>
                  <a:ea typeface="方正黑体简体" panose="02010601030101010101" pitchFamily="2" charset="-122"/>
                </a:rPr>
                <a:t>Redis</a:t>
              </a:r>
              <a:endParaRPr lang="zh-CN" altLang="en-US" i="1" dirty="0">
                <a:solidFill>
                  <a:schemeClr val="tx1">
                    <a:lumMod val="75000"/>
                    <a:lumOff val="25000"/>
                  </a:schemeClr>
                </a:solidFill>
                <a:ea typeface="方正黑体简体" panose="02010601030101010101" pitchFamily="2" charset="-122"/>
              </a:endParaRPr>
            </a:p>
          </p:txBody>
        </p:sp>
        <p:sp>
          <p:nvSpPr>
            <p:cNvPr id="67" name="椭圆 66"/>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03</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
        <p:nvSpPr>
          <p:cNvPr id="19" name="矩形 18">
            <a:extLst>
              <a:ext uri="{FF2B5EF4-FFF2-40B4-BE49-F238E27FC236}">
                <a16:creationId xmlns:a16="http://schemas.microsoft.com/office/drawing/2014/main" id="{2A9BE503-4EB5-41D7-818C-012FDC107E4B}"/>
              </a:ext>
            </a:extLst>
          </p:cNvPr>
          <p:cNvSpPr/>
          <p:nvPr/>
        </p:nvSpPr>
        <p:spPr>
          <a:xfrm>
            <a:off x="5780162" y="4676297"/>
            <a:ext cx="4731596" cy="960320"/>
          </a:xfrm>
          <a:prstGeom prst="rect">
            <a:avLst/>
          </a:prstGeom>
          <a:solidFill>
            <a:schemeClr val="bg1"/>
          </a:solidFill>
          <a:ln>
            <a:noFill/>
          </a:ln>
          <a:effectLst>
            <a:outerShdw blurRad="635000" dist="190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BE8B9284-D946-43FB-9FAC-3F6DC333B5FF}"/>
              </a:ext>
            </a:extLst>
          </p:cNvPr>
          <p:cNvGrpSpPr/>
          <p:nvPr/>
        </p:nvGrpSpPr>
        <p:grpSpPr>
          <a:xfrm>
            <a:off x="5950840" y="4802525"/>
            <a:ext cx="2616167" cy="694554"/>
            <a:chOff x="5591150" y="1307383"/>
            <a:chExt cx="2616167" cy="694554"/>
          </a:xfrm>
        </p:grpSpPr>
        <p:sp>
          <p:nvSpPr>
            <p:cNvPr id="21" name="文本框 20">
              <a:extLst>
                <a:ext uri="{FF2B5EF4-FFF2-40B4-BE49-F238E27FC236}">
                  <a16:creationId xmlns:a16="http://schemas.microsoft.com/office/drawing/2014/main" id="{0FCD765A-0A78-44C3-8F13-D39EC1F199BC}"/>
                </a:ext>
              </a:extLst>
            </p:cNvPr>
            <p:cNvSpPr txBox="1"/>
            <p:nvPr/>
          </p:nvSpPr>
          <p:spPr>
            <a:xfrm>
              <a:off x="6503453" y="1307383"/>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tx1">
                      <a:lumMod val="75000"/>
                      <a:lumOff val="25000"/>
                    </a:schemeClr>
                  </a:solidFill>
                  <a:ea typeface="方正黑体简体" panose="02010601030101010101" pitchFamily="2" charset="-122"/>
                </a:rPr>
                <a:t>Redis</a:t>
              </a:r>
              <a:r>
                <a:rPr lang="zh-CN" altLang="en-US" sz="2800" b="1" dirty="0">
                  <a:solidFill>
                    <a:schemeClr val="tx1">
                      <a:lumMod val="75000"/>
                      <a:lumOff val="25000"/>
                    </a:schemeClr>
                  </a:solidFill>
                  <a:ea typeface="方正黑体简体" panose="02010601030101010101" pitchFamily="2" charset="-122"/>
                </a:rPr>
                <a:t>集群</a:t>
              </a:r>
              <a:endParaRPr lang="zh-CN" altLang="en-US" i="1" dirty="0">
                <a:solidFill>
                  <a:schemeClr val="tx1">
                    <a:lumMod val="75000"/>
                    <a:lumOff val="25000"/>
                  </a:schemeClr>
                </a:solidFill>
                <a:ea typeface="方正黑体简体" panose="02010601030101010101" pitchFamily="2" charset="-122"/>
              </a:endParaRPr>
            </a:p>
          </p:txBody>
        </p:sp>
        <p:sp>
          <p:nvSpPr>
            <p:cNvPr id="22" name="椭圆 21">
              <a:extLst>
                <a:ext uri="{FF2B5EF4-FFF2-40B4-BE49-F238E27FC236}">
                  <a16:creationId xmlns:a16="http://schemas.microsoft.com/office/drawing/2014/main" id="{390D3A54-67C9-4109-910D-7654D80D542B}"/>
                </a:ext>
              </a:extLst>
            </p:cNvPr>
            <p:cNvSpPr/>
            <p:nvPr/>
          </p:nvSpPr>
          <p:spPr>
            <a:xfrm>
              <a:off x="5591150" y="1338211"/>
              <a:ext cx="663726" cy="663726"/>
            </a:xfrm>
            <a:prstGeom prst="ellipse">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solidFill>
                    <a:srgbClr val="1D4C77"/>
                  </a:solidFill>
                  <a:latin typeface="Agency FB" panose="020B0503020202020204" pitchFamily="34" charset="0"/>
                  <a:ea typeface="方正黑体简体" panose="02010601030101010101" pitchFamily="2" charset="-122"/>
                </a:rPr>
                <a:t>04</a:t>
              </a:r>
              <a:endParaRPr lang="zh-CN" altLang="en-US" sz="2800" b="1" dirty="0">
                <a:solidFill>
                  <a:srgbClr val="1D4C77"/>
                </a:solidFill>
                <a:latin typeface="Agency FB" panose="020B0503020202020204" pitchFamily="34" charset="0"/>
                <a:ea typeface="方正黑体简体" panose="02010601030101010101" pitchFamily="2" charset="-122"/>
              </a:endParaRPr>
            </a:p>
          </p:txBody>
        </p:sp>
      </p:grpSp>
    </p:spTree>
    <p:extLst>
      <p:ext uri="{BB962C8B-B14F-4D97-AF65-F5344CB8AC3E}">
        <p14:creationId xmlns:p14="http://schemas.microsoft.com/office/powerpoint/2010/main" val="3445792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40000">
                                      <p:stCondLst>
                                        <p:cond delay="250"/>
                                      </p:stCondLst>
                                      <p:childTnLst>
                                        <p:set>
                                          <p:cBhvr>
                                            <p:cTn id="38" dur="1" fill="hold">
                                              <p:stCondLst>
                                                <p:cond delay="0"/>
                                              </p:stCondLst>
                                            </p:cTn>
                                            <p:tgtEl>
                                              <p:spTgt spid="35"/>
                                            </p:tgtEl>
                                            <p:attrNameLst>
                                              <p:attrName>style.visibility</p:attrName>
                                            </p:attrNameLst>
                                          </p:cBhvr>
                                          <p:to>
                                            <p:strVal val="visible"/>
                                          </p:to>
                                        </p:set>
                                        <p:anim calcmode="lin" valueType="num" p14:bounceEnd="40000">
                                          <p:cBhvr additive="base">
                                            <p:cTn id="39" dur="750" fill="hold"/>
                                            <p:tgtEl>
                                              <p:spTgt spid="35"/>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14:presetBounceEnd="40000">
                                      <p:stCondLst>
                                        <p:cond delay="250"/>
                                      </p:stCondLst>
                                      <p:childTnLst>
                                        <p:set>
                                          <p:cBhvr>
                                            <p:cTn id="42" dur="1" fill="hold">
                                              <p:stCondLst>
                                                <p:cond delay="0"/>
                                              </p:stCondLst>
                                            </p:cTn>
                                            <p:tgtEl>
                                              <p:spTgt spid="34"/>
                                            </p:tgtEl>
                                            <p:attrNameLst>
                                              <p:attrName>style.visibility</p:attrName>
                                            </p:attrNameLst>
                                          </p:cBhvr>
                                          <p:to>
                                            <p:strVal val="visible"/>
                                          </p:to>
                                        </p:set>
                                        <p:anim calcmode="lin" valueType="num" p14:bounceEnd="40000">
                                          <p:cBhvr additive="base">
                                            <p:cTn id="43" dur="750" fill="hold"/>
                                            <p:tgtEl>
                                              <p:spTgt spid="34"/>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40000">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14:bounceEnd="40000">
                                          <p:cBhvr additive="base">
                                            <p:cTn id="47" dur="750" fill="hold"/>
                                            <p:tgtEl>
                                              <p:spTgt spid="65"/>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6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14:presetBounceEnd="40000">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14:bounceEnd="40000">
                                          <p:cBhvr additive="base">
                                            <p:cTn id="55"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56"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50" presetClass="entr" presetSubtype="0" decel="10000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25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750" fill="hold"/>
                                            <p:tgtEl>
                                              <p:spTgt spid="35"/>
                                            </p:tgtEl>
                                            <p:attrNameLst>
                                              <p:attrName>ppt_x</p:attrName>
                                            </p:attrNameLst>
                                          </p:cBhvr>
                                          <p:tavLst>
                                            <p:tav tm="0">
                                              <p:val>
                                                <p:strVal val="1+#ppt_w/2"/>
                                              </p:val>
                                            </p:tav>
                                            <p:tav tm="100000">
                                              <p:val>
                                                <p:strVal val="#ppt_x"/>
                                              </p:val>
                                            </p:tav>
                                          </p:tavLst>
                                        </p:anim>
                                        <p:anim calcmode="lin" valueType="num">
                                          <p:cBhvr additive="base">
                                            <p:cTn id="40" dur="750" fill="hold"/>
                                            <p:tgtEl>
                                              <p:spTgt spid="35"/>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5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750" fill="hold"/>
                                            <p:tgtEl>
                                              <p:spTgt spid="34"/>
                                            </p:tgtEl>
                                            <p:attrNameLst>
                                              <p:attrName>ppt_x</p:attrName>
                                            </p:attrNameLst>
                                          </p:cBhvr>
                                          <p:tavLst>
                                            <p:tav tm="0">
                                              <p:val>
                                                <p:strVal val="1+#ppt_w/2"/>
                                              </p:val>
                                            </p:tav>
                                            <p:tav tm="100000">
                                              <p:val>
                                                <p:strVal val="#ppt_x"/>
                                              </p:val>
                                            </p:tav>
                                          </p:tavLst>
                                        </p:anim>
                                        <p:anim calcmode="lin" valueType="num">
                                          <p:cBhvr additive="base">
                                            <p:cTn id="44" dur="750" fill="hold"/>
                                            <p:tgtEl>
                                              <p:spTgt spid="34"/>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750" fill="hold"/>
                                            <p:tgtEl>
                                              <p:spTgt spid="65"/>
                                            </p:tgtEl>
                                            <p:attrNameLst>
                                              <p:attrName>ppt_x</p:attrName>
                                            </p:attrNameLst>
                                          </p:cBhvr>
                                          <p:tavLst>
                                            <p:tav tm="0">
                                              <p:val>
                                                <p:strVal val="1+#ppt_w/2"/>
                                              </p:val>
                                            </p:tav>
                                            <p:tav tm="100000">
                                              <p:val>
                                                <p:strVal val="#ppt_x"/>
                                              </p:val>
                                            </p:tav>
                                          </p:tavLst>
                                        </p:anim>
                                        <p:anim calcmode="lin" valueType="num">
                                          <p:cBhvr additive="base">
                                            <p:cTn id="48" dur="750" fill="hold"/>
                                            <p:tgtEl>
                                              <p:spTgt spid="6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750" fill="hold"/>
                                            <p:tgtEl>
                                              <p:spTgt spid="20"/>
                                            </p:tgtEl>
                                            <p:attrNameLst>
                                              <p:attrName>ppt_x</p:attrName>
                                            </p:attrNameLst>
                                          </p:cBhvr>
                                          <p:tavLst>
                                            <p:tav tm="0">
                                              <p:val>
                                                <p:strVal val="1+#ppt_w/2"/>
                                              </p:val>
                                            </p:tav>
                                            <p:tav tm="100000">
                                              <p:val>
                                                <p:strVal val="#ppt_x"/>
                                              </p:val>
                                            </p:tav>
                                          </p:tavLst>
                                        </p:anim>
                                        <p:anim calcmode="lin" valueType="num">
                                          <p:cBhvr additive="base">
                                            <p:cTn id="56"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9" grpId="0" animBg="1"/>
          <p:bldP spid="27" grpId="0" animBg="1"/>
          <p:bldP spid="36" grpId="0"/>
          <p:bldP spid="40" grpId="0"/>
          <p:bldP spid="31" grpId="0" animBg="1"/>
          <p:bldP spid="32" grpId="0" animBg="1"/>
          <p:bldP spid="19"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5254609" y="1746169"/>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03E0C68-DA60-417A-94AF-3E2A39D1D51A}"/>
              </a:ext>
            </a:extLst>
          </p:cNvPr>
          <p:cNvSpPr txBox="1"/>
          <p:nvPr/>
        </p:nvSpPr>
        <p:spPr>
          <a:xfrm>
            <a:off x="730117" y="2206206"/>
            <a:ext cx="4468074" cy="2799100"/>
          </a:xfrm>
          <a:prstGeom prst="rect">
            <a:avLst/>
          </a:prstGeom>
          <a:noFill/>
        </p:spPr>
        <p:txBody>
          <a:bodyPr wrap="square" rtlCol="0">
            <a:spAutoFit/>
          </a:bodyPr>
          <a:lstStyle/>
          <a:p>
            <a:pPr>
              <a:lnSpc>
                <a:spcPct val="150000"/>
              </a:lnSpc>
            </a:pPr>
            <a:r>
              <a:rPr lang="zh-CN" altLang="en-US" sz="2400" dirty="0"/>
              <a:t>单个</a:t>
            </a:r>
            <a:r>
              <a:rPr lang="en-US" altLang="zh-CN" sz="2400" dirty="0"/>
              <a:t>Redis</a:t>
            </a:r>
            <a:r>
              <a:rPr lang="zh-CN" altLang="en-US" sz="2400" dirty="0"/>
              <a:t>：</a:t>
            </a:r>
            <a:endParaRPr lang="en-US" altLang="zh-CN" sz="2400" dirty="0"/>
          </a:p>
          <a:p>
            <a:pPr>
              <a:lnSpc>
                <a:spcPct val="150000"/>
              </a:lnSpc>
            </a:pPr>
            <a:endParaRPr lang="zh-CN" altLang="en-US" sz="2400" dirty="0"/>
          </a:p>
          <a:p>
            <a:pPr marL="457200" indent="-457200">
              <a:lnSpc>
                <a:spcPct val="150000"/>
              </a:lnSpc>
              <a:buFont typeface="+mj-lt"/>
              <a:buAutoNum type="arabicPeriod"/>
            </a:pPr>
            <a:r>
              <a:rPr lang="zh-CN" altLang="en-US" sz="2400" dirty="0"/>
              <a:t>不稳定，</a:t>
            </a:r>
            <a:r>
              <a:rPr lang="en-US" altLang="zh-CN" sz="2400" dirty="0" err="1"/>
              <a:t>redis</a:t>
            </a:r>
            <a:r>
              <a:rPr lang="zh-CN" altLang="en-US" sz="2400" dirty="0"/>
              <a:t>服务器宕机后没有可用的服务</a:t>
            </a:r>
          </a:p>
          <a:p>
            <a:pPr marL="457200" indent="-457200">
              <a:lnSpc>
                <a:spcPct val="150000"/>
              </a:lnSpc>
              <a:buFont typeface="+mj-lt"/>
              <a:buAutoNum type="arabicPeriod"/>
            </a:pPr>
            <a:r>
              <a:rPr lang="zh-CN" altLang="en-US" sz="2400" dirty="0"/>
              <a:t>读写性能有限</a:t>
            </a:r>
          </a:p>
        </p:txBody>
      </p:sp>
      <p:grpSp>
        <p:nvGrpSpPr>
          <p:cNvPr id="15" name="组合 14"/>
          <p:cNvGrpSpPr/>
          <p:nvPr/>
        </p:nvGrpSpPr>
        <p:grpSpPr>
          <a:xfrm>
            <a:off x="5141227" y="4295834"/>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669629" y="432980"/>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04</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集群</a:t>
            </a:r>
          </a:p>
        </p:txBody>
      </p:sp>
      <p:sp>
        <p:nvSpPr>
          <p:cNvPr id="22" name="文本框 21">
            <a:extLst>
              <a:ext uri="{FF2B5EF4-FFF2-40B4-BE49-F238E27FC236}">
                <a16:creationId xmlns:a16="http://schemas.microsoft.com/office/drawing/2014/main" id="{BB8A02B3-54F6-41A3-893E-FAEF4BA107FE}"/>
              </a:ext>
            </a:extLst>
          </p:cNvPr>
          <p:cNvSpPr txBox="1"/>
          <p:nvPr/>
        </p:nvSpPr>
        <p:spPr>
          <a:xfrm>
            <a:off x="6578820" y="480341"/>
            <a:ext cx="4837939" cy="6123086"/>
          </a:xfrm>
          <a:prstGeom prst="rect">
            <a:avLst/>
          </a:prstGeom>
          <a:noFill/>
        </p:spPr>
        <p:txBody>
          <a:bodyPr wrap="square">
            <a:spAutoFit/>
          </a:bodyPr>
          <a:lstStyle/>
          <a:p>
            <a:pPr>
              <a:lnSpc>
                <a:spcPct val="150000"/>
              </a:lnSpc>
            </a:pPr>
            <a:r>
              <a:rPr lang="en-US" altLang="zh-CN" sz="2400" dirty="0" err="1"/>
              <a:t>redis</a:t>
            </a:r>
            <a:r>
              <a:rPr lang="zh-CN" altLang="en-US" sz="2400" dirty="0"/>
              <a:t>集群可以提高</a:t>
            </a:r>
            <a:r>
              <a:rPr lang="en-US" altLang="zh-CN" sz="2400" dirty="0" err="1"/>
              <a:t>redis</a:t>
            </a:r>
            <a:r>
              <a:rPr lang="zh-CN" altLang="en-US" sz="2400" dirty="0"/>
              <a:t>的性能和可用性</a:t>
            </a:r>
          </a:p>
          <a:p>
            <a:pPr>
              <a:lnSpc>
                <a:spcPct val="150000"/>
              </a:lnSpc>
            </a:pPr>
            <a:r>
              <a:rPr lang="en-US" altLang="zh-CN" sz="2400" dirty="0" err="1"/>
              <a:t>redis</a:t>
            </a:r>
            <a:r>
              <a:rPr lang="zh-CN" altLang="en-US" sz="2400" dirty="0"/>
              <a:t>集群中，包括一个主节点</a:t>
            </a:r>
            <a:r>
              <a:rPr lang="en-US" altLang="zh-CN" sz="2400" dirty="0"/>
              <a:t>(Master)</a:t>
            </a:r>
            <a:r>
              <a:rPr lang="zh-CN" altLang="en-US" sz="2400" dirty="0"/>
              <a:t>和多个从节点</a:t>
            </a:r>
            <a:r>
              <a:rPr lang="en-US" altLang="zh-CN" sz="2400" dirty="0"/>
              <a:t>(slave)</a:t>
            </a:r>
            <a:r>
              <a:rPr lang="zh-CN" altLang="en-US" sz="2400" dirty="0"/>
              <a:t>，基于主从复制实现</a:t>
            </a:r>
            <a:r>
              <a:rPr lang="en-US" altLang="zh-CN" sz="2400" dirty="0" err="1"/>
              <a:t>redis</a:t>
            </a:r>
            <a:r>
              <a:rPr lang="zh-CN" altLang="en-US" sz="2400" dirty="0"/>
              <a:t>集群的数据同步，通过哨兵模式监控主节点的状态，当主节点宕机后选举出新的主节点。</a:t>
            </a:r>
          </a:p>
          <a:p>
            <a:pPr>
              <a:lnSpc>
                <a:spcPct val="150000"/>
              </a:lnSpc>
            </a:pPr>
            <a:r>
              <a:rPr lang="zh-CN" altLang="en-US" sz="2400" dirty="0"/>
              <a:t>主节点：执行读、写任务</a:t>
            </a:r>
          </a:p>
          <a:p>
            <a:pPr>
              <a:lnSpc>
                <a:spcPct val="150000"/>
              </a:lnSpc>
            </a:pPr>
            <a:r>
              <a:rPr lang="zh-CN" altLang="en-US" sz="2400" dirty="0"/>
              <a:t>从节点：只读节点</a:t>
            </a:r>
          </a:p>
          <a:p>
            <a:pPr>
              <a:lnSpc>
                <a:spcPct val="150000"/>
              </a:lnSpc>
            </a:pPr>
            <a:r>
              <a:rPr lang="zh-CN" altLang="en-US" sz="2400" dirty="0"/>
              <a:t>因此可以应对需要大量读数据的任务</a:t>
            </a:r>
          </a:p>
        </p:txBody>
      </p:sp>
    </p:spTree>
    <p:extLst>
      <p:ext uri="{BB962C8B-B14F-4D97-AF65-F5344CB8AC3E}">
        <p14:creationId xmlns:p14="http://schemas.microsoft.com/office/powerpoint/2010/main" val="21919978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40" grpId="0"/>
          <p:bldP spid="42"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4"/>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提高集群可用性，防止单节点故障导致系统宕机</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04</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主从复制</a:t>
            </a:r>
            <a:endParaRPr lang="zh-CN" altLang="en-US" sz="2800" b="1" dirty="0">
              <a:solidFill>
                <a:srgbClr val="414141"/>
              </a:solidFill>
              <a:ea typeface="方正黑体简体" panose="02010601030101010101" pitchFamily="2" charset="-122"/>
            </a:endParaRPr>
          </a:p>
        </p:txBody>
      </p:sp>
      <p:pic>
        <p:nvPicPr>
          <p:cNvPr id="2" name="图片 1">
            <a:extLst>
              <a:ext uri="{FF2B5EF4-FFF2-40B4-BE49-F238E27FC236}">
                <a16:creationId xmlns:a16="http://schemas.microsoft.com/office/drawing/2014/main" id="{9D5B5B28-B259-4BCD-84BF-2191B179734D}"/>
              </a:ext>
            </a:extLst>
          </p:cNvPr>
          <p:cNvPicPr>
            <a:picLocks noChangeAspect="1"/>
          </p:cNvPicPr>
          <p:nvPr/>
        </p:nvPicPr>
        <p:blipFill>
          <a:blip r:embed="rId3"/>
          <a:stretch>
            <a:fillRect/>
          </a:stretch>
        </p:blipFill>
        <p:spPr>
          <a:xfrm>
            <a:off x="1315329" y="2522593"/>
            <a:ext cx="6610350" cy="3971925"/>
          </a:xfrm>
          <a:prstGeom prst="rect">
            <a:avLst/>
          </a:prstGeom>
        </p:spPr>
      </p:pic>
      <p:sp>
        <p:nvSpPr>
          <p:cNvPr id="11" name="Rectangle 3">
            <a:extLst>
              <a:ext uri="{FF2B5EF4-FFF2-40B4-BE49-F238E27FC236}">
                <a16:creationId xmlns:a16="http://schemas.microsoft.com/office/drawing/2014/main" id="{A22D5660-C904-4E27-B02C-BD22BCE51A5B}"/>
              </a:ext>
            </a:extLst>
          </p:cNvPr>
          <p:cNvSpPr>
            <a:spLocks noChangeArrowheads="1"/>
          </p:cNvSpPr>
          <p:nvPr/>
        </p:nvSpPr>
        <p:spPr bwMode="auto">
          <a:xfrm>
            <a:off x="8223228" y="297193"/>
            <a:ext cx="3761507" cy="5572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panose="020B0604020202020204" pitchFamily="34" charset="0"/>
              </a:rPr>
              <a:t>在本机(windows)上测试</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Arial" panose="020B0604020202020204" pitchFamily="34" charset="0"/>
              </a:rPr>
              <a:t>复制redis整个文件夹并命名为redis-slave1, redis-slave2</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Arial" panose="020B0604020202020204" pitchFamily="34" charset="0"/>
              </a:rPr>
              <a:t>修改redis-salve1的配置文件，设置端口为6378，redis-slave2的配置文件设置端口为6377，均添加</a:t>
            </a:r>
            <a:r>
              <a:rPr kumimoji="0" lang="zh-CN" altLang="zh-CN" sz="2000" b="0" i="0" u="none" strike="noStrike" cap="none" normalizeH="0" baseline="0" dirty="0">
                <a:ln>
                  <a:noFill/>
                </a:ln>
                <a:solidFill>
                  <a:schemeClr val="tx1"/>
                </a:solidFill>
                <a:effectLst/>
                <a:latin typeface="Arial Unicode MS"/>
              </a:rPr>
              <a:t>slaveof 127.0.0.1 6379</a:t>
            </a:r>
            <a:r>
              <a:rPr kumimoji="0" lang="zh-CN" altLang="zh-CN" sz="2000" b="0" i="0" u="none" strike="noStrike" cap="none" normalizeH="0" baseline="0" dirty="0">
                <a:ln>
                  <a:noFill/>
                </a:ln>
                <a:solidFill>
                  <a:schemeClr val="tx1"/>
                </a:solidFill>
                <a:effectLst/>
              </a:rPr>
              <a:t>配置</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Arial" panose="020B0604020202020204" pitchFamily="34" charset="0"/>
              </a:rPr>
              <a:t>使用命令行进入目录，</a:t>
            </a:r>
            <a:r>
              <a:rPr kumimoji="0" lang="zh-CN" altLang="zh-CN" sz="2000" b="0" i="0" u="none" strike="noStrike" cap="none" normalizeH="0" baseline="0" dirty="0">
                <a:ln>
                  <a:noFill/>
                </a:ln>
                <a:solidFill>
                  <a:schemeClr val="tx1"/>
                </a:solidFill>
                <a:effectLst/>
                <a:latin typeface="Arial Unicode MS"/>
              </a:rPr>
              <a:t>redis-server.exe redis.windows.conf</a:t>
            </a:r>
            <a:r>
              <a:rPr kumimoji="0" lang="zh-CN" altLang="zh-CN" sz="2000" b="0" i="0" u="none" strike="noStrike" cap="none" normalizeH="0" baseline="0" dirty="0">
                <a:ln>
                  <a:noFill/>
                </a:ln>
                <a:solidFill>
                  <a:schemeClr val="tx1"/>
                </a:solidFill>
                <a:effectLst/>
              </a:rPr>
              <a:t>启动</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9849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F244F64F-C9DE-4119-884B-2AFE2CBBB714}"/>
              </a:ext>
            </a:extLst>
          </p:cNvPr>
          <p:cNvPicPr>
            <a:picLocks noChangeAspect="1"/>
          </p:cNvPicPr>
          <p:nvPr/>
        </p:nvPicPr>
        <p:blipFill>
          <a:blip r:embed="rId3"/>
          <a:stretch>
            <a:fillRect/>
          </a:stretch>
        </p:blipFill>
        <p:spPr>
          <a:xfrm>
            <a:off x="1603190" y="893450"/>
            <a:ext cx="9467850" cy="5353050"/>
          </a:xfrm>
          <a:prstGeom prst="rect">
            <a:avLst/>
          </a:prstGeom>
        </p:spPr>
      </p:pic>
    </p:spTree>
    <p:extLst>
      <p:ext uri="{BB962C8B-B14F-4D97-AF65-F5344CB8AC3E}">
        <p14:creationId xmlns:p14="http://schemas.microsoft.com/office/powerpoint/2010/main" val="9346084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555222"/>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在主节点故障时自动选举出新的主节点</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04</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627369" cy="523220"/>
          </a:xfrm>
          <a:prstGeom prst="rect">
            <a:avLst/>
          </a:prstGeom>
          <a:noFill/>
        </p:spPr>
        <p:txBody>
          <a:bodyPr wrap="none" rtlCol="0">
            <a:spAutoFit/>
            <a:scene3d>
              <a:camera prst="orthographicFront"/>
              <a:lightRig rig="threePt" dir="t"/>
            </a:scene3d>
            <a:sp3d contourW="12700"/>
          </a:bodyPr>
          <a:lstStyle/>
          <a:p>
            <a:r>
              <a:rPr lang="zh-CN" altLang="en-US" sz="2800" b="1" dirty="0"/>
              <a:t>哨兵模式</a:t>
            </a:r>
            <a:endParaRPr lang="zh-CN" altLang="en-US" sz="2800" b="1" dirty="0">
              <a:solidFill>
                <a:srgbClr val="414141"/>
              </a:solidFill>
              <a:ea typeface="方正黑体简体" panose="02010601030101010101" pitchFamily="2" charset="-122"/>
            </a:endParaRPr>
          </a:p>
        </p:txBody>
      </p:sp>
      <p:sp>
        <p:nvSpPr>
          <p:cNvPr id="3" name="文本框 2">
            <a:extLst>
              <a:ext uri="{FF2B5EF4-FFF2-40B4-BE49-F238E27FC236}">
                <a16:creationId xmlns:a16="http://schemas.microsoft.com/office/drawing/2014/main" id="{1C9B89E1-6953-41E6-BD8E-B2869105B0DE}"/>
              </a:ext>
            </a:extLst>
          </p:cNvPr>
          <p:cNvSpPr txBox="1"/>
          <p:nvPr/>
        </p:nvSpPr>
        <p:spPr>
          <a:xfrm>
            <a:off x="1315329" y="2413587"/>
            <a:ext cx="6905614" cy="1429622"/>
          </a:xfrm>
          <a:prstGeom prst="rect">
            <a:avLst/>
          </a:prstGeom>
          <a:noFill/>
        </p:spPr>
        <p:txBody>
          <a:bodyPr wrap="square" rtlCol="0">
            <a:spAutoFit/>
          </a:bodyPr>
          <a:lstStyle/>
          <a:p>
            <a:pPr>
              <a:lnSpc>
                <a:spcPct val="150000"/>
              </a:lnSpc>
            </a:pPr>
            <a:r>
              <a:rPr lang="zh-CN" altLang="en-US" sz="2000" dirty="0"/>
              <a:t>需要启动三个哨兵进程</a:t>
            </a:r>
          </a:p>
          <a:p>
            <a:pPr>
              <a:lnSpc>
                <a:spcPct val="150000"/>
              </a:lnSpc>
            </a:pPr>
            <a:r>
              <a:rPr lang="zh-CN" altLang="en-US" sz="2000" dirty="0"/>
              <a:t>三个数据库安装目录下新建配置文件</a:t>
            </a:r>
            <a:r>
              <a:rPr lang="en-US" altLang="zh-CN" sz="2000" dirty="0" err="1"/>
              <a:t>sentinel.conf</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CB8DFA00-3BD1-4747-AE10-FDF21D75A109}"/>
              </a:ext>
            </a:extLst>
          </p:cNvPr>
          <p:cNvPicPr>
            <a:picLocks noChangeAspect="1"/>
          </p:cNvPicPr>
          <p:nvPr/>
        </p:nvPicPr>
        <p:blipFill>
          <a:blip r:embed="rId3"/>
          <a:stretch>
            <a:fillRect/>
          </a:stretch>
        </p:blipFill>
        <p:spPr>
          <a:xfrm>
            <a:off x="1315329" y="3843209"/>
            <a:ext cx="4400550" cy="1323975"/>
          </a:xfrm>
          <a:prstGeom prst="rect">
            <a:avLst/>
          </a:prstGeom>
        </p:spPr>
      </p:pic>
      <p:pic>
        <p:nvPicPr>
          <p:cNvPr id="5" name="图片 4">
            <a:extLst>
              <a:ext uri="{FF2B5EF4-FFF2-40B4-BE49-F238E27FC236}">
                <a16:creationId xmlns:a16="http://schemas.microsoft.com/office/drawing/2014/main" id="{B2070929-F5C6-4E1C-91DA-4ED6C82A38D8}"/>
              </a:ext>
            </a:extLst>
          </p:cNvPr>
          <p:cNvPicPr>
            <a:picLocks noChangeAspect="1"/>
          </p:cNvPicPr>
          <p:nvPr/>
        </p:nvPicPr>
        <p:blipFill>
          <a:blip r:embed="rId4"/>
          <a:stretch>
            <a:fillRect/>
          </a:stretch>
        </p:blipFill>
        <p:spPr>
          <a:xfrm>
            <a:off x="7168425" y="1315329"/>
            <a:ext cx="4610100" cy="2914650"/>
          </a:xfrm>
          <a:prstGeom prst="rect">
            <a:avLst/>
          </a:prstGeom>
        </p:spPr>
      </p:pic>
    </p:spTree>
    <p:extLst>
      <p:ext uri="{BB962C8B-B14F-4D97-AF65-F5344CB8AC3E}">
        <p14:creationId xmlns:p14="http://schemas.microsoft.com/office/powerpoint/2010/main" val="39371839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B8293C27-F624-4832-9AB4-76A304B93AB4}"/>
              </a:ext>
            </a:extLst>
          </p:cNvPr>
          <p:cNvPicPr>
            <a:picLocks noChangeAspect="1"/>
          </p:cNvPicPr>
          <p:nvPr/>
        </p:nvPicPr>
        <p:blipFill>
          <a:blip r:embed="rId3"/>
          <a:stretch>
            <a:fillRect/>
          </a:stretch>
        </p:blipFill>
        <p:spPr>
          <a:xfrm>
            <a:off x="57610" y="459383"/>
            <a:ext cx="5010150" cy="4019550"/>
          </a:xfrm>
          <a:prstGeom prst="rect">
            <a:avLst/>
          </a:prstGeom>
        </p:spPr>
      </p:pic>
      <p:pic>
        <p:nvPicPr>
          <p:cNvPr id="5" name="图片 4">
            <a:extLst>
              <a:ext uri="{FF2B5EF4-FFF2-40B4-BE49-F238E27FC236}">
                <a16:creationId xmlns:a16="http://schemas.microsoft.com/office/drawing/2014/main" id="{52A271BB-BA9D-42BE-AF28-1B787BB3441A}"/>
              </a:ext>
            </a:extLst>
          </p:cNvPr>
          <p:cNvPicPr>
            <a:picLocks noChangeAspect="1"/>
          </p:cNvPicPr>
          <p:nvPr/>
        </p:nvPicPr>
        <p:blipFill>
          <a:blip r:embed="rId4"/>
          <a:stretch>
            <a:fillRect/>
          </a:stretch>
        </p:blipFill>
        <p:spPr>
          <a:xfrm>
            <a:off x="4305530" y="0"/>
            <a:ext cx="6143625" cy="3943350"/>
          </a:xfrm>
          <a:prstGeom prst="rect">
            <a:avLst/>
          </a:prstGeom>
        </p:spPr>
      </p:pic>
      <p:pic>
        <p:nvPicPr>
          <p:cNvPr id="6" name="图片 5">
            <a:extLst>
              <a:ext uri="{FF2B5EF4-FFF2-40B4-BE49-F238E27FC236}">
                <a16:creationId xmlns:a16="http://schemas.microsoft.com/office/drawing/2014/main" id="{8BBF9020-8ED0-4E60-9E03-11A0A9A0F06C}"/>
              </a:ext>
            </a:extLst>
          </p:cNvPr>
          <p:cNvPicPr>
            <a:picLocks noChangeAspect="1"/>
          </p:cNvPicPr>
          <p:nvPr/>
        </p:nvPicPr>
        <p:blipFill>
          <a:blip r:embed="rId5"/>
          <a:stretch>
            <a:fillRect/>
          </a:stretch>
        </p:blipFill>
        <p:spPr>
          <a:xfrm>
            <a:off x="7643135" y="2511552"/>
            <a:ext cx="4136719" cy="4346448"/>
          </a:xfrm>
          <a:prstGeom prst="rect">
            <a:avLst/>
          </a:prstGeom>
        </p:spPr>
      </p:pic>
    </p:spTree>
    <p:extLst>
      <p:ext uri="{BB962C8B-B14F-4D97-AF65-F5344CB8AC3E}">
        <p14:creationId xmlns:p14="http://schemas.microsoft.com/office/powerpoint/2010/main" val="38579402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9FD8EE80-9FDB-46A1-9B8D-5EB7960B6C74}"/>
              </a:ext>
            </a:extLst>
          </p:cNvPr>
          <p:cNvPicPr>
            <a:picLocks noChangeAspect="1"/>
          </p:cNvPicPr>
          <p:nvPr/>
        </p:nvPicPr>
        <p:blipFill>
          <a:blip r:embed="rId3"/>
          <a:stretch>
            <a:fillRect/>
          </a:stretch>
        </p:blipFill>
        <p:spPr>
          <a:xfrm>
            <a:off x="1458087" y="57579"/>
            <a:ext cx="5276850" cy="5819775"/>
          </a:xfrm>
          <a:prstGeom prst="rect">
            <a:avLst/>
          </a:prstGeom>
        </p:spPr>
      </p:pic>
      <p:pic>
        <p:nvPicPr>
          <p:cNvPr id="7" name="图片 6">
            <a:extLst>
              <a:ext uri="{FF2B5EF4-FFF2-40B4-BE49-F238E27FC236}">
                <a16:creationId xmlns:a16="http://schemas.microsoft.com/office/drawing/2014/main" id="{C68F9575-6D17-4D5F-B62F-2F4693C88138}"/>
              </a:ext>
            </a:extLst>
          </p:cNvPr>
          <p:cNvPicPr>
            <a:picLocks noChangeAspect="1"/>
          </p:cNvPicPr>
          <p:nvPr/>
        </p:nvPicPr>
        <p:blipFill>
          <a:blip r:embed="rId4"/>
          <a:stretch>
            <a:fillRect/>
          </a:stretch>
        </p:blipFill>
        <p:spPr>
          <a:xfrm>
            <a:off x="5124450" y="326707"/>
            <a:ext cx="7067550" cy="3400425"/>
          </a:xfrm>
          <a:prstGeom prst="rect">
            <a:avLst/>
          </a:prstGeom>
        </p:spPr>
      </p:pic>
    </p:spTree>
    <p:extLst>
      <p:ext uri="{BB962C8B-B14F-4D97-AF65-F5344CB8AC3E}">
        <p14:creationId xmlns:p14="http://schemas.microsoft.com/office/powerpoint/2010/main" val="3425233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A042E46F-8355-49A9-B7C2-79E86F935F15}"/>
              </a:ext>
            </a:extLst>
          </p:cNvPr>
          <p:cNvPicPr>
            <a:picLocks noChangeAspect="1"/>
          </p:cNvPicPr>
          <p:nvPr/>
        </p:nvPicPr>
        <p:blipFill>
          <a:blip r:embed="rId3"/>
          <a:stretch>
            <a:fillRect/>
          </a:stretch>
        </p:blipFill>
        <p:spPr>
          <a:xfrm>
            <a:off x="1574292" y="0"/>
            <a:ext cx="5410200" cy="6762750"/>
          </a:xfrm>
          <a:prstGeom prst="rect">
            <a:avLst/>
          </a:prstGeom>
        </p:spPr>
      </p:pic>
      <p:pic>
        <p:nvPicPr>
          <p:cNvPr id="5" name="图片 4">
            <a:extLst>
              <a:ext uri="{FF2B5EF4-FFF2-40B4-BE49-F238E27FC236}">
                <a16:creationId xmlns:a16="http://schemas.microsoft.com/office/drawing/2014/main" id="{5E60A049-C671-4E28-A2BB-7D67F3C15BB7}"/>
              </a:ext>
            </a:extLst>
          </p:cNvPr>
          <p:cNvPicPr>
            <a:picLocks noChangeAspect="1"/>
          </p:cNvPicPr>
          <p:nvPr/>
        </p:nvPicPr>
        <p:blipFill>
          <a:blip r:embed="rId4"/>
          <a:stretch>
            <a:fillRect/>
          </a:stretch>
        </p:blipFill>
        <p:spPr>
          <a:xfrm>
            <a:off x="5895022" y="-5491"/>
            <a:ext cx="6010275" cy="4857750"/>
          </a:xfrm>
          <a:prstGeom prst="rect">
            <a:avLst/>
          </a:prstGeom>
        </p:spPr>
      </p:pic>
      <p:sp>
        <p:nvSpPr>
          <p:cNvPr id="6" name="文本框 5">
            <a:extLst>
              <a:ext uri="{FF2B5EF4-FFF2-40B4-BE49-F238E27FC236}">
                <a16:creationId xmlns:a16="http://schemas.microsoft.com/office/drawing/2014/main" id="{7C699FB3-CBAC-4B93-B351-157BEB4AF1FF}"/>
              </a:ext>
            </a:extLst>
          </p:cNvPr>
          <p:cNvSpPr txBox="1"/>
          <p:nvPr/>
        </p:nvSpPr>
        <p:spPr>
          <a:xfrm>
            <a:off x="7229855" y="5096256"/>
            <a:ext cx="4864607" cy="1424621"/>
          </a:xfrm>
          <a:prstGeom prst="rect">
            <a:avLst/>
          </a:prstGeom>
          <a:noFill/>
        </p:spPr>
        <p:txBody>
          <a:bodyPr wrap="square" rtlCol="0">
            <a:spAutoFit/>
          </a:bodyPr>
          <a:lstStyle/>
          <a:p>
            <a:pPr>
              <a:lnSpc>
                <a:spcPct val="150000"/>
              </a:lnSpc>
            </a:pPr>
            <a:r>
              <a:rPr lang="zh-CN" altLang="en-US" sz="2000" dirty="0"/>
              <a:t>哨兵进程启动后会修改</a:t>
            </a:r>
            <a:r>
              <a:rPr lang="en-US" altLang="zh-CN" sz="2000" dirty="0" err="1"/>
              <a:t>sentinel.conf</a:t>
            </a:r>
            <a:r>
              <a:rPr lang="zh-CN" altLang="en-US" sz="2000" dirty="0"/>
              <a:t>配置文件，将配置写入硬盘上持久化，可以方便地重启而不会丢失配置</a:t>
            </a:r>
          </a:p>
        </p:txBody>
      </p:sp>
    </p:spTree>
    <p:extLst>
      <p:ext uri="{BB962C8B-B14F-4D97-AF65-F5344CB8AC3E}">
        <p14:creationId xmlns:p14="http://schemas.microsoft.com/office/powerpoint/2010/main" val="931250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04</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2136290" cy="523220"/>
          </a:xfrm>
          <a:prstGeom prst="rect">
            <a:avLst/>
          </a:prstGeom>
          <a:noFill/>
        </p:spPr>
        <p:txBody>
          <a:bodyPr wrap="none" rtlCol="0">
            <a:spAutoFit/>
            <a:scene3d>
              <a:camera prst="orthographicFront"/>
              <a:lightRig rig="threePt" dir="t"/>
            </a:scene3d>
            <a:sp3d contourW="12700"/>
          </a:bodyPr>
          <a:lstStyle/>
          <a:p>
            <a:r>
              <a:rPr lang="en-US" altLang="zh-CN" sz="2800" b="1" dirty="0"/>
              <a:t>Redis-Cluster</a:t>
            </a:r>
            <a:endParaRPr lang="zh-CN" altLang="en-US" sz="2800" b="1" dirty="0">
              <a:solidFill>
                <a:srgbClr val="414141"/>
              </a:solidFill>
              <a:ea typeface="方正黑体简体" panose="02010601030101010101" pitchFamily="2" charset="-122"/>
            </a:endParaRPr>
          </a:p>
        </p:txBody>
      </p:sp>
      <p:sp>
        <p:nvSpPr>
          <p:cNvPr id="9" name="Rectangle 3">
            <a:extLst>
              <a:ext uri="{FF2B5EF4-FFF2-40B4-BE49-F238E27FC236}">
                <a16:creationId xmlns:a16="http://schemas.microsoft.com/office/drawing/2014/main" id="{1A522CF2-147C-4F60-B856-6C98D4454093}"/>
              </a:ext>
            </a:extLst>
          </p:cNvPr>
          <p:cNvSpPr>
            <a:spLocks noChangeArrowheads="1"/>
          </p:cNvSpPr>
          <p:nvPr/>
        </p:nvSpPr>
        <p:spPr bwMode="auto">
          <a:xfrm>
            <a:off x="1315329" y="1210817"/>
            <a:ext cx="82919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redis 3.0以后支持cluster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cluster将数据分散在几个节点，并支持动态扩充</a:t>
            </a:r>
          </a:p>
        </p:txBody>
      </p:sp>
      <p:sp>
        <p:nvSpPr>
          <p:cNvPr id="10" name="文本框 9">
            <a:extLst>
              <a:ext uri="{FF2B5EF4-FFF2-40B4-BE49-F238E27FC236}">
                <a16:creationId xmlns:a16="http://schemas.microsoft.com/office/drawing/2014/main" id="{0AEADF0D-E0F3-49CF-9FC8-2A1EECE15AC4}"/>
              </a:ext>
            </a:extLst>
          </p:cNvPr>
          <p:cNvSpPr txBox="1"/>
          <p:nvPr/>
        </p:nvSpPr>
        <p:spPr>
          <a:xfrm>
            <a:off x="1315329" y="2520556"/>
            <a:ext cx="8565290" cy="2809615"/>
          </a:xfrm>
          <a:prstGeom prst="rect">
            <a:avLst/>
          </a:prstGeom>
          <a:noFill/>
        </p:spPr>
        <p:txBody>
          <a:bodyPr wrap="square" rtlCol="0">
            <a:spAutoFit/>
          </a:bodyPr>
          <a:lstStyle/>
          <a:p>
            <a:pPr>
              <a:lnSpc>
                <a:spcPct val="150000"/>
              </a:lnSpc>
              <a:buFont typeface="+mj-lt"/>
              <a:buAutoNum type="arabicPeriod"/>
            </a:pPr>
            <a:r>
              <a:rPr lang="zh-CN" altLang="en-US" sz="2000" dirty="0"/>
              <a:t>所有节点两两相连（</a:t>
            </a:r>
            <a:r>
              <a:rPr lang="en-US" altLang="zh-CN" sz="2000" dirty="0"/>
              <a:t>PING-PANG</a:t>
            </a:r>
            <a:r>
              <a:rPr lang="zh-CN" altLang="en-US" sz="2000" dirty="0"/>
              <a:t>机制），内部使用二进制协议优化传输速度和带宽每个节点都保存整个集群状态</a:t>
            </a:r>
          </a:p>
          <a:p>
            <a:pPr>
              <a:lnSpc>
                <a:spcPct val="150000"/>
              </a:lnSpc>
              <a:buFont typeface="+mj-lt"/>
              <a:buAutoNum type="arabicPeriod"/>
            </a:pPr>
            <a:r>
              <a:rPr lang="zh-CN" altLang="en-US" sz="2000" dirty="0"/>
              <a:t>客户端连接其中一个节点即可</a:t>
            </a:r>
          </a:p>
          <a:p>
            <a:pPr>
              <a:lnSpc>
                <a:spcPct val="150000"/>
              </a:lnSpc>
              <a:buFont typeface="+mj-lt"/>
              <a:buAutoNum type="arabicPeriod"/>
            </a:pPr>
            <a:r>
              <a:rPr lang="zh-CN" altLang="en-US" sz="2000" dirty="0"/>
              <a:t>节点的失效需要被集群中超过半数的节点检测到才能被认定</a:t>
            </a:r>
          </a:p>
          <a:p>
            <a:pPr>
              <a:lnSpc>
                <a:spcPct val="150000"/>
              </a:lnSpc>
              <a:buFont typeface="+mj-lt"/>
              <a:buAutoNum type="arabicPeriod"/>
            </a:pPr>
            <a:r>
              <a:rPr lang="zh-CN" altLang="en-US" sz="2000" dirty="0"/>
              <a:t>集群将所有的节点映射到</a:t>
            </a:r>
            <a:r>
              <a:rPr lang="en-US" altLang="zh-CN" sz="2000" dirty="0"/>
              <a:t>0-16383</a:t>
            </a:r>
            <a:r>
              <a:rPr lang="zh-CN" altLang="en-US" sz="2000" dirty="0"/>
              <a:t>的</a:t>
            </a:r>
            <a:r>
              <a:rPr lang="en-US" altLang="zh-CN" sz="2000" dirty="0"/>
              <a:t>slot</a:t>
            </a:r>
            <a:r>
              <a:rPr lang="zh-CN" altLang="en-US" sz="2000" dirty="0"/>
              <a:t>上，存入数据时，根据</a:t>
            </a:r>
            <a:r>
              <a:rPr lang="en-US" altLang="zh-CN" sz="2000" dirty="0"/>
              <a:t>CRC16(key)</a:t>
            </a:r>
            <a:r>
              <a:rPr lang="zh-CN" altLang="en-US" sz="2000" dirty="0"/>
              <a:t>对</a:t>
            </a:r>
            <a:r>
              <a:rPr lang="en-US" altLang="zh-CN" sz="2000" dirty="0"/>
              <a:t>16384</a:t>
            </a:r>
            <a:r>
              <a:rPr lang="zh-CN" altLang="en-US" sz="2000" dirty="0"/>
              <a:t>取模的值来确定放入的节点</a:t>
            </a:r>
          </a:p>
        </p:txBody>
      </p:sp>
    </p:spTree>
    <p:extLst>
      <p:ext uri="{BB962C8B-B14F-4D97-AF65-F5344CB8AC3E}">
        <p14:creationId xmlns:p14="http://schemas.microsoft.com/office/powerpoint/2010/main" val="417892496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E801251A-BA63-42D5-8738-AA356F1981B3}"/>
              </a:ext>
            </a:extLst>
          </p:cNvPr>
          <p:cNvSpPr txBox="1"/>
          <p:nvPr/>
        </p:nvSpPr>
        <p:spPr>
          <a:xfrm>
            <a:off x="1694689" y="954182"/>
            <a:ext cx="10021820" cy="4199611"/>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a:t>根据</a:t>
            </a:r>
            <a:r>
              <a:rPr lang="en-US" altLang="zh-CN" sz="2000" dirty="0"/>
              <a:t>slot</a:t>
            </a:r>
            <a:r>
              <a:rPr lang="zh-CN" altLang="en-US" sz="2000" dirty="0"/>
              <a:t>分好节点后，如果有新增的节点，则已有的所有节点选取一部分</a:t>
            </a:r>
            <a:r>
              <a:rPr lang="en-US" altLang="zh-CN" sz="2000" dirty="0"/>
              <a:t>slot</a:t>
            </a:r>
            <a:r>
              <a:rPr lang="zh-CN" altLang="en-US" sz="2000" dirty="0"/>
              <a:t>给新增节点</a:t>
            </a:r>
            <a:endParaRPr lang="en-US" altLang="zh-CN" sz="2000" dirty="0"/>
          </a:p>
          <a:p>
            <a:pPr marL="457200" indent="-457200">
              <a:lnSpc>
                <a:spcPct val="150000"/>
              </a:lnSpc>
              <a:buFont typeface="+mj-lt"/>
              <a:buAutoNum type="arabicPeriod"/>
            </a:pPr>
            <a:endParaRPr lang="en-US" altLang="zh-CN" sz="2000" dirty="0"/>
          </a:p>
          <a:p>
            <a:pPr marL="457200" indent="-457200">
              <a:lnSpc>
                <a:spcPct val="150000"/>
              </a:lnSpc>
              <a:buFont typeface="+mj-lt"/>
              <a:buAutoNum type="arabicPeriod"/>
            </a:pPr>
            <a:endParaRPr lang="en-US" altLang="zh-CN" sz="2000" dirty="0"/>
          </a:p>
          <a:p>
            <a:pPr marL="457200" indent="-457200">
              <a:lnSpc>
                <a:spcPct val="150000"/>
              </a:lnSpc>
              <a:buFont typeface="+mj-lt"/>
              <a:buAutoNum type="arabicPeriod"/>
            </a:pPr>
            <a:endParaRPr lang="zh-CN" altLang="en-US" sz="2000" dirty="0"/>
          </a:p>
          <a:p>
            <a:pPr marL="457200" indent="-457200">
              <a:lnSpc>
                <a:spcPct val="150000"/>
              </a:lnSpc>
              <a:buFont typeface="+mj-lt"/>
              <a:buAutoNum type="arabicPeriod"/>
            </a:pPr>
            <a:r>
              <a:rPr lang="zh-CN" altLang="en-US" sz="2000" dirty="0"/>
              <a:t>如果集群的某个节点挂掉后，集群就无法被访问。因此</a:t>
            </a:r>
            <a:r>
              <a:rPr lang="en-US" altLang="zh-CN" sz="2000" dirty="0" err="1"/>
              <a:t>redis</a:t>
            </a:r>
            <a:r>
              <a:rPr lang="en-US" altLang="zh-CN" sz="2000" dirty="0"/>
              <a:t>-cluster</a:t>
            </a:r>
            <a:r>
              <a:rPr lang="zh-CN" altLang="en-US" sz="2000" dirty="0"/>
              <a:t>也可以配置主从模式，提高可用性。主从模式下，所有主节点分配</a:t>
            </a:r>
            <a:r>
              <a:rPr lang="en-US" altLang="zh-CN" sz="2000" dirty="0"/>
              <a:t>slot</a:t>
            </a:r>
            <a:r>
              <a:rPr lang="zh-CN" altLang="en-US" sz="2000" dirty="0"/>
              <a:t>，每个主节点可以有几个从节点同步数据，某个主节点宕机后相应的从节点可以来充当主节点</a:t>
            </a:r>
          </a:p>
          <a:p>
            <a:pPr>
              <a:lnSpc>
                <a:spcPct val="150000"/>
              </a:lnSpc>
            </a:pPr>
            <a:endParaRPr lang="zh-CN" altLang="en-US" sz="2000" dirty="0"/>
          </a:p>
        </p:txBody>
      </p:sp>
    </p:spTree>
    <p:extLst>
      <p:ext uri="{BB962C8B-B14F-4D97-AF65-F5344CB8AC3E}">
        <p14:creationId xmlns:p14="http://schemas.microsoft.com/office/powerpoint/2010/main" val="1283076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A3BD343E-510E-4105-8EFF-72092B06CAA4}"/>
              </a:ext>
            </a:extLst>
          </p:cNvPr>
          <p:cNvSpPr txBox="1"/>
          <p:nvPr/>
        </p:nvSpPr>
        <p:spPr>
          <a:xfrm>
            <a:off x="1714450" y="631604"/>
            <a:ext cx="9412222" cy="3276282"/>
          </a:xfrm>
          <a:prstGeom prst="rect">
            <a:avLst/>
          </a:prstGeom>
          <a:noFill/>
        </p:spPr>
        <p:txBody>
          <a:bodyPr wrap="square" rtlCol="0">
            <a:spAutoFit/>
          </a:bodyPr>
          <a:lstStyle/>
          <a:p>
            <a:pPr>
              <a:lnSpc>
                <a:spcPct val="150000"/>
              </a:lnSpc>
            </a:pPr>
            <a:r>
              <a:rPr lang="zh-CN" altLang="en-US" sz="2000" dirty="0"/>
              <a:t>此处配置三个主节点分配</a:t>
            </a:r>
            <a:r>
              <a:rPr lang="en-US" altLang="zh-CN" sz="2000" dirty="0"/>
              <a:t>slot</a:t>
            </a:r>
            <a:r>
              <a:rPr lang="zh-CN" altLang="en-US" sz="2000" dirty="0"/>
              <a:t>（</a:t>
            </a:r>
            <a:r>
              <a:rPr lang="en-US" altLang="zh-CN" sz="2000" dirty="0"/>
              <a:t>7001,7002,7003</a:t>
            </a:r>
            <a:r>
              <a:rPr lang="zh-CN" altLang="en-US" sz="2000" dirty="0"/>
              <a:t>），每个主节点分配一个从节点（</a:t>
            </a:r>
            <a:r>
              <a:rPr lang="en-US" altLang="zh-CN" sz="2000" dirty="0"/>
              <a:t>7004,7005,7006</a:t>
            </a:r>
            <a:r>
              <a:rPr lang="zh-CN" altLang="en-US" sz="2000" dirty="0"/>
              <a:t>），需要复制</a:t>
            </a:r>
            <a:r>
              <a:rPr lang="en-US" altLang="zh-CN" sz="2000" dirty="0"/>
              <a:t>6</a:t>
            </a:r>
            <a:r>
              <a:rPr lang="zh-CN" altLang="en-US" sz="2000" dirty="0"/>
              <a:t>份</a:t>
            </a:r>
            <a:r>
              <a:rPr lang="en-US" altLang="zh-CN" sz="2000" dirty="0" err="1"/>
              <a:t>redis</a:t>
            </a:r>
            <a:r>
              <a:rPr lang="zh-CN" altLang="en-US" sz="2000" dirty="0"/>
              <a:t>数据库</a:t>
            </a:r>
            <a:endParaRPr lang="en-US" altLang="zh-CN" sz="2000" dirty="0"/>
          </a:p>
          <a:p>
            <a:pPr>
              <a:lnSpc>
                <a:spcPct val="150000"/>
              </a:lnSpc>
            </a:pPr>
            <a:endParaRPr lang="zh-CN" altLang="en-US" sz="2000" dirty="0"/>
          </a:p>
          <a:p>
            <a:pPr>
              <a:lnSpc>
                <a:spcPct val="150000"/>
              </a:lnSpc>
            </a:pPr>
            <a:r>
              <a:rPr lang="zh-CN" altLang="en-US" sz="2000" dirty="0"/>
              <a:t>需要安装</a:t>
            </a:r>
            <a:r>
              <a:rPr lang="en-US" altLang="zh-CN" sz="2000" dirty="0"/>
              <a:t>Ruby</a:t>
            </a:r>
            <a:r>
              <a:rPr lang="zh-CN" altLang="en-US" sz="2000" dirty="0"/>
              <a:t>环境，</a:t>
            </a:r>
            <a:r>
              <a:rPr lang="en-US" altLang="zh-CN" sz="2000" dirty="0"/>
              <a:t>Redis</a:t>
            </a:r>
            <a:r>
              <a:rPr lang="zh-CN" altLang="en-US" sz="2000" dirty="0"/>
              <a:t>的</a:t>
            </a:r>
            <a:r>
              <a:rPr lang="en-US" altLang="zh-CN" sz="2000" dirty="0"/>
              <a:t>Ruby</a:t>
            </a:r>
            <a:r>
              <a:rPr lang="zh-CN" altLang="en-US" sz="2000" dirty="0"/>
              <a:t>驱动</a:t>
            </a:r>
            <a:r>
              <a:rPr lang="en-US" altLang="zh-CN" sz="2000" dirty="0"/>
              <a:t>gem</a:t>
            </a:r>
            <a:r>
              <a:rPr lang="zh-CN" altLang="en-US" sz="2000" dirty="0"/>
              <a:t>文件，创建集群的</a:t>
            </a:r>
            <a:r>
              <a:rPr lang="en-US" altLang="zh-CN" sz="2000" dirty="0" err="1"/>
              <a:t>redis-trib.rb</a:t>
            </a:r>
            <a:endParaRPr lang="en-US" altLang="zh-CN" sz="2000" dirty="0"/>
          </a:p>
          <a:p>
            <a:pPr>
              <a:lnSpc>
                <a:spcPct val="150000"/>
              </a:lnSpc>
            </a:pPr>
            <a:endParaRPr lang="en-US" altLang="zh-CN" sz="2000" dirty="0"/>
          </a:p>
          <a:p>
            <a:pPr>
              <a:lnSpc>
                <a:spcPct val="150000"/>
              </a:lnSpc>
            </a:pPr>
            <a:r>
              <a:rPr lang="en-US" altLang="zh-CN" sz="2000" dirty="0"/>
              <a:t>windows</a:t>
            </a:r>
            <a:r>
              <a:rPr lang="zh-CN" altLang="en-US" sz="2000" dirty="0"/>
              <a:t>下参考：</a:t>
            </a:r>
            <a:r>
              <a:rPr lang="en-US" altLang="zh-CN" sz="2000" dirty="0">
                <a:hlinkClick r:id="rId3"/>
              </a:rPr>
              <a:t>https://www.cnblogs.com/yy3b2007com/p/11033009.html</a:t>
            </a:r>
            <a:endParaRPr lang="en-US" altLang="zh-CN" sz="2000" dirty="0"/>
          </a:p>
          <a:p>
            <a:pPr>
              <a:lnSpc>
                <a:spcPct val="150000"/>
              </a:lnSpc>
            </a:pPr>
            <a:endParaRPr lang="zh-CN" altLang="en-US" sz="2000" dirty="0"/>
          </a:p>
        </p:txBody>
      </p:sp>
      <p:pic>
        <p:nvPicPr>
          <p:cNvPr id="4" name="图片 3">
            <a:extLst>
              <a:ext uri="{FF2B5EF4-FFF2-40B4-BE49-F238E27FC236}">
                <a16:creationId xmlns:a16="http://schemas.microsoft.com/office/drawing/2014/main" id="{BF55289C-0BD8-4338-9F03-9DFABC6BBFDC}"/>
              </a:ext>
            </a:extLst>
          </p:cNvPr>
          <p:cNvPicPr>
            <a:picLocks noChangeAspect="1"/>
          </p:cNvPicPr>
          <p:nvPr/>
        </p:nvPicPr>
        <p:blipFill>
          <a:blip r:embed="rId4"/>
          <a:stretch>
            <a:fillRect/>
          </a:stretch>
        </p:blipFill>
        <p:spPr>
          <a:xfrm>
            <a:off x="1714450" y="3776472"/>
            <a:ext cx="5495925" cy="2743200"/>
          </a:xfrm>
          <a:prstGeom prst="rect">
            <a:avLst/>
          </a:prstGeom>
        </p:spPr>
      </p:pic>
    </p:spTree>
    <p:extLst>
      <p:ext uri="{BB962C8B-B14F-4D97-AF65-F5344CB8AC3E}">
        <p14:creationId xmlns:p14="http://schemas.microsoft.com/office/powerpoint/2010/main" val="290004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01</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ONE</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704751" y="4048467"/>
            <a:ext cx="5977325"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65000"/>
                    <a:lumOff val="35000"/>
                  </a:schemeClr>
                </a:solidFill>
                <a:latin typeface="Century Gothic" panose="020B0502020202020204" pitchFamily="34" charset="0"/>
                <a:ea typeface="方正黑体简体" panose="02010601030101010101" pitchFamily="2" charset="-122"/>
              </a:rPr>
              <a:t>Remote Dictionary Server</a:t>
            </a:r>
          </a:p>
        </p:txBody>
      </p:sp>
      <p:sp>
        <p:nvSpPr>
          <p:cNvPr id="5" name="文本框 4"/>
          <p:cNvSpPr txBox="1"/>
          <p:nvPr/>
        </p:nvSpPr>
        <p:spPr>
          <a:xfrm>
            <a:off x="5675213" y="2796351"/>
            <a:ext cx="2571281"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rgbClr val="414141"/>
                </a:solidFill>
                <a:ea typeface="方正黑体简体" panose="02010601030101010101" pitchFamily="2" charset="-122"/>
              </a:rPr>
              <a:t>Redis</a:t>
            </a:r>
            <a:r>
              <a:rPr lang="zh-CN" altLang="en-US" sz="4400" b="1" dirty="0">
                <a:solidFill>
                  <a:srgbClr val="414141"/>
                </a:solidFill>
                <a:ea typeface="方正黑体简体" panose="02010601030101010101" pitchFamily="2" charset="-122"/>
              </a:rPr>
              <a:t>简介</a:t>
            </a: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9020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19DF0689-05CC-4DBE-B7B2-2452B92EA1EE}"/>
              </a:ext>
            </a:extLst>
          </p:cNvPr>
          <p:cNvPicPr>
            <a:picLocks noChangeAspect="1"/>
          </p:cNvPicPr>
          <p:nvPr/>
        </p:nvPicPr>
        <p:blipFill>
          <a:blip r:embed="rId3"/>
          <a:stretch>
            <a:fillRect/>
          </a:stretch>
        </p:blipFill>
        <p:spPr>
          <a:xfrm>
            <a:off x="400050" y="235212"/>
            <a:ext cx="11391900" cy="2181225"/>
          </a:xfrm>
          <a:prstGeom prst="rect">
            <a:avLst/>
          </a:prstGeom>
        </p:spPr>
      </p:pic>
      <p:pic>
        <p:nvPicPr>
          <p:cNvPr id="7" name="图片 6">
            <a:extLst>
              <a:ext uri="{FF2B5EF4-FFF2-40B4-BE49-F238E27FC236}">
                <a16:creationId xmlns:a16="http://schemas.microsoft.com/office/drawing/2014/main" id="{16EFC6E9-83DA-4697-91C4-D24202432110}"/>
              </a:ext>
            </a:extLst>
          </p:cNvPr>
          <p:cNvPicPr>
            <a:picLocks noChangeAspect="1"/>
          </p:cNvPicPr>
          <p:nvPr/>
        </p:nvPicPr>
        <p:blipFill>
          <a:blip r:embed="rId4"/>
          <a:stretch>
            <a:fillRect/>
          </a:stretch>
        </p:blipFill>
        <p:spPr>
          <a:xfrm>
            <a:off x="400050" y="3409950"/>
            <a:ext cx="10915650" cy="3448050"/>
          </a:xfrm>
          <a:prstGeom prst="rect">
            <a:avLst/>
          </a:prstGeom>
        </p:spPr>
      </p:pic>
      <p:pic>
        <p:nvPicPr>
          <p:cNvPr id="21" name="图片 20">
            <a:extLst>
              <a:ext uri="{FF2B5EF4-FFF2-40B4-BE49-F238E27FC236}">
                <a16:creationId xmlns:a16="http://schemas.microsoft.com/office/drawing/2014/main" id="{D5C648E3-193F-4F01-8484-98B7AA896445}"/>
              </a:ext>
            </a:extLst>
          </p:cNvPr>
          <p:cNvPicPr>
            <a:picLocks noChangeAspect="1"/>
          </p:cNvPicPr>
          <p:nvPr/>
        </p:nvPicPr>
        <p:blipFill>
          <a:blip r:embed="rId5"/>
          <a:stretch>
            <a:fillRect/>
          </a:stretch>
        </p:blipFill>
        <p:spPr>
          <a:xfrm>
            <a:off x="8266175" y="2416438"/>
            <a:ext cx="3548553" cy="1599236"/>
          </a:xfrm>
          <a:prstGeom prst="rect">
            <a:avLst/>
          </a:prstGeom>
        </p:spPr>
      </p:pic>
    </p:spTree>
    <p:extLst>
      <p:ext uri="{BB962C8B-B14F-4D97-AF65-F5344CB8AC3E}">
        <p14:creationId xmlns:p14="http://schemas.microsoft.com/office/powerpoint/2010/main" val="342784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688806"/>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7">
            <a:extLst>
              <a:ext uri="{FF2B5EF4-FFF2-40B4-BE49-F238E27FC236}">
                <a16:creationId xmlns:a16="http://schemas.microsoft.com/office/drawing/2014/main" id="{8DE6CD62-A5CF-42EF-B6BB-0447C20B7252}"/>
              </a:ext>
            </a:extLst>
          </p:cNvPr>
          <p:cNvSpPr txBox="1"/>
          <p:nvPr/>
        </p:nvSpPr>
        <p:spPr>
          <a:xfrm>
            <a:off x="947546" y="1424539"/>
            <a:ext cx="2478405" cy="453457"/>
          </a:xfrm>
          <a:prstGeom prst="rect">
            <a:avLst/>
          </a:prstGeom>
          <a:noFill/>
        </p:spPr>
        <p:txBody>
          <a:bodyPr wrap="square" rtlCol="0">
            <a:spAutoFit/>
          </a:bodyPr>
          <a:lstStyle/>
          <a:p>
            <a:pPr>
              <a:lnSpc>
                <a:spcPct val="130000"/>
              </a:lnSpc>
            </a:pPr>
            <a:r>
              <a:rPr lang="zh-CN" altLang="en-US" sz="2000" dirty="0">
                <a:solidFill>
                  <a:srgbClr val="4F4D50"/>
                </a:solidFill>
                <a:latin typeface="方正黑体简体" panose="02010601030101010101" pitchFamily="2" charset="-122"/>
                <a:ea typeface="方正黑体简体" panose="02010601030101010101" pitchFamily="2" charset="-122"/>
                <a:cs typeface="+mn-ea"/>
                <a:sym typeface="+mn-lt"/>
              </a:rPr>
              <a:t>参考教程：</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 name="文本框 6">
            <a:extLst>
              <a:ext uri="{FF2B5EF4-FFF2-40B4-BE49-F238E27FC236}">
                <a16:creationId xmlns:a16="http://schemas.microsoft.com/office/drawing/2014/main" id="{503E0C68-DA60-417A-94AF-3E2A39D1D51A}"/>
              </a:ext>
            </a:extLst>
          </p:cNvPr>
          <p:cNvSpPr txBox="1"/>
          <p:nvPr/>
        </p:nvSpPr>
        <p:spPr>
          <a:xfrm>
            <a:off x="730117" y="2206206"/>
            <a:ext cx="4468074" cy="2799100"/>
          </a:xfrm>
          <a:prstGeom prst="rect">
            <a:avLst/>
          </a:prstGeom>
          <a:noFill/>
        </p:spPr>
        <p:txBody>
          <a:bodyPr wrap="square" rtlCol="0">
            <a:spAutoFit/>
          </a:bodyPr>
          <a:lstStyle/>
          <a:p>
            <a:pPr algn="just">
              <a:lnSpc>
                <a:spcPct val="150000"/>
              </a:lnSpc>
            </a:pPr>
            <a:r>
              <a:rPr lang="en-US" altLang="zh-CN" sz="2400" dirty="0"/>
              <a:t>Remote Dictionary Server </a:t>
            </a:r>
          </a:p>
          <a:p>
            <a:pPr algn="just">
              <a:lnSpc>
                <a:spcPct val="150000"/>
              </a:lnSpc>
            </a:pPr>
            <a:endParaRPr lang="en-US" altLang="zh-CN" sz="24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50000"/>
              </a:lnSpc>
            </a:pPr>
            <a:r>
              <a:rPr lang="en-US" altLang="zh-CN" sz="2400" dirty="0"/>
              <a:t>Redis </a:t>
            </a:r>
            <a:r>
              <a:rPr lang="zh-CN" altLang="en-US" sz="2400" dirty="0"/>
              <a:t>是完全开源的，遵守 </a:t>
            </a:r>
            <a:r>
              <a:rPr lang="en-US" altLang="zh-CN" sz="2400" dirty="0"/>
              <a:t>BSD </a:t>
            </a:r>
            <a:r>
              <a:rPr lang="zh-CN" altLang="en-US" sz="2400" dirty="0"/>
              <a:t>协议，是一个高性能的跨平台的 </a:t>
            </a:r>
            <a:r>
              <a:rPr lang="en-US" altLang="zh-CN" sz="2400" dirty="0"/>
              <a:t>key-value </a:t>
            </a:r>
            <a:r>
              <a:rPr lang="zh-CN" altLang="en-US" sz="2400" dirty="0"/>
              <a:t>数据库。</a:t>
            </a:r>
            <a:endParaRPr lang="zh-CN" altLang="en-US" sz="24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98123" y="2899617"/>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985719"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sp>
        <p:nvSpPr>
          <p:cNvPr id="14" name="Rectangle 4">
            <a:extLst>
              <a:ext uri="{FF2B5EF4-FFF2-40B4-BE49-F238E27FC236}">
                <a16:creationId xmlns:a16="http://schemas.microsoft.com/office/drawing/2014/main" id="{2DE86093-16D4-42DF-BB17-C867D23F7EC4}"/>
              </a:ext>
            </a:extLst>
          </p:cNvPr>
          <p:cNvSpPr>
            <a:spLocks noChangeArrowheads="1"/>
          </p:cNvSpPr>
          <p:nvPr/>
        </p:nvSpPr>
        <p:spPr bwMode="auto">
          <a:xfrm>
            <a:off x="2429106" y="1448806"/>
            <a:ext cx="12192000"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4183C4"/>
                </a:solidFill>
                <a:effectLst/>
                <a:latin typeface="Arial" panose="020B0604020202020204" pitchFamily="34" charset="0"/>
                <a:ea typeface="Open Sans"/>
                <a:hlinkClick r:id="rId4"/>
              </a:rPr>
              <a:t>https://www.runoob.com/design-pattern/design-pattern-tutorial.html</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sp>
        <p:nvSpPr>
          <p:cNvPr id="22" name="文本框 21">
            <a:extLst>
              <a:ext uri="{FF2B5EF4-FFF2-40B4-BE49-F238E27FC236}">
                <a16:creationId xmlns:a16="http://schemas.microsoft.com/office/drawing/2014/main" id="{BB8A02B3-54F6-41A3-893E-FAEF4BA107FE}"/>
              </a:ext>
            </a:extLst>
          </p:cNvPr>
          <p:cNvSpPr txBox="1"/>
          <p:nvPr/>
        </p:nvSpPr>
        <p:spPr>
          <a:xfrm>
            <a:off x="7237710" y="2201725"/>
            <a:ext cx="3820376" cy="4656275"/>
          </a:xfrm>
          <a:prstGeom prst="rect">
            <a:avLst/>
          </a:prstGeom>
          <a:noFill/>
        </p:spPr>
        <p:txBody>
          <a:bodyPr wrap="square">
            <a:spAutoFit/>
          </a:bodyPr>
          <a:lstStyle/>
          <a:p>
            <a:pPr>
              <a:lnSpc>
                <a:spcPct val="150000"/>
              </a:lnSpc>
              <a:buFont typeface="Arial" panose="020B0604020202020204" pitchFamily="34" charset="0"/>
              <a:buChar char="•"/>
            </a:pPr>
            <a:r>
              <a:rPr lang="en-US" altLang="zh-CN" sz="2000" dirty="0"/>
              <a:t>Redis</a:t>
            </a:r>
            <a:r>
              <a:rPr lang="zh-CN" altLang="en-US" sz="2000" dirty="0"/>
              <a:t>支持数据的持久化，可以将内存中的数据保存在磁盘中，重启的时候可以再次加载进行使用。 </a:t>
            </a:r>
          </a:p>
          <a:p>
            <a:pPr>
              <a:lnSpc>
                <a:spcPct val="150000"/>
              </a:lnSpc>
              <a:buFont typeface="Arial" panose="020B0604020202020204" pitchFamily="34" charset="0"/>
              <a:buChar char="•"/>
            </a:pPr>
            <a:r>
              <a:rPr lang="en-US" altLang="zh-CN" sz="2000" dirty="0"/>
              <a:t>Redis</a:t>
            </a:r>
            <a:r>
              <a:rPr lang="zh-CN" altLang="en-US" sz="2000" dirty="0"/>
              <a:t>不仅仅支持简单的</a:t>
            </a:r>
            <a:r>
              <a:rPr lang="en-US" altLang="zh-CN" sz="2000" dirty="0"/>
              <a:t>key-value</a:t>
            </a:r>
            <a:r>
              <a:rPr lang="zh-CN" altLang="en-US" sz="2000" dirty="0"/>
              <a:t>类型的数据，同时还提供</a:t>
            </a:r>
            <a:r>
              <a:rPr lang="en-US" altLang="zh-CN" sz="2000" dirty="0"/>
              <a:t>list</a:t>
            </a:r>
            <a:r>
              <a:rPr lang="zh-CN" altLang="en-US" sz="2000" dirty="0"/>
              <a:t>，</a:t>
            </a:r>
            <a:r>
              <a:rPr lang="en-US" altLang="zh-CN" sz="2000" dirty="0"/>
              <a:t>set</a:t>
            </a:r>
            <a:r>
              <a:rPr lang="zh-CN" altLang="en-US" sz="2000" dirty="0"/>
              <a:t>，</a:t>
            </a:r>
            <a:r>
              <a:rPr lang="en-US" altLang="zh-CN" sz="2000" dirty="0" err="1"/>
              <a:t>zset</a:t>
            </a:r>
            <a:r>
              <a:rPr lang="zh-CN" altLang="en-US" sz="2000" dirty="0"/>
              <a:t>，</a:t>
            </a:r>
            <a:r>
              <a:rPr lang="en-US" altLang="zh-CN" sz="2000" dirty="0"/>
              <a:t>hash</a:t>
            </a:r>
            <a:r>
              <a:rPr lang="zh-CN" altLang="en-US" sz="2000" dirty="0"/>
              <a:t>等数据结构的存储。</a:t>
            </a:r>
          </a:p>
          <a:p>
            <a:pPr>
              <a:lnSpc>
                <a:spcPct val="150000"/>
              </a:lnSpc>
              <a:buFont typeface="Arial" panose="020B0604020202020204" pitchFamily="34" charset="0"/>
              <a:buChar char="•"/>
            </a:pPr>
            <a:r>
              <a:rPr lang="en-US" altLang="zh-CN" sz="2000" dirty="0"/>
              <a:t>Redis</a:t>
            </a:r>
            <a:r>
              <a:rPr lang="zh-CN" altLang="en-US" sz="2000" dirty="0"/>
              <a:t>支持数据的备份，即</a:t>
            </a:r>
            <a:r>
              <a:rPr lang="en-US" altLang="zh-CN" sz="2000" dirty="0"/>
              <a:t>master-slave</a:t>
            </a:r>
            <a:r>
              <a:rPr lang="zh-CN" altLang="en-US" sz="2000" dirty="0"/>
              <a:t>模式的数据备份。 </a:t>
            </a:r>
          </a:p>
        </p:txBody>
      </p:sp>
    </p:spTree>
    <p:extLst>
      <p:ext uri="{BB962C8B-B14F-4D97-AF65-F5344CB8AC3E}">
        <p14:creationId xmlns:p14="http://schemas.microsoft.com/office/powerpoint/2010/main" val="9560131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8" grpId="0" animBg="1"/>
          <p:bldP spid="39" grpId="0" animBg="1"/>
          <p:bldP spid="40" grpId="0"/>
          <p:bldP spid="4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170386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Redis</a:t>
            </a:r>
            <a:r>
              <a:rPr lang="zh-CN" altLang="en-US" sz="2800" b="1" dirty="0">
                <a:solidFill>
                  <a:srgbClr val="414141"/>
                </a:solidFill>
                <a:ea typeface="方正黑体简体" panose="02010601030101010101" pitchFamily="2" charset="-122"/>
              </a:rPr>
              <a:t>优势</a:t>
            </a:r>
          </a:p>
        </p:txBody>
      </p:sp>
      <p:sp>
        <p:nvSpPr>
          <p:cNvPr id="8" name="文本框 7">
            <a:extLst>
              <a:ext uri="{FF2B5EF4-FFF2-40B4-BE49-F238E27FC236}">
                <a16:creationId xmlns:a16="http://schemas.microsoft.com/office/drawing/2014/main" id="{8F9CFDEC-2B3B-46CA-82D0-F7FB13CCFF61}"/>
              </a:ext>
            </a:extLst>
          </p:cNvPr>
          <p:cNvSpPr txBox="1"/>
          <p:nvPr/>
        </p:nvSpPr>
        <p:spPr>
          <a:xfrm>
            <a:off x="304149" y="909996"/>
            <a:ext cx="5535820" cy="6046271"/>
          </a:xfrm>
          <a:prstGeom prst="rect">
            <a:avLst/>
          </a:prstGeom>
          <a:noFill/>
        </p:spPr>
        <p:txBody>
          <a:bodyPr wrap="square" rtlCol="0">
            <a:spAutoFit/>
          </a:bodyPr>
          <a:lstStyle/>
          <a:p>
            <a:pPr marL="457200" indent="-457200">
              <a:lnSpc>
                <a:spcPct val="150000"/>
              </a:lnSpc>
              <a:buFont typeface="+mj-lt"/>
              <a:buAutoNum type="arabicPeriod"/>
            </a:pPr>
            <a:endParaRPr lang="zh-CN" altLang="en-US" sz="2000" dirty="0"/>
          </a:p>
          <a:p>
            <a:pPr marL="457200" indent="-457200">
              <a:lnSpc>
                <a:spcPct val="150000"/>
              </a:lnSpc>
              <a:buFont typeface="+mj-lt"/>
              <a:buAutoNum type="arabicPeriod"/>
            </a:pPr>
            <a:r>
              <a:rPr lang="zh-CN" altLang="en-US" sz="2000" dirty="0"/>
              <a:t>    性能极高 </a:t>
            </a:r>
            <a:r>
              <a:rPr lang="en-US" altLang="zh-CN" sz="2000" dirty="0"/>
              <a:t>– Redis</a:t>
            </a:r>
            <a:r>
              <a:rPr lang="zh-CN" altLang="en-US" sz="2000" dirty="0"/>
              <a:t>能读的速度是</a:t>
            </a:r>
            <a:r>
              <a:rPr lang="en-US" altLang="zh-CN" sz="2000" dirty="0"/>
              <a:t>110000</a:t>
            </a:r>
            <a:r>
              <a:rPr lang="zh-CN" altLang="en-US" sz="2000" dirty="0"/>
              <a:t>次</a:t>
            </a:r>
            <a:r>
              <a:rPr lang="en-US" altLang="zh-CN" sz="2000" dirty="0"/>
              <a:t>/s,</a:t>
            </a:r>
            <a:r>
              <a:rPr lang="zh-CN" altLang="en-US" sz="2000" dirty="0"/>
              <a:t>写的速度是</a:t>
            </a:r>
            <a:r>
              <a:rPr lang="en-US" altLang="zh-CN" sz="2000" dirty="0"/>
              <a:t>81000</a:t>
            </a:r>
            <a:r>
              <a:rPr lang="zh-CN" altLang="en-US" sz="2000" dirty="0"/>
              <a:t>次</a:t>
            </a:r>
            <a:r>
              <a:rPr lang="en-US" altLang="zh-CN" sz="2000" dirty="0"/>
              <a:t>/s </a:t>
            </a:r>
            <a:r>
              <a:rPr lang="zh-CN" altLang="en-US" sz="2000" dirty="0"/>
              <a:t>。</a:t>
            </a:r>
          </a:p>
          <a:p>
            <a:pPr marL="457200" indent="-457200">
              <a:lnSpc>
                <a:spcPct val="150000"/>
              </a:lnSpc>
              <a:buFont typeface="+mj-lt"/>
              <a:buAutoNum type="arabicPeriod"/>
            </a:pPr>
            <a:r>
              <a:rPr lang="zh-CN" altLang="en-US" sz="2000" dirty="0"/>
              <a:t>    丰富的数据类型 </a:t>
            </a:r>
            <a:r>
              <a:rPr lang="en-US" altLang="zh-CN" sz="2000" dirty="0"/>
              <a:t>– Redis</a:t>
            </a:r>
            <a:r>
              <a:rPr lang="zh-CN" altLang="en-US" sz="2000" dirty="0"/>
              <a:t>支持二进制案例的 </a:t>
            </a:r>
            <a:r>
              <a:rPr lang="en-US" altLang="zh-CN" sz="2000" dirty="0"/>
              <a:t>Strings, Lists, Hashes, Sets </a:t>
            </a:r>
            <a:r>
              <a:rPr lang="zh-CN" altLang="en-US" sz="2000" dirty="0"/>
              <a:t>及 </a:t>
            </a:r>
            <a:r>
              <a:rPr lang="en-US" altLang="zh-CN" sz="2000" dirty="0"/>
              <a:t>Ordered Sets </a:t>
            </a:r>
            <a:r>
              <a:rPr lang="zh-CN" altLang="en-US" sz="2000" dirty="0"/>
              <a:t>数据类型操作。</a:t>
            </a:r>
          </a:p>
          <a:p>
            <a:pPr marL="457200" indent="-457200">
              <a:lnSpc>
                <a:spcPct val="150000"/>
              </a:lnSpc>
              <a:buFont typeface="+mj-lt"/>
              <a:buAutoNum type="arabicPeriod"/>
            </a:pPr>
            <a:r>
              <a:rPr lang="zh-CN" altLang="en-US" sz="2000" dirty="0"/>
              <a:t>    原子 </a:t>
            </a:r>
            <a:r>
              <a:rPr lang="en-US" altLang="zh-CN" sz="2000" dirty="0"/>
              <a:t>– Redis</a:t>
            </a:r>
            <a:r>
              <a:rPr lang="zh-CN" altLang="en-US" sz="2000" dirty="0"/>
              <a:t>的所有操作都是原子性的，意思就是要么成功执行要么失败完全不执行。单个操作是原子性的。多个操作也支持事务，即原子性，通过</a:t>
            </a:r>
            <a:r>
              <a:rPr lang="en-US" altLang="zh-CN" sz="2000" dirty="0"/>
              <a:t>MULTI</a:t>
            </a:r>
            <a:r>
              <a:rPr lang="zh-CN" altLang="en-US" sz="2000" dirty="0"/>
              <a:t>和</a:t>
            </a:r>
            <a:r>
              <a:rPr lang="en-US" altLang="zh-CN" sz="2000" dirty="0"/>
              <a:t>EXEC</a:t>
            </a:r>
            <a:r>
              <a:rPr lang="zh-CN" altLang="en-US" sz="2000" dirty="0"/>
              <a:t>指令包起来。</a:t>
            </a:r>
          </a:p>
          <a:p>
            <a:pPr marL="457200" indent="-457200">
              <a:lnSpc>
                <a:spcPct val="150000"/>
              </a:lnSpc>
              <a:buFont typeface="+mj-lt"/>
              <a:buAutoNum type="arabicPeriod"/>
            </a:pPr>
            <a:r>
              <a:rPr lang="zh-CN" altLang="en-US" sz="2000" dirty="0"/>
              <a:t>    丰富的特性 </a:t>
            </a:r>
            <a:r>
              <a:rPr lang="en-US" altLang="zh-CN" sz="2000" dirty="0"/>
              <a:t>– Redis</a:t>
            </a:r>
            <a:r>
              <a:rPr lang="zh-CN" altLang="en-US" sz="2000" dirty="0"/>
              <a:t>还支持 </a:t>
            </a:r>
            <a:r>
              <a:rPr lang="en-US" altLang="zh-CN" sz="2000" dirty="0"/>
              <a:t>publish/subscribe, </a:t>
            </a:r>
            <a:r>
              <a:rPr lang="zh-CN" altLang="en-US" sz="2000" dirty="0"/>
              <a:t>通知</a:t>
            </a:r>
            <a:r>
              <a:rPr lang="en-US" altLang="zh-CN" sz="2000" dirty="0"/>
              <a:t>, key </a:t>
            </a:r>
            <a:r>
              <a:rPr lang="zh-CN" altLang="en-US" sz="2000" dirty="0"/>
              <a:t>过期等等特性。</a:t>
            </a:r>
          </a:p>
          <a:p>
            <a:pPr marL="457200" indent="-457200">
              <a:lnSpc>
                <a:spcPct val="150000"/>
              </a:lnSpc>
              <a:buFont typeface="+mj-lt"/>
              <a:buAutoNum type="arabicPeriod"/>
            </a:pPr>
            <a:endParaRPr lang="zh-CN" altLang="en-US" sz="2000" dirty="0"/>
          </a:p>
        </p:txBody>
      </p:sp>
      <p:sp>
        <p:nvSpPr>
          <p:cNvPr id="12" name="文本框 11">
            <a:extLst>
              <a:ext uri="{FF2B5EF4-FFF2-40B4-BE49-F238E27FC236}">
                <a16:creationId xmlns:a16="http://schemas.microsoft.com/office/drawing/2014/main" id="{E768AA9A-D1E8-4CAA-B050-435B61218002}"/>
              </a:ext>
            </a:extLst>
          </p:cNvPr>
          <p:cNvSpPr txBox="1"/>
          <p:nvPr/>
        </p:nvSpPr>
        <p:spPr>
          <a:xfrm>
            <a:off x="6241652" y="1143329"/>
            <a:ext cx="5535820" cy="5579604"/>
          </a:xfrm>
          <a:prstGeom prst="rect">
            <a:avLst/>
          </a:prstGeom>
          <a:noFill/>
        </p:spPr>
        <p:txBody>
          <a:bodyPr wrap="square">
            <a:spAutoFit/>
          </a:bodyPr>
          <a:lstStyle/>
          <a:p>
            <a:pPr>
              <a:lnSpc>
                <a:spcPct val="150000"/>
              </a:lnSpc>
              <a:buFont typeface="Arial" panose="020B0604020202020204" pitchFamily="34" charset="0"/>
              <a:buChar char="•"/>
            </a:pPr>
            <a:r>
              <a:rPr lang="en-US" altLang="zh-CN" sz="2000" dirty="0"/>
              <a:t>Redis</a:t>
            </a:r>
            <a:r>
              <a:rPr lang="zh-CN" altLang="en-US" sz="2000" dirty="0"/>
              <a:t>有着更为复杂的数据结构并且提供对他们的原子性操作，这是一个不同于其他数据库的进化路径。</a:t>
            </a:r>
            <a:r>
              <a:rPr lang="en-US" altLang="zh-CN" sz="2000" dirty="0"/>
              <a:t>Redis</a:t>
            </a:r>
            <a:r>
              <a:rPr lang="zh-CN" altLang="en-US" sz="2000" dirty="0"/>
              <a:t>的数据类型都是基于基本数据结构的同时对程序员透明，无需进行额外的抽象。</a:t>
            </a:r>
          </a:p>
          <a:p>
            <a:pPr>
              <a:lnSpc>
                <a:spcPct val="150000"/>
              </a:lnSpc>
              <a:buFont typeface="Arial" panose="020B0604020202020204" pitchFamily="34" charset="0"/>
              <a:buChar char="•"/>
            </a:pPr>
            <a:r>
              <a:rPr lang="en-US" altLang="zh-CN" sz="2000" dirty="0"/>
              <a:t>Redis</a:t>
            </a:r>
            <a:r>
              <a:rPr lang="zh-CN" altLang="en-US" sz="2000"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sz="2000" dirty="0"/>
              <a:t>Redis</a:t>
            </a:r>
            <a:r>
              <a:rPr lang="zh-CN" altLang="en-US" sz="2000" dirty="0"/>
              <a:t>可以做很多内部复杂性很强的事情。同时，在磁盘格式方面他们是紧凑的以追加的方式产生的，因为他们并不需要进行随机访问。 </a:t>
            </a:r>
          </a:p>
        </p:txBody>
      </p:sp>
      <p:cxnSp>
        <p:nvCxnSpPr>
          <p:cNvPr id="13" name="直接连接符 12">
            <a:extLst>
              <a:ext uri="{FF2B5EF4-FFF2-40B4-BE49-F238E27FC236}">
                <a16:creationId xmlns:a16="http://schemas.microsoft.com/office/drawing/2014/main" id="{8F85F1CA-AF7C-4545-BE13-54318B812B7E}"/>
              </a:ext>
            </a:extLst>
          </p:cNvPr>
          <p:cNvCxnSpPr/>
          <p:nvPr/>
        </p:nvCxnSpPr>
        <p:spPr>
          <a:xfrm>
            <a:off x="5898298" y="909996"/>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296F85CB-8918-460A-BDCE-96102FB93240}"/>
              </a:ext>
            </a:extLst>
          </p:cNvPr>
          <p:cNvGrpSpPr/>
          <p:nvPr/>
        </p:nvGrpSpPr>
        <p:grpSpPr>
          <a:xfrm>
            <a:off x="5788950" y="1891780"/>
            <a:ext cx="234028" cy="234028"/>
            <a:chOff x="7927343" y="2668909"/>
            <a:chExt cx="268762" cy="268762"/>
          </a:xfrm>
        </p:grpSpPr>
        <p:sp>
          <p:nvSpPr>
            <p:cNvPr id="15" name="椭圆 14">
              <a:extLst>
                <a:ext uri="{FF2B5EF4-FFF2-40B4-BE49-F238E27FC236}">
                  <a16:creationId xmlns:a16="http://schemas.microsoft.com/office/drawing/2014/main" id="{2C00804F-3BCF-4A44-88C4-D5645D6EFAB5}"/>
                </a:ext>
              </a:extLst>
            </p:cNvPr>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9ACB745-CCD0-4592-A0B9-C081815DD65E}"/>
                </a:ext>
              </a:extLst>
            </p:cNvPr>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3A063A22-97A2-45F4-B008-E985A1F45E61}"/>
              </a:ext>
            </a:extLst>
          </p:cNvPr>
          <p:cNvGrpSpPr/>
          <p:nvPr/>
        </p:nvGrpSpPr>
        <p:grpSpPr>
          <a:xfrm>
            <a:off x="5317352" y="88259"/>
            <a:ext cx="1160585" cy="1313189"/>
            <a:chOff x="5498123" y="1570689"/>
            <a:chExt cx="1160585" cy="1313189"/>
          </a:xfrm>
          <a:effectLst>
            <a:outerShdw blurRad="254000" dist="63500" dir="2700000" algn="tl" rotWithShape="0">
              <a:prstClr val="black">
                <a:alpha val="30000"/>
              </a:prstClr>
            </a:outerShdw>
          </a:effectLst>
        </p:grpSpPr>
        <p:sp>
          <p:nvSpPr>
            <p:cNvPr id="18" name="六边形 17">
              <a:extLst>
                <a:ext uri="{FF2B5EF4-FFF2-40B4-BE49-F238E27FC236}">
                  <a16:creationId xmlns:a16="http://schemas.microsoft.com/office/drawing/2014/main" id="{F26A85C4-B32B-416C-B37C-7ECF666C6005}"/>
                </a:ext>
              </a:extLst>
            </p:cNvPr>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a:extLst>
                <a:ext uri="{FF2B5EF4-FFF2-40B4-BE49-F238E27FC236}">
                  <a16:creationId xmlns:a16="http://schemas.microsoft.com/office/drawing/2014/main" id="{329A7395-1C81-4A15-9D5F-DAAE8B44C818}"/>
                </a:ext>
              </a:extLst>
            </p:cNvPr>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59">
              <a:extLst>
                <a:ext uri="{FF2B5EF4-FFF2-40B4-BE49-F238E27FC236}">
                  <a16:creationId xmlns:a16="http://schemas.microsoft.com/office/drawing/2014/main" id="{ECF38E48-479D-4D20-BB60-774EC3DC0BF5}"/>
                </a:ext>
              </a:extLst>
            </p:cNvPr>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63554950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4351" y="1637714"/>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69722" y="4748405"/>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487691" y="428403"/>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1D4C7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8" name="椭圆 37"/>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01</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42" name="文本框 41"/>
          <p:cNvSpPr txBox="1"/>
          <p:nvPr/>
        </p:nvSpPr>
        <p:spPr>
          <a:xfrm>
            <a:off x="1568385" y="432980"/>
            <a:ext cx="2768065"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rgbClr val="414141"/>
                </a:solidFill>
                <a:ea typeface="方正黑体简体" panose="02010601030101010101" pitchFamily="2" charset="-122"/>
              </a:rPr>
              <a:t>Python</a:t>
            </a:r>
            <a:r>
              <a:rPr lang="zh-CN" altLang="en-US" sz="2800" b="1" dirty="0">
                <a:solidFill>
                  <a:srgbClr val="414141"/>
                </a:solidFill>
                <a:ea typeface="方正黑体简体" panose="02010601030101010101" pitchFamily="2" charset="-122"/>
              </a:rPr>
              <a:t>使用</a:t>
            </a:r>
            <a:r>
              <a:rPr lang="en-US" altLang="zh-CN" sz="2800" b="1" dirty="0">
                <a:solidFill>
                  <a:srgbClr val="414141"/>
                </a:solidFill>
                <a:ea typeface="方正黑体简体" panose="02010601030101010101" pitchFamily="2" charset="-122"/>
              </a:rPr>
              <a:t>Redis</a:t>
            </a:r>
            <a:endParaRPr lang="zh-CN" altLang="en-US" sz="2800" b="1" dirty="0">
              <a:solidFill>
                <a:srgbClr val="414141"/>
              </a:solidFill>
              <a:ea typeface="方正黑体简体" panose="02010601030101010101" pitchFamily="2" charset="-122"/>
            </a:endParaRPr>
          </a:p>
        </p:txBody>
      </p:sp>
      <p:pic>
        <p:nvPicPr>
          <p:cNvPr id="8" name="图片 7">
            <a:extLst>
              <a:ext uri="{FF2B5EF4-FFF2-40B4-BE49-F238E27FC236}">
                <a16:creationId xmlns:a16="http://schemas.microsoft.com/office/drawing/2014/main" id="{9D4D5AA1-FDC9-4022-850A-42A876830B57}"/>
              </a:ext>
            </a:extLst>
          </p:cNvPr>
          <p:cNvPicPr>
            <a:picLocks noChangeAspect="1"/>
          </p:cNvPicPr>
          <p:nvPr/>
        </p:nvPicPr>
        <p:blipFill>
          <a:blip r:embed="rId4"/>
          <a:stretch>
            <a:fillRect/>
          </a:stretch>
        </p:blipFill>
        <p:spPr>
          <a:xfrm>
            <a:off x="297691" y="2469115"/>
            <a:ext cx="5627262" cy="1919770"/>
          </a:xfrm>
          <a:prstGeom prst="rect">
            <a:avLst/>
          </a:prstGeom>
        </p:spPr>
      </p:pic>
      <p:sp>
        <p:nvSpPr>
          <p:cNvPr id="12" name="文本框 11">
            <a:extLst>
              <a:ext uri="{FF2B5EF4-FFF2-40B4-BE49-F238E27FC236}">
                <a16:creationId xmlns:a16="http://schemas.microsoft.com/office/drawing/2014/main" id="{2888B4FF-73A1-4485-AE08-3DB314D2177B}"/>
              </a:ext>
            </a:extLst>
          </p:cNvPr>
          <p:cNvSpPr txBox="1"/>
          <p:nvPr/>
        </p:nvSpPr>
        <p:spPr>
          <a:xfrm>
            <a:off x="6641012" y="2469115"/>
            <a:ext cx="4425694" cy="1886286"/>
          </a:xfrm>
          <a:prstGeom prst="rect">
            <a:avLst/>
          </a:prstGeom>
          <a:noFill/>
        </p:spPr>
        <p:txBody>
          <a:bodyPr wrap="square" rtlCol="0">
            <a:spAutoFit/>
          </a:bodyPr>
          <a:lstStyle/>
          <a:p>
            <a:pPr>
              <a:lnSpc>
                <a:spcPct val="150000"/>
              </a:lnSpc>
            </a:pPr>
            <a:r>
              <a:rPr lang="en-US" altLang="zh-CN" sz="2000" dirty="0" err="1"/>
              <a:t>StrictRedis</a:t>
            </a:r>
            <a:r>
              <a:rPr lang="zh-CN" altLang="en-US" sz="2000" dirty="0"/>
              <a:t>的函数名称和</a:t>
            </a:r>
            <a:r>
              <a:rPr lang="en-US" altLang="zh-CN" sz="2000" dirty="0" err="1"/>
              <a:t>redis</a:t>
            </a:r>
            <a:r>
              <a:rPr lang="zh-CN" altLang="en-US" sz="2000" dirty="0"/>
              <a:t>命令行使用的命令基本相同，而</a:t>
            </a:r>
            <a:r>
              <a:rPr lang="en-US" altLang="zh-CN" sz="2000" dirty="0"/>
              <a:t>Redis</a:t>
            </a:r>
            <a:r>
              <a:rPr lang="zh-CN" altLang="en-US" sz="2000" dirty="0"/>
              <a:t>在使用一些函数时，参数的顺序会和</a:t>
            </a:r>
            <a:r>
              <a:rPr lang="en-US" altLang="zh-CN" sz="2000" dirty="0" err="1"/>
              <a:t>redis</a:t>
            </a:r>
            <a:r>
              <a:rPr lang="zh-CN" altLang="en-US" sz="2000" dirty="0"/>
              <a:t>命令行不一样</a:t>
            </a:r>
          </a:p>
        </p:txBody>
      </p:sp>
    </p:spTree>
    <p:extLst>
      <p:ext uri="{BB962C8B-B14F-4D97-AF65-F5344CB8AC3E}">
        <p14:creationId xmlns:p14="http://schemas.microsoft.com/office/powerpoint/2010/main" val="266829025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0000">
                                          <p:cBhvr additive="base">
                                            <p:cTn id="7" dur="750" fill="hold"/>
                                            <p:tgtEl>
                                              <p:spTgt spid="3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40000">
                                          <p:cBhvr additive="base">
                                            <p:cTn id="11" dur="750" fill="hold"/>
                                            <p:tgtEl>
                                              <p:spTgt spid="39"/>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0-#ppt_w/2"/>
                                              </p:val>
                                            </p:tav>
                                            <p:tav tm="100000">
                                              <p:val>
                                                <p:strVal val="#ppt_x"/>
                                              </p:val>
                                            </p:tav>
                                          </p:tavLst>
                                        </p:anim>
                                        <p:anim calcmode="lin" valueType="num">
                                          <p:cBhvr additive="base">
                                            <p:cTn id="8" dur="7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ppt_y</p:attrName>
                                            </p:attrNameLst>
                                          </p:cBhvr>
                                          <p:tavLst>
                                            <p:tav tm="0">
                                              <p:val>
                                                <p:strVal val="#ppt_y+#ppt_h*1.125000"/>
                                              </p:val>
                                            </p:tav>
                                            <p:tav tm="100000">
                                              <p:val>
                                                <p:strVal val="#ppt_y"/>
                                              </p:val>
                                            </p:tav>
                                          </p:tavLst>
                                        </p:anim>
                                        <p:animEffect transition="in" filter="wipe(up)">
                                          <p:cBhvr>
                                            <p:cTn id="22" dur="500"/>
                                            <p:tgtEl>
                                              <p:spTgt spid="42"/>
                                            </p:tgtEl>
                                          </p:cBhvr>
                                        </p:animEffect>
                                      </p:childTnLst>
                                    </p:cTn>
                                  </p:par>
                                  <p:par>
                                    <p:cTn id="23" presetID="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flipH="1">
            <a:off x="106741" y="0"/>
            <a:ext cx="6436113" cy="6873596"/>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7309994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11" fmla="*/ 1572046 w 10639698"/>
              <a:gd name="connsiteY11" fmla="*/ 0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10639698"/>
              <a:gd name="connsiteY0" fmla="*/ 0 h 6866632"/>
              <a:gd name="connsiteX1" fmla="*/ 6597087 w 10639698"/>
              <a:gd name="connsiteY1" fmla="*/ 32084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629171"/>
              <a:gd name="connsiteY0" fmla="*/ 0 h 6873596"/>
              <a:gd name="connsiteX1" fmla="*/ 6597087 w 6629171"/>
              <a:gd name="connsiteY1" fmla="*/ 32084 h 6873596"/>
              <a:gd name="connsiteX2" fmla="*/ 6629171 w 6629171"/>
              <a:gd name="connsiteY2" fmla="*/ 6873596 h 6873596"/>
              <a:gd name="connsiteX3" fmla="*/ 1572046 w 6629171"/>
              <a:gd name="connsiteY3" fmla="*/ 6866632 h 6873596"/>
              <a:gd name="connsiteX4" fmla="*/ 1483885 w 6629171"/>
              <a:gd name="connsiteY4" fmla="*/ 6790170 h 6873596"/>
              <a:gd name="connsiteX5" fmla="*/ 0 w 6629171"/>
              <a:gd name="connsiteY5" fmla="*/ 3433316 h 6873596"/>
              <a:gd name="connsiteX6" fmla="*/ 1483885 w 6629171"/>
              <a:gd name="connsiteY6" fmla="*/ 76463 h 6873596"/>
              <a:gd name="connsiteX7" fmla="*/ 1572046 w 6629171"/>
              <a:gd name="connsiteY7" fmla="*/ 0 h 6873596"/>
              <a:gd name="connsiteX0" fmla="*/ 1572046 w 6597087"/>
              <a:gd name="connsiteY0" fmla="*/ 0 h 6873596"/>
              <a:gd name="connsiteX1" fmla="*/ 6597087 w 6597087"/>
              <a:gd name="connsiteY1" fmla="*/ 32084 h 6873596"/>
              <a:gd name="connsiteX2" fmla="*/ 6581045 w 6597087"/>
              <a:gd name="connsiteY2" fmla="*/ 6873596 h 6873596"/>
              <a:gd name="connsiteX3" fmla="*/ 1572046 w 6597087"/>
              <a:gd name="connsiteY3" fmla="*/ 6866632 h 6873596"/>
              <a:gd name="connsiteX4" fmla="*/ 1483885 w 6597087"/>
              <a:gd name="connsiteY4" fmla="*/ 6790170 h 6873596"/>
              <a:gd name="connsiteX5" fmla="*/ 0 w 6597087"/>
              <a:gd name="connsiteY5" fmla="*/ 3433316 h 6873596"/>
              <a:gd name="connsiteX6" fmla="*/ 1483885 w 6597087"/>
              <a:gd name="connsiteY6" fmla="*/ 76463 h 6873596"/>
              <a:gd name="connsiteX7" fmla="*/ 1572046 w 6597087"/>
              <a:gd name="connsiteY7" fmla="*/ 0 h 68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7087" h="6873596">
                <a:moveTo>
                  <a:pt x="1572046" y="0"/>
                </a:moveTo>
                <a:lnTo>
                  <a:pt x="6597087" y="32084"/>
                </a:lnTo>
                <a:cubicBezTo>
                  <a:pt x="6591740" y="2312588"/>
                  <a:pt x="6586392" y="4593092"/>
                  <a:pt x="6581045" y="6873596"/>
                </a:cubicBez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solidFill>
            <a:srgbClr val="1D4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19" name="任意多边形 18"/>
          <p:cNvSpPr/>
          <p:nvPr/>
        </p:nvSpPr>
        <p:spPr>
          <a:xfrm flipH="1">
            <a:off x="-14607" y="6964"/>
            <a:ext cx="6163950" cy="6866632"/>
          </a:xfrm>
          <a:custGeom>
            <a:avLst/>
            <a:gdLst>
              <a:gd name="connsiteX0" fmla="*/ 1572046 w 10639698"/>
              <a:gd name="connsiteY0" fmla="*/ 0 h 6866632"/>
              <a:gd name="connsiteX1" fmla="*/ 5264571 w 10639698"/>
              <a:gd name="connsiteY1" fmla="*/ 0 h 6866632"/>
              <a:gd name="connsiteX2" fmla="*/ 7486457 w 10639698"/>
              <a:gd name="connsiteY2" fmla="*/ 0 h 6866632"/>
              <a:gd name="connsiteX3" fmla="*/ 10639698 w 10639698"/>
              <a:gd name="connsiteY3" fmla="*/ 0 h 6866632"/>
              <a:gd name="connsiteX4" fmla="*/ 10639698 w 10639698"/>
              <a:gd name="connsiteY4" fmla="*/ 6857554 h 6866632"/>
              <a:gd name="connsiteX5" fmla="*/ 7496924 w 10639698"/>
              <a:gd name="connsiteY5" fmla="*/ 6857554 h 6866632"/>
              <a:gd name="connsiteX6" fmla="*/ 7486457 w 10639698"/>
              <a:gd name="connsiteY6" fmla="*/ 6866632 h 6866632"/>
              <a:gd name="connsiteX7" fmla="*/ 1572046 w 10639698"/>
              <a:gd name="connsiteY7" fmla="*/ 6866632 h 6866632"/>
              <a:gd name="connsiteX8" fmla="*/ 1483885 w 10639698"/>
              <a:gd name="connsiteY8" fmla="*/ 6790170 h 6866632"/>
              <a:gd name="connsiteX9" fmla="*/ 0 w 10639698"/>
              <a:gd name="connsiteY9" fmla="*/ 3433316 h 6866632"/>
              <a:gd name="connsiteX10" fmla="*/ 1483885 w 10639698"/>
              <a:gd name="connsiteY10" fmla="*/ 76463 h 6866632"/>
              <a:gd name="connsiteX0" fmla="*/ 1572046 w 10639698"/>
              <a:gd name="connsiteY0" fmla="*/ 0 h 6866632"/>
              <a:gd name="connsiteX1" fmla="*/ 5264571 w 10639698"/>
              <a:gd name="connsiteY1" fmla="*/ 0 h 6866632"/>
              <a:gd name="connsiteX2" fmla="*/ 10639698 w 10639698"/>
              <a:gd name="connsiteY2" fmla="*/ 0 h 6866632"/>
              <a:gd name="connsiteX3" fmla="*/ 10639698 w 10639698"/>
              <a:gd name="connsiteY3" fmla="*/ 6857554 h 6866632"/>
              <a:gd name="connsiteX4" fmla="*/ 7496924 w 10639698"/>
              <a:gd name="connsiteY4" fmla="*/ 6857554 h 6866632"/>
              <a:gd name="connsiteX5" fmla="*/ 7486457 w 10639698"/>
              <a:gd name="connsiteY5" fmla="*/ 6866632 h 6866632"/>
              <a:gd name="connsiteX6" fmla="*/ 1572046 w 10639698"/>
              <a:gd name="connsiteY6" fmla="*/ 6866632 h 6866632"/>
              <a:gd name="connsiteX7" fmla="*/ 1483885 w 10639698"/>
              <a:gd name="connsiteY7" fmla="*/ 6790170 h 6866632"/>
              <a:gd name="connsiteX8" fmla="*/ 0 w 10639698"/>
              <a:gd name="connsiteY8" fmla="*/ 3433316 h 6866632"/>
              <a:gd name="connsiteX9" fmla="*/ 1483885 w 10639698"/>
              <a:gd name="connsiteY9" fmla="*/ 76463 h 6866632"/>
              <a:gd name="connsiteX10" fmla="*/ 1572046 w 10639698"/>
              <a:gd name="connsiteY10"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7486457 w 10639698"/>
              <a:gd name="connsiteY4" fmla="*/ 6866632 h 6866632"/>
              <a:gd name="connsiteX5" fmla="*/ 1572046 w 10639698"/>
              <a:gd name="connsiteY5" fmla="*/ 6866632 h 6866632"/>
              <a:gd name="connsiteX6" fmla="*/ 1483885 w 10639698"/>
              <a:gd name="connsiteY6" fmla="*/ 6790170 h 6866632"/>
              <a:gd name="connsiteX7" fmla="*/ 0 w 10639698"/>
              <a:gd name="connsiteY7" fmla="*/ 3433316 h 6866632"/>
              <a:gd name="connsiteX8" fmla="*/ 1483885 w 10639698"/>
              <a:gd name="connsiteY8" fmla="*/ 76463 h 6866632"/>
              <a:gd name="connsiteX9" fmla="*/ 1572046 w 10639698"/>
              <a:gd name="connsiteY9" fmla="*/ 0 h 6866632"/>
              <a:gd name="connsiteX0" fmla="*/ 1572046 w 10639698"/>
              <a:gd name="connsiteY0" fmla="*/ 0 h 6866632"/>
              <a:gd name="connsiteX1" fmla="*/ 10639698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7496924 w 10639698"/>
              <a:gd name="connsiteY3" fmla="*/ 6857554 h 6866632"/>
              <a:gd name="connsiteX4" fmla="*/ 1572046 w 10639698"/>
              <a:gd name="connsiteY4" fmla="*/ 6866632 h 6866632"/>
              <a:gd name="connsiteX5" fmla="*/ 1483885 w 10639698"/>
              <a:gd name="connsiteY5" fmla="*/ 6790170 h 6866632"/>
              <a:gd name="connsiteX6" fmla="*/ 0 w 10639698"/>
              <a:gd name="connsiteY6" fmla="*/ 3433316 h 6866632"/>
              <a:gd name="connsiteX7" fmla="*/ 1483885 w 10639698"/>
              <a:gd name="connsiteY7" fmla="*/ 76463 h 6866632"/>
              <a:gd name="connsiteX8" fmla="*/ 1572046 w 10639698"/>
              <a:gd name="connsiteY8" fmla="*/ 0 h 6866632"/>
              <a:gd name="connsiteX0" fmla="*/ 1572046 w 10639698"/>
              <a:gd name="connsiteY0" fmla="*/ 0 h 6866632"/>
              <a:gd name="connsiteX1" fmla="*/ 6163950 w 10639698"/>
              <a:gd name="connsiteY1" fmla="*/ 0 h 6866632"/>
              <a:gd name="connsiteX2" fmla="*/ 10639698 w 10639698"/>
              <a:gd name="connsiteY2" fmla="*/ 6857554 h 6866632"/>
              <a:gd name="connsiteX3" fmla="*/ 1572046 w 10639698"/>
              <a:gd name="connsiteY3" fmla="*/ 6866632 h 6866632"/>
              <a:gd name="connsiteX4" fmla="*/ 1483885 w 10639698"/>
              <a:gd name="connsiteY4" fmla="*/ 6790170 h 6866632"/>
              <a:gd name="connsiteX5" fmla="*/ 0 w 10639698"/>
              <a:gd name="connsiteY5" fmla="*/ 3433316 h 6866632"/>
              <a:gd name="connsiteX6" fmla="*/ 1483885 w 10639698"/>
              <a:gd name="connsiteY6" fmla="*/ 76463 h 6866632"/>
              <a:gd name="connsiteX7" fmla="*/ 1572046 w 10639698"/>
              <a:gd name="connsiteY7" fmla="*/ 0 h 6866632"/>
              <a:gd name="connsiteX0" fmla="*/ 1572046 w 6163950"/>
              <a:gd name="connsiteY0" fmla="*/ 0 h 6866632"/>
              <a:gd name="connsiteX1" fmla="*/ 6163950 w 6163950"/>
              <a:gd name="connsiteY1" fmla="*/ 0 h 6866632"/>
              <a:gd name="connsiteX2" fmla="*/ 6147909 w 6163950"/>
              <a:gd name="connsiteY2" fmla="*/ 6857554 h 6866632"/>
              <a:gd name="connsiteX3" fmla="*/ 1572046 w 6163950"/>
              <a:gd name="connsiteY3" fmla="*/ 6866632 h 6866632"/>
              <a:gd name="connsiteX4" fmla="*/ 1483885 w 6163950"/>
              <a:gd name="connsiteY4" fmla="*/ 6790170 h 6866632"/>
              <a:gd name="connsiteX5" fmla="*/ 0 w 6163950"/>
              <a:gd name="connsiteY5" fmla="*/ 3433316 h 6866632"/>
              <a:gd name="connsiteX6" fmla="*/ 1483885 w 6163950"/>
              <a:gd name="connsiteY6" fmla="*/ 76463 h 6866632"/>
              <a:gd name="connsiteX7" fmla="*/ 1572046 w 6163950"/>
              <a:gd name="connsiteY7" fmla="*/ 0 h 686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3950" h="6866632">
                <a:moveTo>
                  <a:pt x="1572046" y="0"/>
                </a:moveTo>
                <a:lnTo>
                  <a:pt x="6163950" y="0"/>
                </a:lnTo>
                <a:lnTo>
                  <a:pt x="6147909" y="6857554"/>
                </a:lnTo>
                <a:lnTo>
                  <a:pt x="1572046" y="6866632"/>
                </a:lnTo>
                <a:lnTo>
                  <a:pt x="1483885" y="6790170"/>
                </a:lnTo>
                <a:cubicBezTo>
                  <a:pt x="572304" y="5960601"/>
                  <a:pt x="0" y="4763877"/>
                  <a:pt x="0" y="3433316"/>
                </a:cubicBezTo>
                <a:cubicBezTo>
                  <a:pt x="0" y="2102756"/>
                  <a:pt x="572304" y="906032"/>
                  <a:pt x="1483885" y="76463"/>
                </a:cubicBezTo>
                <a:lnTo>
                  <a:pt x="1572046" y="0"/>
                </a:lnTo>
                <a:close/>
              </a:path>
            </a:pathLst>
          </a:custGeom>
          <a:blipFill dpi="0" rotWithShape="1">
            <a:blip r:embed="rId3"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a:blipFill>
          <a:ln>
            <a:noFill/>
          </a:ln>
          <a:effectLst>
            <a:outerShdw blurRad="3683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黑体简体" panose="02010601030101010101" pitchFamily="2" charset="-122"/>
            </a:endParaRPr>
          </a:p>
        </p:txBody>
      </p:sp>
      <p:sp>
        <p:nvSpPr>
          <p:cNvPr id="20" name="椭圆 19"/>
          <p:cNvSpPr/>
          <p:nvPr/>
        </p:nvSpPr>
        <p:spPr>
          <a:xfrm>
            <a:off x="1244079" y="1315264"/>
            <a:ext cx="2154014" cy="4050564"/>
          </a:xfrm>
          <a:prstGeom prst="ellipse">
            <a:avLst/>
          </a:prstGeom>
          <a:no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9900" dirty="0">
                <a:solidFill>
                  <a:srgbClr val="1D4C77"/>
                </a:solidFill>
                <a:latin typeface="Agency FB" panose="020B0503020202020204" pitchFamily="34" charset="0"/>
                <a:ea typeface="方正黑体简体" panose="02010601030101010101" pitchFamily="2" charset="-122"/>
              </a:rPr>
              <a:t>02</a:t>
            </a:r>
            <a:endParaRPr lang="zh-CN" altLang="en-US" sz="19900" dirty="0">
              <a:solidFill>
                <a:srgbClr val="1D4C77"/>
              </a:solidFill>
              <a:latin typeface="Agency FB" panose="020B0503020202020204" pitchFamily="34" charset="0"/>
              <a:ea typeface="方正黑体简体" panose="02010601030101010101" pitchFamily="2" charset="-122"/>
            </a:endParaRPr>
          </a:p>
        </p:txBody>
      </p:sp>
      <p:sp>
        <p:nvSpPr>
          <p:cNvPr id="23" name="文本框 22"/>
          <p:cNvSpPr txBox="1"/>
          <p:nvPr/>
        </p:nvSpPr>
        <p:spPr>
          <a:xfrm>
            <a:off x="1249642" y="4554194"/>
            <a:ext cx="2142889" cy="523220"/>
          </a:xfrm>
          <a:prstGeom prst="rect">
            <a:avLst/>
          </a:prstGeom>
          <a:noFill/>
        </p:spPr>
        <p:txBody>
          <a:bodyPr wrap="square" rtlCol="0">
            <a:spAutoFit/>
            <a:scene3d>
              <a:camera prst="orthographicFront"/>
              <a:lightRig rig="threePt" dir="t"/>
            </a:scene3d>
            <a:sp3d contourW="12700"/>
          </a:bodyPr>
          <a:lstStyle/>
          <a:p>
            <a:pPr algn="dist"/>
            <a:r>
              <a:rPr lang="en-US" altLang="zh-CN" sz="2800" b="1" spc="300" dirty="0">
                <a:solidFill>
                  <a:srgbClr val="595959"/>
                </a:solidFill>
                <a:latin typeface="Agency FB" panose="020B0503020202020204" pitchFamily="34" charset="0"/>
                <a:ea typeface="方正黑体简体" panose="02010601030101010101" pitchFamily="2" charset="-122"/>
              </a:rPr>
              <a:t>PART TWO</a:t>
            </a:r>
            <a:endParaRPr lang="zh-CN" altLang="en-US" sz="2800" b="1" spc="300" dirty="0">
              <a:solidFill>
                <a:srgbClr val="595959"/>
              </a:solidFill>
              <a:latin typeface="Agency FB" panose="020B0503020202020204" pitchFamily="34" charset="0"/>
              <a:ea typeface="方正黑体简体" panose="02010601030101010101" pitchFamily="2" charset="-122"/>
            </a:endParaRPr>
          </a:p>
        </p:txBody>
      </p:sp>
      <p:sp>
        <p:nvSpPr>
          <p:cNvPr id="6" name="矩形 5"/>
          <p:cNvSpPr/>
          <p:nvPr/>
        </p:nvSpPr>
        <p:spPr>
          <a:xfrm>
            <a:off x="5110016" y="2213811"/>
            <a:ext cx="6320589" cy="2775284"/>
          </a:xfrm>
          <a:prstGeom prst="rect">
            <a:avLst/>
          </a:prstGeom>
          <a:solidFill>
            <a:schemeClr val="bg1"/>
          </a:solidFill>
          <a:ln>
            <a:noFill/>
          </a:ln>
          <a:effectLst>
            <a:outerShdw blurRad="1016000" dist="381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675213" y="2796351"/>
            <a:ext cx="3699795" cy="769441"/>
          </a:xfrm>
          <a:prstGeom prst="rect">
            <a:avLst/>
          </a:prstGeom>
          <a:noFill/>
        </p:spPr>
        <p:txBody>
          <a:bodyPr wrap="none" rtlCol="0">
            <a:spAutoFit/>
            <a:scene3d>
              <a:camera prst="orthographicFront"/>
              <a:lightRig rig="threePt" dir="t"/>
            </a:scene3d>
            <a:sp3d contourW="12700"/>
          </a:bodyPr>
          <a:lstStyle/>
          <a:p>
            <a:r>
              <a:rPr lang="en-US" altLang="zh-CN" sz="4400" b="1" dirty="0">
                <a:solidFill>
                  <a:schemeClr val="tx1">
                    <a:lumMod val="75000"/>
                    <a:lumOff val="25000"/>
                  </a:schemeClr>
                </a:solidFill>
                <a:ea typeface="方正黑体简体" panose="02010601030101010101" pitchFamily="2" charset="-122"/>
              </a:rPr>
              <a:t>Redis</a:t>
            </a:r>
            <a:r>
              <a:rPr lang="zh-CN" altLang="en-US" sz="4400" b="1" dirty="0">
                <a:solidFill>
                  <a:schemeClr val="tx1">
                    <a:lumMod val="75000"/>
                    <a:lumOff val="25000"/>
                  </a:schemeClr>
                </a:solidFill>
                <a:ea typeface="方正黑体简体" panose="02010601030101010101" pitchFamily="2" charset="-122"/>
              </a:rPr>
              <a:t>数据结构</a:t>
            </a:r>
            <a:endParaRPr lang="zh-CN" altLang="en-US" sz="4400" i="1" dirty="0">
              <a:solidFill>
                <a:schemeClr val="tx1">
                  <a:lumMod val="75000"/>
                  <a:lumOff val="25000"/>
                </a:schemeClr>
              </a:solidFill>
              <a:ea typeface="方正黑体简体" panose="02010601030101010101" pitchFamily="2" charset="-122"/>
            </a:endParaRPr>
          </a:p>
        </p:txBody>
      </p:sp>
      <p:cxnSp>
        <p:nvCxnSpPr>
          <p:cNvPr id="8" name="直接连接符 7"/>
          <p:cNvCxnSpPr/>
          <p:nvPr/>
        </p:nvCxnSpPr>
        <p:spPr>
          <a:xfrm>
            <a:off x="5791201" y="3742254"/>
            <a:ext cx="641683" cy="0"/>
          </a:xfrm>
          <a:prstGeom prst="line">
            <a:avLst/>
          </a:prstGeom>
          <a:ln w="57150">
            <a:solidFill>
              <a:srgbClr val="1D4C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55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14:presetBounceEnd="48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2" presetClass="entr" presetSubtype="2"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1+#ppt_w/2"/>
                                              </p:val>
                                            </p:tav>
                                            <p:tav tm="100000">
                                              <p:val>
                                                <p:strVal val="#ppt_x"/>
                                              </p:val>
                                            </p:tav>
                                          </p:tavLst>
                                        </p:anim>
                                        <p:anim calcmode="lin" valueType="num">
                                          <p:cBhvr additive="base">
                                            <p:cTn id="26" dur="10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125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ppt_y</p:attrName>
                                            </p:attrNameLst>
                                          </p:cBhvr>
                                          <p:tavLst>
                                            <p:tav tm="0">
                                              <p:val>
                                                <p:strVal val="#ppt_y+#ppt_h*1.125000"/>
                                              </p:val>
                                            </p:tav>
                                            <p:tav tm="100000">
                                              <p:val>
                                                <p:strVal val="#ppt_y"/>
                                              </p:val>
                                            </p:tav>
                                          </p:tavLst>
                                        </p:anim>
                                        <p:animEffect transition="in" filter="wipe(up)">
                                          <p:cBhvr>
                                            <p:cTn id="31" dur="500"/>
                                            <p:tgtEl>
                                              <p:spTgt spid="5"/>
                                            </p:tgtEl>
                                          </p:cBhvr>
                                        </p:animEffect>
                                      </p:childTnLst>
                                    </p:cTn>
                                  </p:par>
                                  <p:par>
                                    <p:cTn id="32" presetID="22" presetClass="entr" presetSubtype="8"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3" grpId="0"/>
          <p:bldP spid="6" grpId="0" animBg="1"/>
          <p:bldP spid="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596001" y="1555224"/>
            <a:ext cx="471953" cy="473084"/>
          </a:xfrm>
          <a:prstGeom prst="rect">
            <a:avLst/>
          </a:prstGeom>
          <a:noFill/>
          <a:ln w="38100">
            <a:solidFill>
              <a:srgbClr val="1D4C77"/>
            </a:solidFill>
          </a:ln>
          <a:effectLst>
            <a:outerShdw blurRad="381000" dist="127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3600" y="5982789"/>
            <a:ext cx="12195600" cy="875211"/>
          </a:xfrm>
          <a:prstGeom prst="rect">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ubtitle 2">
            <a:extLst>
              <a:ext uri="{FF2B5EF4-FFF2-40B4-BE49-F238E27FC236}">
                <a16:creationId xmlns:a16="http://schemas.microsoft.com/office/drawing/2014/main" id="{360062CF-4239-4286-B703-132EC1F0E32B}"/>
              </a:ext>
            </a:extLst>
          </p:cNvPr>
          <p:cNvSpPr txBox="1">
            <a:spLocks/>
          </p:cNvSpPr>
          <p:nvPr/>
        </p:nvSpPr>
        <p:spPr>
          <a:xfrm>
            <a:off x="1315329" y="1144641"/>
            <a:ext cx="10669407" cy="8752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按照键值对的形式存储，一个</a:t>
            </a:r>
            <a:r>
              <a:rPr lang="en-US" altLang="zh-CN" dirty="0"/>
              <a:t>key</a:t>
            </a:r>
            <a:r>
              <a:rPr lang="zh-CN" altLang="en-US" dirty="0"/>
              <a:t>对应一个</a:t>
            </a:r>
            <a:r>
              <a:rPr lang="en-US" altLang="zh-CN" dirty="0"/>
              <a:t>value</a:t>
            </a:r>
          </a:p>
          <a:p>
            <a:pPr algn="l"/>
            <a:r>
              <a:rPr lang="en-US" altLang="zh-CN" dirty="0"/>
              <a:t>string </a:t>
            </a:r>
            <a:r>
              <a:rPr lang="zh-CN" altLang="en-US" dirty="0"/>
              <a:t>类型是二进制安全的，因此可以存储任何数据，一条数据最大为</a:t>
            </a:r>
            <a:r>
              <a:rPr lang="en-US" altLang="zh-CN" dirty="0"/>
              <a:t>512MB</a:t>
            </a:r>
          </a:p>
        </p:txBody>
      </p:sp>
      <p:cxnSp>
        <p:nvCxnSpPr>
          <p:cNvPr id="8" name="直接连接符 7"/>
          <p:cNvCxnSpPr/>
          <p:nvPr/>
        </p:nvCxnSpPr>
        <p:spPr>
          <a:xfrm>
            <a:off x="1480918" y="2165738"/>
            <a:ext cx="680194" cy="0"/>
          </a:xfrm>
          <a:prstGeom prst="line">
            <a:avLst/>
          </a:prstGeom>
          <a:ln w="38100">
            <a:solidFill>
              <a:srgbClr val="1D4C77"/>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315330" y="-1315330"/>
            <a:ext cx="2630659" cy="2630659"/>
          </a:xfrm>
          <a:prstGeom prst="ellipse">
            <a:avLst/>
          </a:prstGeom>
          <a:solidFill>
            <a:schemeClr val="bg1"/>
          </a:solidFill>
          <a:ln w="254000">
            <a:solidFill>
              <a:srgbClr val="1D4C77"/>
            </a:solidFill>
          </a:ln>
          <a:effectLst>
            <a:outerShdw blurRad="381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442895" y="5869744"/>
            <a:ext cx="1498209" cy="1498209"/>
          </a:xfrm>
          <a:prstGeom prst="ellipse">
            <a:avLst/>
          </a:prstGeom>
          <a:solidFill>
            <a:schemeClr val="bg1"/>
          </a:solidFill>
          <a:ln w="190500">
            <a:solidFill>
              <a:srgbClr val="1D4C77"/>
            </a:solidFill>
          </a:ln>
          <a:effectLst>
            <a:outerShdw blurRad="381000" dist="101600" dir="75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600" y="140555"/>
            <a:ext cx="935502" cy="769441"/>
          </a:xfrm>
          <a:prstGeom prst="rect">
            <a:avLst/>
          </a:prstGeom>
          <a:noFill/>
        </p:spPr>
        <p:txBody>
          <a:bodyPr wrap="square" rtlCol="0">
            <a:spAutoFit/>
            <a:scene3d>
              <a:camera prst="orthographicFront"/>
              <a:lightRig rig="threePt" dir="t"/>
            </a:scene3d>
            <a:sp3d contourW="12700"/>
          </a:bodyPr>
          <a:lstStyle/>
          <a:p>
            <a:pPr algn="ctr"/>
            <a:r>
              <a:rPr lang="en-US" altLang="zh-CN" sz="4400" b="1" spc="300" dirty="0">
                <a:solidFill>
                  <a:srgbClr val="1D4C77"/>
                </a:solidFill>
                <a:latin typeface="Agency FB" panose="020B0503020202020204" pitchFamily="34" charset="0"/>
                <a:ea typeface="方正黑体简体" panose="02010601030101010101" pitchFamily="2" charset="-122"/>
              </a:rPr>
              <a:t>02</a:t>
            </a:r>
            <a:endParaRPr lang="zh-CN" altLang="en-US" sz="4400" b="1" spc="300" dirty="0">
              <a:solidFill>
                <a:srgbClr val="1D4C77"/>
              </a:solidFill>
              <a:latin typeface="Agency FB" panose="020B0503020202020204" pitchFamily="34" charset="0"/>
              <a:ea typeface="方正黑体简体" panose="02010601030101010101" pitchFamily="2" charset="-122"/>
            </a:endParaRPr>
          </a:p>
        </p:txBody>
      </p:sp>
      <p:sp>
        <p:nvSpPr>
          <p:cNvPr id="33" name="文本框 32"/>
          <p:cNvSpPr txBox="1"/>
          <p:nvPr/>
        </p:nvSpPr>
        <p:spPr>
          <a:xfrm>
            <a:off x="1568385" y="432980"/>
            <a:ext cx="1261884"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rgbClr val="414141"/>
                </a:solidFill>
                <a:ea typeface="方正黑体简体" panose="02010601030101010101" pitchFamily="2" charset="-122"/>
              </a:rPr>
              <a:t>字符串</a:t>
            </a:r>
          </a:p>
        </p:txBody>
      </p:sp>
      <p:pic>
        <p:nvPicPr>
          <p:cNvPr id="2" name="图片 1">
            <a:extLst>
              <a:ext uri="{FF2B5EF4-FFF2-40B4-BE49-F238E27FC236}">
                <a16:creationId xmlns:a16="http://schemas.microsoft.com/office/drawing/2014/main" id="{9DED3123-E57B-4A8C-9090-62A4A96C9E04}"/>
              </a:ext>
            </a:extLst>
          </p:cNvPr>
          <p:cNvPicPr>
            <a:picLocks noChangeAspect="1"/>
          </p:cNvPicPr>
          <p:nvPr/>
        </p:nvPicPr>
        <p:blipFill>
          <a:blip r:embed="rId3"/>
          <a:stretch>
            <a:fillRect/>
          </a:stretch>
        </p:blipFill>
        <p:spPr>
          <a:xfrm>
            <a:off x="1315329" y="2709339"/>
            <a:ext cx="7372350" cy="2209800"/>
          </a:xfrm>
          <a:prstGeom prst="rect">
            <a:avLst/>
          </a:prstGeom>
        </p:spPr>
      </p:pic>
      <p:sp>
        <p:nvSpPr>
          <p:cNvPr id="12" name="文本框 11">
            <a:extLst>
              <a:ext uri="{FF2B5EF4-FFF2-40B4-BE49-F238E27FC236}">
                <a16:creationId xmlns:a16="http://schemas.microsoft.com/office/drawing/2014/main" id="{70060C94-8CF4-4482-88D5-550A4A6EDA35}"/>
              </a:ext>
            </a:extLst>
          </p:cNvPr>
          <p:cNvSpPr txBox="1"/>
          <p:nvPr/>
        </p:nvSpPr>
        <p:spPr>
          <a:xfrm>
            <a:off x="1315329" y="5087274"/>
            <a:ext cx="10471159" cy="501291"/>
          </a:xfrm>
          <a:prstGeom prst="rect">
            <a:avLst/>
          </a:prstGeom>
          <a:noFill/>
        </p:spPr>
        <p:txBody>
          <a:bodyPr wrap="square" rtlCol="0">
            <a:spAutoFit/>
          </a:bodyPr>
          <a:lstStyle/>
          <a:p>
            <a:pPr>
              <a:lnSpc>
                <a:spcPct val="150000"/>
              </a:lnSpc>
            </a:pPr>
            <a:r>
              <a:rPr lang="zh-CN" altLang="en-US" sz="2000" dirty="0"/>
              <a:t>默认获取的是</a:t>
            </a:r>
            <a:r>
              <a:rPr lang="en-US" altLang="zh-CN" sz="2000" dirty="0"/>
              <a:t>byte</a:t>
            </a:r>
            <a:r>
              <a:rPr lang="zh-CN" altLang="en-US" sz="2000" dirty="0"/>
              <a:t>类型的字符串，添加</a:t>
            </a:r>
            <a:r>
              <a:rPr lang="en-US" altLang="zh-CN" sz="2000" dirty="0" err="1"/>
              <a:t>decode_responses</a:t>
            </a:r>
            <a:r>
              <a:rPr lang="en-US" altLang="zh-CN" sz="2000" dirty="0"/>
              <a:t>=True</a:t>
            </a:r>
            <a:r>
              <a:rPr lang="zh-CN" altLang="en-US" sz="2000" dirty="0"/>
              <a:t>自动将结果转为</a:t>
            </a:r>
            <a:r>
              <a:rPr lang="en-US" altLang="zh-CN" sz="2000" dirty="0"/>
              <a:t>utf-8</a:t>
            </a:r>
            <a:r>
              <a:rPr lang="zh-CN" altLang="en-US" sz="2000" dirty="0"/>
              <a:t>格式</a:t>
            </a:r>
          </a:p>
        </p:txBody>
      </p:sp>
    </p:spTree>
    <p:extLst>
      <p:ext uri="{BB962C8B-B14F-4D97-AF65-F5344CB8AC3E}">
        <p14:creationId xmlns:p14="http://schemas.microsoft.com/office/powerpoint/2010/main" val="185051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40000">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14:bounceEnd="40000">
                                          <p:cBhvr additive="base">
                                            <p:cTn id="7" dur="75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75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750" fill="hold"/>
                                            <p:tgtEl>
                                              <p:spTgt spid="30"/>
                                            </p:tgtEl>
                                            <p:attrNameLst>
                                              <p:attrName>ppt_x</p:attrName>
                                            </p:attrNameLst>
                                          </p:cBhvr>
                                          <p:tavLst>
                                            <p:tav tm="0">
                                              <p:val>
                                                <p:strVal val="1+#ppt_w/2"/>
                                              </p:val>
                                            </p:tav>
                                            <p:tav tm="100000">
                                              <p:val>
                                                <p:strVal val="#ppt_x"/>
                                              </p:val>
                                            </p:tav>
                                          </p:tavLst>
                                        </p:anim>
                                        <p:anim calcmode="lin" valueType="num">
                                          <p:cBhvr additive="base">
                                            <p:cTn id="12" dur="750" fill="hold"/>
                                            <p:tgtEl>
                                              <p:spTgt spid="30"/>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750"/>
                                </p:stCondLst>
                                <p:childTnLst>
                                  <p:par>
                                    <p:cTn id="19" presetID="1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barn(inVertical)">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125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750"/>
                                </p:stCondLst>
                                <p:childTnLst>
                                  <p:par>
                                    <p:cTn id="36" presetID="41"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3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9" dur="300" fill="hold"/>
                                            <p:tgtEl>
                                              <p:spTgt spid="39"/>
                                            </p:tgtEl>
                                            <p:attrNameLst>
                                              <p:attrName>ppt_y</p:attrName>
                                            </p:attrNameLst>
                                          </p:cBhvr>
                                          <p:tavLst>
                                            <p:tav tm="0">
                                              <p:val>
                                                <p:strVal val="#ppt_y"/>
                                              </p:val>
                                            </p:tav>
                                            <p:tav tm="100000">
                                              <p:val>
                                                <p:strVal val="#ppt_y"/>
                                              </p:val>
                                            </p:tav>
                                          </p:tavLst>
                                        </p:anim>
                                        <p:anim calcmode="lin" valueType="num">
                                          <p:cBhvr>
                                            <p:cTn id="40" dur="3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41" dur="3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42" dur="3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4" grpId="0" animBg="1"/>
          <p:bldP spid="29" grpId="0" animBg="1"/>
          <p:bldP spid="30" grpId="0" animBg="1"/>
          <p:bldP spid="31" grpId="0"/>
          <p:bldP spid="33" grpId="0"/>
          <p:bldP spid="3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20960" y="57579"/>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019770"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019770"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9770"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1D4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667E0840-2279-4BCB-B291-D540417E15EE}"/>
              </a:ext>
            </a:extLst>
          </p:cNvPr>
          <p:cNvPicPr>
            <a:picLocks noChangeAspect="1"/>
          </p:cNvPicPr>
          <p:nvPr/>
        </p:nvPicPr>
        <p:blipFill>
          <a:blip r:embed="rId3"/>
          <a:stretch>
            <a:fillRect/>
          </a:stretch>
        </p:blipFill>
        <p:spPr>
          <a:xfrm>
            <a:off x="2234755" y="1187234"/>
            <a:ext cx="5381625" cy="4171950"/>
          </a:xfrm>
          <a:prstGeom prst="rect">
            <a:avLst/>
          </a:prstGeom>
        </p:spPr>
      </p:pic>
    </p:spTree>
    <p:extLst>
      <p:ext uri="{BB962C8B-B14F-4D97-AF65-F5344CB8AC3E}">
        <p14:creationId xmlns:p14="http://schemas.microsoft.com/office/powerpoint/2010/main" val="115557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1239</Words>
  <Application>Microsoft Office PowerPoint</Application>
  <PresentationFormat>宽屏</PresentationFormat>
  <Paragraphs>149</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 Unicode MS</vt:lpstr>
      <vt:lpstr>Gill Sans</vt:lpstr>
      <vt:lpstr>Meiryo UI</vt:lpstr>
      <vt:lpstr>Roboto Medium</vt:lpstr>
      <vt:lpstr>Roboto Thin</vt:lpstr>
      <vt:lpstr>方正黑体简体</vt:lpstr>
      <vt:lpstr>微软雅黑</vt:lpstr>
      <vt:lpstr>Agency FB</vt:lpstr>
      <vt:lpstr>Arial</vt:lpstr>
      <vt:lpstr>Calibri</vt:lpstr>
      <vt:lpstr>Calibri Light</vt:lpstr>
      <vt:lpstr>Century Gothic</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
  <cp:lastModifiedBy>李 柯凡</cp:lastModifiedBy>
  <cp:revision>473</cp:revision>
  <dcterms:created xsi:type="dcterms:W3CDTF">2019-05-16T00:04:14Z</dcterms:created>
  <dcterms:modified xsi:type="dcterms:W3CDTF">2021-02-20T06:02:24Z</dcterms:modified>
</cp:coreProperties>
</file>