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5" r:id="rId4"/>
    <p:sldId id="313" r:id="rId5"/>
    <p:sldId id="311" r:id="rId6"/>
    <p:sldId id="266" r:id="rId7"/>
    <p:sldId id="312" r:id="rId8"/>
    <p:sldId id="315" r:id="rId9"/>
    <p:sldId id="319" r:id="rId10"/>
    <p:sldId id="320" r:id="rId11"/>
    <p:sldId id="321" r:id="rId12"/>
    <p:sldId id="314" r:id="rId13"/>
    <p:sldId id="322" r:id="rId14"/>
    <p:sldId id="323" r:id="rId15"/>
    <p:sldId id="324" r:id="rId16"/>
    <p:sldId id="325" r:id="rId17"/>
    <p:sldId id="316" r:id="rId18"/>
    <p:sldId id="3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2991" autoAdjust="0"/>
  </p:normalViewPr>
  <p:slideViewPr>
    <p:cSldViewPr snapToGrid="0">
      <p:cViewPr>
        <p:scale>
          <a:sx n="66" d="100"/>
          <a:sy n="66" d="100"/>
        </p:scale>
        <p:origin x="-5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3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0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9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0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6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7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3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7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7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2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4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12605" y="3428999"/>
            <a:ext cx="693630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风格与相关生态</a:t>
            </a:r>
          </a:p>
          <a:p>
            <a:pPr algn="dist"/>
            <a:endParaRPr lang="zh-CN" altLang="en-US" sz="4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132343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57C4E-5054-4419-B9CE-F9BE5F834D89}"/>
              </a:ext>
            </a:extLst>
          </p:cNvPr>
          <p:cNvSpPr txBox="1"/>
          <p:nvPr/>
        </p:nvSpPr>
        <p:spPr>
          <a:xfrm>
            <a:off x="1596521" y="1469434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RESTful</a:t>
            </a:r>
            <a:r>
              <a:rPr lang="zh-CN" altLang="en-US" b="1" dirty="0"/>
              <a:t>风格和非</a:t>
            </a:r>
            <a:r>
              <a:rPr lang="en-US" altLang="zh-CN" b="1" dirty="0"/>
              <a:t>RESTful</a:t>
            </a:r>
            <a:r>
              <a:rPr lang="zh-CN" altLang="en-US" b="1" dirty="0"/>
              <a:t>风格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56BCC0-A0D6-447F-97D2-078769A75EA6}"/>
              </a:ext>
            </a:extLst>
          </p:cNvPr>
          <p:cNvGrpSpPr/>
          <p:nvPr/>
        </p:nvGrpSpPr>
        <p:grpSpPr>
          <a:xfrm>
            <a:off x="1536717" y="2149341"/>
            <a:ext cx="3254644" cy="1379349"/>
            <a:chOff x="883403" y="3006670"/>
            <a:chExt cx="3254644" cy="1379349"/>
          </a:xfrm>
        </p:grpSpPr>
        <p:sp>
          <p:nvSpPr>
            <p:cNvPr id="17" name="圆角矩形 3">
              <a:extLst>
                <a:ext uri="{FF2B5EF4-FFF2-40B4-BE49-F238E27FC236}">
                  <a16:creationId xmlns:a16="http://schemas.microsoft.com/office/drawing/2014/main" id="{5A802A85-32BA-49AA-9A47-273013089952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45870DF-FA20-466C-A056-A636A0063158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8AC1C81F-9860-40CF-A489-20BF00952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786" y="3600837"/>
              <a:ext cx="295350" cy="258308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049B4685-09C4-4E73-B39C-203FBA0FFBF3}"/>
                </a:ext>
              </a:extLst>
            </p:cNvPr>
            <p:cNvSpPr txBox="1"/>
            <p:nvPr/>
          </p:nvSpPr>
          <p:spPr>
            <a:xfrm>
              <a:off x="1817667" y="3239262"/>
              <a:ext cx="22553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例如获取</a:t>
              </a:r>
              <a:r>
                <a:rPr lang="en-US" altLang="zh-CN" sz="2000" dirty="0"/>
                <a:t>id</a:t>
              </a:r>
              <a:r>
                <a:rPr lang="zh-CN" altLang="en-US" sz="2000" dirty="0"/>
                <a:t>为</a:t>
              </a:r>
              <a:r>
                <a:rPr lang="en-US" altLang="zh-CN" sz="2000" dirty="0"/>
                <a:t>1234</a:t>
              </a:r>
              <a:r>
                <a:rPr lang="zh-CN" altLang="en-US" sz="2000" dirty="0"/>
                <a:t>的用户数据，使用</a:t>
              </a:r>
              <a:r>
                <a:rPr lang="en-US" altLang="zh-CN" sz="2000" dirty="0"/>
                <a:t>GET</a:t>
              </a:r>
              <a:r>
                <a:rPr lang="zh-CN" altLang="en-US" sz="2000" dirty="0"/>
                <a:t>请求</a:t>
              </a:r>
              <a:endParaRPr lang="en-US" altLang="zh-CN" sz="2000" dirty="0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FA6A0C09-99B7-40D2-8792-1C67F60B73EE}"/>
              </a:ext>
            </a:extLst>
          </p:cNvPr>
          <p:cNvGrpSpPr/>
          <p:nvPr/>
        </p:nvGrpSpPr>
        <p:grpSpPr>
          <a:xfrm>
            <a:off x="5475379" y="2384992"/>
            <a:ext cx="5415860" cy="1633395"/>
            <a:chOff x="815383" y="2050353"/>
            <a:chExt cx="2403604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6" name="Rounded Rectangle 10">
              <a:extLst>
                <a:ext uri="{FF2B5EF4-FFF2-40B4-BE49-F238E27FC236}">
                  <a16:creationId xmlns:a16="http://schemas.microsoft.com/office/drawing/2014/main" id="{B729E2F8-1D69-4598-B42A-182D2CA87E9D}"/>
                </a:ext>
              </a:extLst>
            </p:cNvPr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F6F30F45-A91F-478E-A7BF-9FABBAAD2D58}"/>
                </a:ext>
              </a:extLst>
            </p:cNvPr>
            <p:cNvSpPr txBox="1">
              <a:spLocks/>
            </p:cNvSpPr>
            <p:nvPr/>
          </p:nvSpPr>
          <p:spPr>
            <a:xfrm>
              <a:off x="815383" y="2379392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非</a:t>
              </a:r>
              <a:r>
                <a:rPr lang="en-US" altLang="zh-CN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RESTful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49" name="Straight Connector 28">
              <a:extLst>
                <a:ext uri="{FF2B5EF4-FFF2-40B4-BE49-F238E27FC236}">
                  <a16:creationId xmlns:a16="http://schemas.microsoft.com/office/drawing/2014/main" id="{EAAE7F99-2695-48B2-B381-2337B09FF9CC}"/>
                </a:ext>
              </a:extLst>
            </p:cNvPr>
            <p:cNvCxnSpPr/>
            <p:nvPr/>
          </p:nvCxnSpPr>
          <p:spPr>
            <a:xfrm>
              <a:off x="815383" y="336474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F731A82-68C2-4907-A059-BAE172D4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64" y="3160754"/>
            <a:ext cx="5172075" cy="485775"/>
          </a:xfrm>
          <a:prstGeom prst="rect">
            <a:avLst/>
          </a:prstGeom>
        </p:spPr>
      </p:pic>
      <p:grpSp>
        <p:nvGrpSpPr>
          <p:cNvPr id="50" name="Group 31">
            <a:extLst>
              <a:ext uri="{FF2B5EF4-FFF2-40B4-BE49-F238E27FC236}">
                <a16:creationId xmlns:a16="http://schemas.microsoft.com/office/drawing/2014/main" id="{8864689C-64AF-4AF3-99D9-E2C8A94AE8D9}"/>
              </a:ext>
            </a:extLst>
          </p:cNvPr>
          <p:cNvGrpSpPr/>
          <p:nvPr/>
        </p:nvGrpSpPr>
        <p:grpSpPr>
          <a:xfrm>
            <a:off x="5475379" y="4691740"/>
            <a:ext cx="5415860" cy="1633395"/>
            <a:chOff x="815383" y="2050353"/>
            <a:chExt cx="2403604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1" name="Rounded Rectangle 10">
              <a:extLst>
                <a:ext uri="{FF2B5EF4-FFF2-40B4-BE49-F238E27FC236}">
                  <a16:creationId xmlns:a16="http://schemas.microsoft.com/office/drawing/2014/main" id="{AE645A0D-7A01-4540-8869-420F836A9E67}"/>
                </a:ext>
              </a:extLst>
            </p:cNvPr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Title 3">
              <a:extLst>
                <a:ext uri="{FF2B5EF4-FFF2-40B4-BE49-F238E27FC236}">
                  <a16:creationId xmlns:a16="http://schemas.microsoft.com/office/drawing/2014/main" id="{59519F2E-ED8F-4B24-90B2-88034F9E88A8}"/>
                </a:ext>
              </a:extLst>
            </p:cNvPr>
            <p:cNvSpPr txBox="1">
              <a:spLocks/>
            </p:cNvSpPr>
            <p:nvPr/>
          </p:nvSpPr>
          <p:spPr>
            <a:xfrm>
              <a:off x="815383" y="2379392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RESTful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3" name="Straight Connector 28">
              <a:extLst>
                <a:ext uri="{FF2B5EF4-FFF2-40B4-BE49-F238E27FC236}">
                  <a16:creationId xmlns:a16="http://schemas.microsoft.com/office/drawing/2014/main" id="{1606161E-585C-46DF-A63C-91437FCA1018}"/>
                </a:ext>
              </a:extLst>
            </p:cNvPr>
            <p:cNvCxnSpPr/>
            <p:nvPr/>
          </p:nvCxnSpPr>
          <p:spPr>
            <a:xfrm>
              <a:off x="815383" y="336474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328A53-6E03-4AB0-B275-64B6A37E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40" y="5541029"/>
            <a:ext cx="4248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5660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CC29182E-91A2-40D1-9B97-E0B1C0FCBCA2}"/>
              </a:ext>
            </a:extLst>
          </p:cNvPr>
          <p:cNvSpPr txBox="1"/>
          <p:nvPr/>
        </p:nvSpPr>
        <p:spPr>
          <a:xfrm>
            <a:off x="1596521" y="1405080"/>
            <a:ext cx="4075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如果两个资源类型属于从属关系，在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中传值</a:t>
            </a:r>
            <a:endParaRPr lang="en-US" altLang="zh-CN" sz="2000" dirty="0"/>
          </a:p>
          <a:p>
            <a:r>
              <a:rPr lang="zh-CN" altLang="en-US" sz="2000" dirty="0"/>
              <a:t>例如某个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`1234`</a:t>
            </a:r>
            <a:r>
              <a:rPr lang="zh-CN" altLang="en-US" sz="2000" dirty="0"/>
              <a:t>的用户 发表的某一篇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`0001`</a:t>
            </a:r>
            <a:r>
              <a:rPr lang="zh-CN" altLang="en-US" sz="2000" dirty="0"/>
              <a:t>的文章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50183-E7F2-43EB-9B67-DDADB99E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2971800"/>
            <a:ext cx="5781675" cy="4572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B426A02B-5B39-473D-AF06-21C4A6474A3A}"/>
              </a:ext>
            </a:extLst>
          </p:cNvPr>
          <p:cNvSpPr txBox="1"/>
          <p:nvPr/>
        </p:nvSpPr>
        <p:spPr>
          <a:xfrm>
            <a:off x="1596521" y="3756669"/>
            <a:ext cx="4068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如果两个资源类型属于平行关系，或者说属于检索过滤的操作，使用</a:t>
            </a:r>
            <a:r>
              <a:rPr lang="en-US" altLang="zh-CN" sz="2000" dirty="0"/>
              <a:t>params</a:t>
            </a:r>
            <a:r>
              <a:rPr lang="zh-CN" altLang="en-US" sz="2000" dirty="0"/>
              <a:t>传参，例如某个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`1234`</a:t>
            </a:r>
            <a:r>
              <a:rPr lang="zh-CN" altLang="en-US" sz="2000" dirty="0"/>
              <a:t>的用户发表的标题为 </a:t>
            </a:r>
            <a:r>
              <a:rPr lang="en-US" altLang="zh-CN" sz="2000" dirty="0"/>
              <a:t>`t`</a:t>
            </a:r>
            <a:r>
              <a:rPr lang="zh-CN" altLang="en-US" sz="2000" dirty="0"/>
              <a:t>，年份为</a:t>
            </a:r>
            <a:r>
              <a:rPr lang="en-US" altLang="zh-CN" sz="2000" dirty="0"/>
              <a:t>`y`</a:t>
            </a:r>
            <a:r>
              <a:rPr lang="zh-CN" altLang="en-US" sz="2000" dirty="0"/>
              <a:t>的文章：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B59508-F335-4F82-B531-F5495FE2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21" y="5509415"/>
            <a:ext cx="6705600" cy="466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5E477-9755-4232-B5DF-36C1971C8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43" y="1805374"/>
            <a:ext cx="6115050" cy="1019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543F40-AB52-4FEB-9B01-485EF216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595" y="3672281"/>
            <a:ext cx="516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95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1568384" y="1878740"/>
            <a:ext cx="3165661" cy="1379349"/>
            <a:chOff x="883402" y="3006670"/>
            <a:chExt cx="3165661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3165661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GET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979768" y="2430001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2550872" y="2796424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从服务器获取资源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1568384" y="3755986"/>
            <a:ext cx="443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例如获取id为1234的用户数据，使用GET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FDB680-C4A7-469E-B08B-ABC99422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4" y="4364707"/>
            <a:ext cx="443865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A5B6E3-7F62-48FD-B775-FC5CFD88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42" y="2002594"/>
            <a:ext cx="5924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175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643659" y="1764209"/>
            <a:ext cx="3165661" cy="1379349"/>
            <a:chOff x="883402" y="3006670"/>
            <a:chExt cx="3165661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3165661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POST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055043" y="2315470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626147" y="2709691"/>
            <a:ext cx="20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给服务器发送数据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59153" y="3429000"/>
            <a:ext cx="443865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例如用户注册，需要发送用户的数据，假设只有用户名和密码（加密过的）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16674-184F-4E7B-9034-FDD82B32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3" y="4300867"/>
            <a:ext cx="4514850" cy="2390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F75813-0B2E-4760-BAD0-7A09C1B0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42" y="4580498"/>
            <a:ext cx="4981575" cy="2038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8130F1-ED32-464D-898B-69ECC4F7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71" y="322839"/>
            <a:ext cx="3048000" cy="2009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892F2F-6913-40EA-B1C3-15D6FE64D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171" y="2277502"/>
            <a:ext cx="4752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083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PUT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740644" y="2656598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更新数据，需要发送给后端全部数据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758156" y="3510594"/>
            <a:ext cx="443865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例如更新某个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的用户数据，假设用户数据有用户名和电话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6F0147-A251-4CCA-8504-9D2336AF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6" y="4710520"/>
            <a:ext cx="5610225" cy="171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7B198E-A7F0-4C0B-9039-D35AEC30F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833453"/>
            <a:ext cx="5829300" cy="1733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4FD0DA9-B3DF-4E39-A2E2-7E123EF3E12E}"/>
              </a:ext>
            </a:extLst>
          </p:cNvPr>
          <p:cNvSpPr txBox="1"/>
          <p:nvPr/>
        </p:nvSpPr>
        <p:spPr>
          <a:xfrm>
            <a:off x="7099987" y="3586256"/>
            <a:ext cx="4046433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POST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PUT</a:t>
            </a:r>
            <a:r>
              <a:rPr lang="zh-CN" altLang="en-US" sz="2000" b="1" dirty="0"/>
              <a:t>的区别：</a:t>
            </a:r>
            <a:r>
              <a:rPr lang="zh-CN" altLang="en-US" sz="2000" dirty="0"/>
              <a:t>如果客户端指定创建资源的名称，一般使用</a:t>
            </a:r>
            <a:r>
              <a:rPr lang="en-US" altLang="zh-CN" sz="2000" dirty="0"/>
              <a:t>PUT</a:t>
            </a:r>
            <a:r>
              <a:rPr lang="zh-CN" altLang="en-US" sz="2000" dirty="0"/>
              <a:t>；如果服务端指定创建资源的名称，一般使用</a:t>
            </a:r>
            <a:r>
              <a:rPr lang="en-US" altLang="zh-CN" sz="2000" dirty="0"/>
              <a:t>POST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7714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PATCH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740644" y="2656598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更新数据，发送需要更新的数据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290855" y="1605610"/>
            <a:ext cx="4438650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有时候只需要改动一个字段的数据时，使用</a:t>
            </a:r>
            <a:r>
              <a:rPr lang="en-US" altLang="zh-CN" dirty="0"/>
              <a:t>PUT</a:t>
            </a:r>
            <a:r>
              <a:rPr lang="zh-CN" altLang="en-US" dirty="0"/>
              <a:t>会对资源造成不必要的浪费，如网络带宽、数据库等，可以使用</a:t>
            </a:r>
            <a:r>
              <a:rPr lang="en-US" altLang="zh-CN" dirty="0"/>
              <a:t>PATCH</a:t>
            </a:r>
            <a:r>
              <a:rPr lang="zh-CN" altLang="en-US" dirty="0"/>
              <a:t>仅更新有变动的字段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例如更新某个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的用户的用户名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ED6ED4-0DDD-4D00-ACAB-85293196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0" y="4520020"/>
            <a:ext cx="8772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53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92571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DELETE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812904" y="2641569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198257" y="2408707"/>
            <a:ext cx="443865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删除某个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ECF20-BA0F-4271-B619-F73E105D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80" y="3968656"/>
            <a:ext cx="7105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5559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状态码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CD8BE1-B47C-4AEA-B5CB-5818E254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45" y="1134982"/>
            <a:ext cx="9734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432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状态码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C470E-B28D-4B10-9C13-4B5BDB96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184536"/>
            <a:ext cx="8210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632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1" y="1233945"/>
            <a:ext cx="585685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2208811" cy="694554"/>
            <a:chOff x="5591150" y="1307383"/>
            <a:chExt cx="2208811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2" y="1307383"/>
              <a:ext cx="1296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RESTful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5856854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80161" y="3558921"/>
            <a:ext cx="5856855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2533258" cy="694554"/>
            <a:chOff x="5591150" y="1307383"/>
            <a:chExt cx="2533258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1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设计原则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50840" y="3685149"/>
            <a:ext cx="2533263" cy="694554"/>
            <a:chOff x="5591150" y="1307383"/>
            <a:chExt cx="2533263" cy="694554"/>
          </a:xfrm>
        </p:grpSpPr>
        <p:sp>
          <p:nvSpPr>
            <p:cNvPr id="69" name="文本框 68"/>
            <p:cNvSpPr txBox="1"/>
            <p:nvPr/>
          </p:nvSpPr>
          <p:spPr>
            <a:xfrm>
              <a:off x="6503456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命名规范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03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4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21"/>
          <p:cNvSpPr txBox="1"/>
          <p:nvPr/>
        </p:nvSpPr>
        <p:spPr>
          <a:xfrm>
            <a:off x="1568385" y="1469882"/>
            <a:ext cx="8595991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是一种软件架构风格，设计风格而不是标准，只是提供了一组设计原则和约束条件。它主要用于客户端和服务器交互类的软件。基于这个风格设计的软件可以更简洁，更有层次，更易于实现缓存等机制。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01465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RESTful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简介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7F7E2281-28D7-4036-B08F-2715C278561E}"/>
              </a:ext>
            </a:extLst>
          </p:cNvPr>
          <p:cNvSpPr txBox="1"/>
          <p:nvPr/>
        </p:nvSpPr>
        <p:spPr>
          <a:xfrm>
            <a:off x="1596521" y="3473175"/>
            <a:ext cx="859599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倾向于用更加简单轻量的方法设计和实现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并没有一个明确的标准，而更像是一种设计的风格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09892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" grpId="0"/>
          <p:bldP spid="29" grpId="0" animBg="1"/>
          <p:bldP spid="30" grpId="0" animBg="1"/>
          <p:bldP spid="31" grpId="0"/>
          <p:bldP spid="32" grpId="0"/>
          <p:bldP spid="33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" grpId="0"/>
          <p:bldP spid="29" grpId="0" animBg="1"/>
          <p:bldP spid="30" grpId="0" animBg="1"/>
          <p:bldP spid="31" grpId="0"/>
          <p:bldP spid="32" grpId="0"/>
          <p:bldP spid="33" grpId="0"/>
          <p:bldP spid="4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931902" y="1802344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33640" y="277685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设计理念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1315329" y="2783219"/>
            <a:ext cx="8804021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是一种开发理念，每个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代表一种资源</a:t>
            </a: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架构，格式统一，有利于团队并行开发，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 </a:t>
            </a:r>
            <a:r>
              <a:rPr lang="en-US" altLang="zh-CN" sz="2000" dirty="0" err="1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可以为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web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iOS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Android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提供一套统一的接口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20575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6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6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669137" y="1706693"/>
            <a:ext cx="571463" cy="5152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D4C77"/>
          </a:solidFill>
          <a:ln w="9525" cap="flat">
            <a:noFill/>
            <a:prstDash val="solid"/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Calibri"/>
                <a:ea typeface="微软雅黑" pitchFamily="34" charset="-122"/>
              </a:rPr>
              <a:t>URI</a:t>
            </a:r>
            <a:endParaRPr lang="zh-CN" altLang="en-US" dirty="0">
              <a:solidFill>
                <a:schemeClr val="bg1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统一资源定位符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URL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2478176" y="1365525"/>
            <a:ext cx="9433408" cy="1197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统一资源标识符，表示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中的每一种可用的资源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上可用的每种资源：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文档、图像、视频片段、程序等，由一个通用资源标识符（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Identifier,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"URI"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）进行定位。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343782B-9392-4F95-9893-E43FF91306B7}"/>
              </a:ext>
            </a:extLst>
          </p:cNvPr>
          <p:cNvSpPr>
            <a:spLocks/>
          </p:cNvSpPr>
          <p:nvPr/>
        </p:nvSpPr>
        <p:spPr bwMode="auto">
          <a:xfrm>
            <a:off x="1669136" y="3211876"/>
            <a:ext cx="571463" cy="5152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D4C77"/>
          </a:solidFill>
          <a:ln w="9525" cap="flat">
            <a:noFill/>
            <a:prstDash val="solid"/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Calibri"/>
                <a:ea typeface="微软雅黑" pitchFamily="34" charset="-122"/>
              </a:rPr>
              <a:t>URL</a:t>
            </a:r>
            <a:endParaRPr lang="zh-CN" altLang="en-US" dirty="0">
              <a:solidFill>
                <a:schemeClr val="bg1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DC5B8657-0270-4DBA-8DDC-774FE596901C}"/>
              </a:ext>
            </a:extLst>
          </p:cNvPr>
          <p:cNvSpPr txBox="1"/>
          <p:nvPr/>
        </p:nvSpPr>
        <p:spPr>
          <a:xfrm>
            <a:off x="2478176" y="2953656"/>
            <a:ext cx="9433408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统一资源定位符，是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概念的一个实现方式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的协议来定位因特网上的主机的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&gt;@&lt;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&gt;/&lt;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可能会省略“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&gt;@”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这些部分的某些或者全部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用户名：任意的用户名称。有些方案（例如：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）允许使用用户名称的描述。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密码：任意的密码。如果存在的话，它紧跟在用户名后面并用一个冒号隔开。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2552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2" grpId="0"/>
          <p:bldP spid="33" grpId="0"/>
          <p:bldP spid="39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2" grpId="0"/>
          <p:bldP spid="33" grpId="0"/>
          <p:bldP spid="39" grpId="0"/>
          <p:bldP spid="4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67984" y="2883878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69722" y="3858389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8123" y="157068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设计原则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6227430-2EE1-43E7-AA21-0766E4F77701}"/>
              </a:ext>
            </a:extLst>
          </p:cNvPr>
          <p:cNvGrpSpPr/>
          <p:nvPr/>
        </p:nvGrpSpPr>
        <p:grpSpPr>
          <a:xfrm>
            <a:off x="517207" y="18557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8FFBE554-57C2-4C4E-B04A-50EDD78022C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54D73FCA-97FA-420D-89C0-667432C10B8B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30224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Uniform Interface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itle 3">
              <a:extLst>
                <a:ext uri="{FF2B5EF4-FFF2-40B4-BE49-F238E27FC236}">
                  <a16:creationId xmlns:a16="http://schemas.microsoft.com/office/drawing/2014/main" id="{90757A5A-1305-472A-9069-14F83F24B1DC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1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7DE8FE93-CE82-45AD-B653-5B9A8510C70E}"/>
              </a:ext>
            </a:extLst>
          </p:cNvPr>
          <p:cNvSpPr txBox="1"/>
          <p:nvPr/>
        </p:nvSpPr>
        <p:spPr>
          <a:xfrm>
            <a:off x="90266" y="3774034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服务端客户端统一接口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5F14E-21AB-4997-8F4A-3F7140B7AA65}"/>
              </a:ext>
            </a:extLst>
          </p:cNvPr>
          <p:cNvSpPr txBox="1"/>
          <p:nvPr/>
        </p:nvSpPr>
        <p:spPr>
          <a:xfrm>
            <a:off x="168929" y="4444289"/>
            <a:ext cx="255312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客户端只需要关注接口即可，接口的可读性更强</a:t>
            </a:r>
          </a:p>
        </p:txBody>
      </p: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2E1A5B7-9081-4C47-BEF7-BC865CAA9712}"/>
              </a:ext>
            </a:extLst>
          </p:cNvPr>
          <p:cNvGrpSpPr/>
          <p:nvPr/>
        </p:nvGrpSpPr>
        <p:grpSpPr>
          <a:xfrm>
            <a:off x="7251983" y="43298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429D5FBA-A26E-4AC1-9B8A-E11DFEF8302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03E4D6D3-A9BE-48EB-9456-F7BEFFFBCD7D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7"/>
              <a:ext cx="1991185" cy="69375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Stateless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itle 3">
              <a:extLst>
                <a:ext uri="{FF2B5EF4-FFF2-40B4-BE49-F238E27FC236}">
                  <a16:creationId xmlns:a16="http://schemas.microsoft.com/office/drawing/2014/main" id="{BF777308-E2CE-4AEA-9CF5-1ED825FA20AA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2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7E62FECA-E17D-4D74-AA4C-1DE48EB1CDA4}"/>
              </a:ext>
            </a:extLst>
          </p:cNvPr>
          <p:cNvSpPr txBox="1"/>
          <p:nvPr/>
        </p:nvSpPr>
        <p:spPr>
          <a:xfrm>
            <a:off x="7260529" y="2551132"/>
            <a:ext cx="2956237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无状态，让客户端对服务端的操作完全通过表现层来进行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9299F1-B1BB-49D8-8AA5-37ADAF54D269}"/>
              </a:ext>
            </a:extLst>
          </p:cNvPr>
          <p:cNvSpPr txBox="1"/>
          <p:nvPr/>
        </p:nvSpPr>
        <p:spPr>
          <a:xfrm>
            <a:off x="6384836" y="3891286"/>
            <a:ext cx="4931470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和服务器之间的交互在请求之间是无状态的。从客户端到服务器的每个请求都必须包含理解请求所必需的信息。如果服务器在请求之间的任何时间点重启，客户端不会得到通知。此外，无状态请求可以由任何可用服务器回答，这十分适合云计算之类的环境。客户端可以缓存数据以改进性能</a:t>
            </a: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3BE55565-4D01-4A2F-976D-41BA4A2B44F6}"/>
              </a:ext>
            </a:extLst>
          </p:cNvPr>
          <p:cNvGrpSpPr/>
          <p:nvPr/>
        </p:nvGrpSpPr>
        <p:grpSpPr>
          <a:xfrm>
            <a:off x="3393303" y="2102233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0" name="Rounded Rectangle 8">
              <a:extLst>
                <a:ext uri="{FF2B5EF4-FFF2-40B4-BE49-F238E27FC236}">
                  <a16:creationId xmlns:a16="http://schemas.microsoft.com/office/drawing/2014/main" id="{7E5D7CDA-D39B-4158-B473-064459E62EC2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Title 3">
              <a:extLst>
                <a:ext uri="{FF2B5EF4-FFF2-40B4-BE49-F238E27FC236}">
                  <a16:creationId xmlns:a16="http://schemas.microsoft.com/office/drawing/2014/main" id="{895FE65E-AFFA-44D8-9478-F8E849B8B10E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73752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Cacheable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Title 3">
              <a:extLst>
                <a:ext uri="{FF2B5EF4-FFF2-40B4-BE49-F238E27FC236}">
                  <a16:creationId xmlns:a16="http://schemas.microsoft.com/office/drawing/2014/main" id="{A626646F-A853-4686-9ECB-4E62B52FA6F6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3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3522616" y="4038130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可缓存的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456723-018F-4870-9CB6-CCE3EDA30FA4}"/>
              </a:ext>
            </a:extLst>
          </p:cNvPr>
          <p:cNvSpPr txBox="1"/>
          <p:nvPr/>
        </p:nvSpPr>
        <p:spPr>
          <a:xfrm>
            <a:off x="3139783" y="4880417"/>
            <a:ext cx="255312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客户端可以缓存页面的响应内容</a:t>
            </a:r>
          </a:p>
        </p:txBody>
      </p:sp>
    </p:spTree>
    <p:extLst>
      <p:ext uri="{BB962C8B-B14F-4D97-AF65-F5344CB8AC3E}">
        <p14:creationId xmlns:p14="http://schemas.microsoft.com/office/powerpoint/2010/main" val="266829025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67984" y="2883878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69722" y="3858389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8123" y="157068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设计原则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6227430-2EE1-43E7-AA21-0766E4F77701}"/>
              </a:ext>
            </a:extLst>
          </p:cNvPr>
          <p:cNvGrpSpPr/>
          <p:nvPr/>
        </p:nvGrpSpPr>
        <p:grpSpPr>
          <a:xfrm>
            <a:off x="550216" y="32082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8FFBE554-57C2-4C4E-B04A-50EDD78022C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54D73FCA-97FA-420D-89C0-667432C10B8B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105596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Client-Server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itle 3">
              <a:extLst>
                <a:ext uri="{FF2B5EF4-FFF2-40B4-BE49-F238E27FC236}">
                  <a16:creationId xmlns:a16="http://schemas.microsoft.com/office/drawing/2014/main" id="{90757A5A-1305-472A-9069-14F83F24B1DC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4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7DE8FE93-CE82-45AD-B653-5B9A8510C70E}"/>
              </a:ext>
            </a:extLst>
          </p:cNvPr>
          <p:cNvSpPr txBox="1"/>
          <p:nvPr/>
        </p:nvSpPr>
        <p:spPr>
          <a:xfrm>
            <a:off x="272827" y="4905969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服务端客户端分离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5F14E-21AB-4997-8F4A-3F7140B7AA65}"/>
              </a:ext>
            </a:extLst>
          </p:cNvPr>
          <p:cNvSpPr txBox="1"/>
          <p:nvPr/>
        </p:nvSpPr>
        <p:spPr>
          <a:xfrm>
            <a:off x="155660" y="5846441"/>
            <a:ext cx="255312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客户端不包括数据，服务端不包括用户状态</a:t>
            </a:r>
          </a:p>
        </p:txBody>
      </p: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2E1A5B7-9081-4C47-BEF7-BC865CAA9712}"/>
              </a:ext>
            </a:extLst>
          </p:cNvPr>
          <p:cNvGrpSpPr/>
          <p:nvPr/>
        </p:nvGrpSpPr>
        <p:grpSpPr>
          <a:xfrm>
            <a:off x="7555465" y="1076336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429D5FBA-A26E-4AC1-9B8A-E11DFEF8302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03E4D6D3-A9BE-48EB-9456-F7BEFFFBCD7D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7"/>
              <a:ext cx="1991185" cy="12790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Code on Demand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itle 3">
              <a:extLst>
                <a:ext uri="{FF2B5EF4-FFF2-40B4-BE49-F238E27FC236}">
                  <a16:creationId xmlns:a16="http://schemas.microsoft.com/office/drawing/2014/main" id="{BF777308-E2CE-4AEA-9CF5-1ED825FA20AA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6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7E62FECA-E17D-4D74-AA4C-1DE48EB1CDA4}"/>
              </a:ext>
            </a:extLst>
          </p:cNvPr>
          <p:cNvSpPr txBox="1"/>
          <p:nvPr/>
        </p:nvSpPr>
        <p:spPr>
          <a:xfrm>
            <a:off x="7342969" y="3195536"/>
            <a:ext cx="224923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按需编码（可选）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9299F1-B1BB-49D8-8AA5-37ADAF54D269}"/>
              </a:ext>
            </a:extLst>
          </p:cNvPr>
          <p:cNvSpPr txBox="1"/>
          <p:nvPr/>
        </p:nvSpPr>
        <p:spPr>
          <a:xfrm>
            <a:off x="6909942" y="4199687"/>
            <a:ext cx="3314487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服务端可以返回一些 </a:t>
            </a:r>
            <a:r>
              <a:rPr lang="en-US" altLang="zh-CN" dirty="0"/>
              <a:t>JavaScript </a:t>
            </a:r>
            <a:r>
              <a:rPr lang="zh-CN" altLang="en-US" dirty="0"/>
              <a:t>代码让客户端执行，去实现某些特定的功能</a:t>
            </a: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3BE55565-4D01-4A2F-976D-41BA4A2B44F6}"/>
              </a:ext>
            </a:extLst>
          </p:cNvPr>
          <p:cNvGrpSpPr/>
          <p:nvPr/>
        </p:nvGrpSpPr>
        <p:grpSpPr>
          <a:xfrm>
            <a:off x="2314026" y="14810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0" name="Rounded Rectangle 8">
              <a:extLst>
                <a:ext uri="{FF2B5EF4-FFF2-40B4-BE49-F238E27FC236}">
                  <a16:creationId xmlns:a16="http://schemas.microsoft.com/office/drawing/2014/main" id="{7E5D7CDA-D39B-4158-B473-064459E62EC2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Title 3">
              <a:extLst>
                <a:ext uri="{FF2B5EF4-FFF2-40B4-BE49-F238E27FC236}">
                  <a16:creationId xmlns:a16="http://schemas.microsoft.com/office/drawing/2014/main" id="{895FE65E-AFFA-44D8-9478-F8E849B8B10E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4"/>
              <a:ext cx="1991185" cy="10184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Layered System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Title 3">
              <a:extLst>
                <a:ext uri="{FF2B5EF4-FFF2-40B4-BE49-F238E27FC236}">
                  <a16:creationId xmlns:a16="http://schemas.microsoft.com/office/drawing/2014/main" id="{A626646F-A853-4686-9ECB-4E62B52FA6F6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73752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5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3713479" y="2846033"/>
            <a:ext cx="168336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分层系统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456723-018F-4870-9CB6-CCE3EDA30FA4}"/>
              </a:ext>
            </a:extLst>
          </p:cNvPr>
          <p:cNvSpPr txBox="1"/>
          <p:nvPr/>
        </p:nvSpPr>
        <p:spPr>
          <a:xfrm>
            <a:off x="3043506" y="3680231"/>
            <a:ext cx="2553123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客户端可不直接连接服务端，客户端通常无法表明自己是直接还是间接与端服务器进行连接，需要考虑安全策略。</a:t>
            </a:r>
          </a:p>
        </p:txBody>
      </p:sp>
    </p:spTree>
    <p:extLst>
      <p:ext uri="{BB962C8B-B14F-4D97-AF65-F5344CB8AC3E}">
        <p14:creationId xmlns:p14="http://schemas.microsoft.com/office/powerpoint/2010/main" val="229780621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78B95E2-DA1A-4436-A0BE-2400F81AF6B7}"/>
              </a:ext>
            </a:extLst>
          </p:cNvPr>
          <p:cNvSpPr/>
          <p:nvPr/>
        </p:nvSpPr>
        <p:spPr>
          <a:xfrm>
            <a:off x="775505" y="1405081"/>
            <a:ext cx="10544536" cy="5019940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2DB0B-02F8-4257-B1E7-2CD81DC7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19576"/>
            <a:ext cx="9810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716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57C4E-5054-4419-B9CE-F9BE5F834D89}"/>
              </a:ext>
            </a:extLst>
          </p:cNvPr>
          <p:cNvSpPr txBox="1"/>
          <p:nvPr/>
        </p:nvSpPr>
        <p:spPr>
          <a:xfrm>
            <a:off x="1596521" y="1469434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在此以</a:t>
            </a:r>
            <a:r>
              <a:rPr lang="en-US" altLang="zh-CN" b="1" dirty="0"/>
              <a:t>Flask</a:t>
            </a:r>
            <a:r>
              <a:rPr lang="zh-CN" altLang="en-US" b="1" dirty="0"/>
              <a:t>框架为例讨论接口规范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56BCC0-A0D6-447F-97D2-078769A75EA6}"/>
              </a:ext>
            </a:extLst>
          </p:cNvPr>
          <p:cNvGrpSpPr/>
          <p:nvPr/>
        </p:nvGrpSpPr>
        <p:grpSpPr>
          <a:xfrm>
            <a:off x="1596521" y="2105604"/>
            <a:ext cx="3254644" cy="1379349"/>
            <a:chOff x="883403" y="3006670"/>
            <a:chExt cx="3254644" cy="1379349"/>
          </a:xfrm>
        </p:grpSpPr>
        <p:sp>
          <p:nvSpPr>
            <p:cNvPr id="17" name="圆角矩形 3">
              <a:extLst>
                <a:ext uri="{FF2B5EF4-FFF2-40B4-BE49-F238E27FC236}">
                  <a16:creationId xmlns:a16="http://schemas.microsoft.com/office/drawing/2014/main" id="{5A802A85-32BA-49AA-9A47-273013089952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45870DF-FA20-466C-A056-A636A0063158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8AC1C81F-9860-40CF-A489-20BF00952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786" y="3600837"/>
              <a:ext cx="295350" cy="258308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049B4685-09C4-4E73-B39C-203FBA0FFBF3}"/>
                </a:ext>
              </a:extLst>
            </p:cNvPr>
            <p:cNvSpPr txBox="1"/>
            <p:nvPr/>
          </p:nvSpPr>
          <p:spPr>
            <a:xfrm>
              <a:off x="1952685" y="3341776"/>
              <a:ext cx="2103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</a:t>
              </a:r>
              <a:r>
                <a:rPr lang="en-US" altLang="zh-CN" sz="2000" dirty="0"/>
                <a:t>’/’</a:t>
              </a:r>
              <a:r>
                <a:rPr lang="zh-CN" altLang="en-US" sz="2000" dirty="0"/>
                <a:t>来表示资源之间的层级关系</a:t>
              </a:r>
              <a:endParaRPr lang="en-US" altLang="zh-CN" sz="2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3DEF80-7238-4617-9E30-EDF5C95C49FB}"/>
              </a:ext>
            </a:extLst>
          </p:cNvPr>
          <p:cNvGrpSpPr/>
          <p:nvPr/>
        </p:nvGrpSpPr>
        <p:grpSpPr>
          <a:xfrm>
            <a:off x="6096000" y="432980"/>
            <a:ext cx="4077896" cy="1379349"/>
            <a:chOff x="883403" y="3006670"/>
            <a:chExt cx="4077896" cy="1379349"/>
          </a:xfrm>
        </p:grpSpPr>
        <p:sp>
          <p:nvSpPr>
            <p:cNvPr id="23" name="圆角矩形 23">
              <a:extLst>
                <a:ext uri="{FF2B5EF4-FFF2-40B4-BE49-F238E27FC236}">
                  <a16:creationId xmlns:a16="http://schemas.microsoft.com/office/drawing/2014/main" id="{34D6AB9C-E496-4EBD-9380-2A84D21061DD}"/>
                </a:ext>
              </a:extLst>
            </p:cNvPr>
            <p:cNvSpPr/>
            <p:nvPr/>
          </p:nvSpPr>
          <p:spPr>
            <a:xfrm>
              <a:off x="883403" y="3006670"/>
              <a:ext cx="4077896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DC1B1C4-FCD7-4955-87E4-604F394E15A6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BFD46AC0-49B5-43AE-B5BA-9B22CADE1420}"/>
                </a:ext>
              </a:extLst>
            </p:cNvPr>
            <p:cNvSpPr txBox="1"/>
            <p:nvPr/>
          </p:nvSpPr>
          <p:spPr>
            <a:xfrm>
              <a:off x="1993832" y="3341776"/>
              <a:ext cx="204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用请求的类型表示操作类型</a:t>
              </a:r>
              <a:endParaRPr lang="en-US" altLang="zh-CN" sz="20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E2D120-D921-4DBD-AC27-99DEA6414C5B}"/>
              </a:ext>
            </a:extLst>
          </p:cNvPr>
          <p:cNvGrpSpPr/>
          <p:nvPr/>
        </p:nvGrpSpPr>
        <p:grpSpPr>
          <a:xfrm>
            <a:off x="1596521" y="3701844"/>
            <a:ext cx="3254644" cy="1379349"/>
            <a:chOff x="883403" y="3006670"/>
            <a:chExt cx="3254644" cy="1379349"/>
          </a:xfrm>
        </p:grpSpPr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5B9CAE9-F7B7-4E5B-9243-D228BB26E9F1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1DCEF2-E1AF-4F1A-9A92-7D8B5DB3956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F7A19716-6E72-4492-BD62-6A05A1F28881}"/>
                </a:ext>
              </a:extLst>
            </p:cNvPr>
            <p:cNvSpPr txBox="1"/>
            <p:nvPr/>
          </p:nvSpPr>
          <p:spPr>
            <a:xfrm>
              <a:off x="1913049" y="3343787"/>
              <a:ext cx="19777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</a:t>
              </a:r>
              <a:r>
                <a:rPr lang="en-US" altLang="zh-CN" sz="2000" dirty="0"/>
                <a:t>params</a:t>
              </a:r>
              <a:r>
                <a:rPr lang="zh-CN" altLang="en-US" sz="2000" dirty="0"/>
                <a:t>表示过滤数据的条件</a:t>
              </a:r>
              <a:endParaRPr lang="en-US" altLang="zh-CN" sz="20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5B42A3-5CA0-4156-BD7F-0484C76AC701}"/>
              </a:ext>
            </a:extLst>
          </p:cNvPr>
          <p:cNvGrpSpPr/>
          <p:nvPr/>
        </p:nvGrpSpPr>
        <p:grpSpPr>
          <a:xfrm>
            <a:off x="6095999" y="2049651"/>
            <a:ext cx="4077897" cy="1379349"/>
            <a:chOff x="883402" y="3006670"/>
            <a:chExt cx="4077897" cy="1379349"/>
          </a:xfrm>
        </p:grpSpPr>
        <p:sp>
          <p:nvSpPr>
            <p:cNvPr id="33" name="圆角矩形 41">
              <a:extLst>
                <a:ext uri="{FF2B5EF4-FFF2-40B4-BE49-F238E27FC236}">
                  <a16:creationId xmlns:a16="http://schemas.microsoft.com/office/drawing/2014/main" id="{85B32CA8-1F46-4AC8-9BC1-691B3CC8C5B5}"/>
                </a:ext>
              </a:extLst>
            </p:cNvPr>
            <p:cNvSpPr/>
            <p:nvPr/>
          </p:nvSpPr>
          <p:spPr>
            <a:xfrm>
              <a:off x="883402" y="3006670"/>
              <a:ext cx="4077897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07C415D-064F-4B09-BD16-3488E8076B12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87BCE7D1-1467-4CAA-B4DD-9A5453A55BB8}"/>
                </a:ext>
              </a:extLst>
            </p:cNvPr>
            <p:cNvSpPr txBox="1"/>
            <p:nvPr/>
          </p:nvSpPr>
          <p:spPr>
            <a:xfrm>
              <a:off x="1993832" y="3193200"/>
              <a:ext cx="20438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中使用名词，大多为复数，不能使用动词词组</a:t>
              </a:r>
            </a:p>
          </p:txBody>
        </p:sp>
      </p:grpSp>
      <p:sp>
        <p:nvSpPr>
          <p:cNvPr id="37" name="Freeform 158">
            <a:extLst>
              <a:ext uri="{FF2B5EF4-FFF2-40B4-BE49-F238E27FC236}">
                <a16:creationId xmlns:a16="http://schemas.microsoft.com/office/drawing/2014/main" id="{2158BE18-B96C-4B5D-832E-7491430310DF}"/>
              </a:ext>
            </a:extLst>
          </p:cNvPr>
          <p:cNvSpPr>
            <a:spLocks noEditPoints="1"/>
          </p:cNvSpPr>
          <p:nvPr/>
        </p:nvSpPr>
        <p:spPr bwMode="auto">
          <a:xfrm>
            <a:off x="6532448" y="1043751"/>
            <a:ext cx="249536" cy="258308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3" name="Freeform 204">
            <a:extLst>
              <a:ext uri="{FF2B5EF4-FFF2-40B4-BE49-F238E27FC236}">
                <a16:creationId xmlns:a16="http://schemas.microsoft.com/office/drawing/2014/main" id="{FF35588A-4ACF-4402-BF71-7A76869A150C}"/>
              </a:ext>
            </a:extLst>
          </p:cNvPr>
          <p:cNvSpPr>
            <a:spLocks noEditPoints="1"/>
          </p:cNvSpPr>
          <p:nvPr/>
        </p:nvSpPr>
        <p:spPr bwMode="auto">
          <a:xfrm>
            <a:off x="2007904" y="4293786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4" name="AutoShape 59">
            <a:extLst>
              <a:ext uri="{FF2B5EF4-FFF2-40B4-BE49-F238E27FC236}">
                <a16:creationId xmlns:a16="http://schemas.microsoft.com/office/drawing/2014/main" id="{06630DF5-033F-46B5-BAEB-755CD096340F}"/>
              </a:ext>
            </a:extLst>
          </p:cNvPr>
          <p:cNvSpPr/>
          <p:nvPr/>
        </p:nvSpPr>
        <p:spPr bwMode="auto">
          <a:xfrm>
            <a:off x="6499397" y="2633750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726C28F-B6D9-441F-A007-921768035D91}"/>
              </a:ext>
            </a:extLst>
          </p:cNvPr>
          <p:cNvGrpSpPr/>
          <p:nvPr/>
        </p:nvGrpSpPr>
        <p:grpSpPr>
          <a:xfrm>
            <a:off x="6096000" y="3798341"/>
            <a:ext cx="4077898" cy="1379349"/>
            <a:chOff x="883403" y="3006670"/>
            <a:chExt cx="4077898" cy="1379349"/>
          </a:xfrm>
        </p:grpSpPr>
        <p:sp>
          <p:nvSpPr>
            <p:cNvPr id="46" name="圆角矩形 41">
              <a:extLst>
                <a:ext uri="{FF2B5EF4-FFF2-40B4-BE49-F238E27FC236}">
                  <a16:creationId xmlns:a16="http://schemas.microsoft.com/office/drawing/2014/main" id="{F406A238-AE26-4C8B-AA4E-EA60B34FE41F}"/>
                </a:ext>
              </a:extLst>
            </p:cNvPr>
            <p:cNvSpPr/>
            <p:nvPr/>
          </p:nvSpPr>
          <p:spPr>
            <a:xfrm>
              <a:off x="883403" y="3006670"/>
              <a:ext cx="4077898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64B16FA-4FE7-4280-9037-7FFDC1E9AA09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2AB92B3E-CD49-49D5-B4D0-1FAD96D768DC}"/>
                </a:ext>
              </a:extLst>
            </p:cNvPr>
            <p:cNvSpPr txBox="1"/>
            <p:nvPr/>
          </p:nvSpPr>
          <p:spPr>
            <a:xfrm>
              <a:off x="1993831" y="3193200"/>
              <a:ext cx="27558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请求采用小写字母，数字，部分特殊符号（非制表符）组成。</a:t>
              </a:r>
            </a:p>
          </p:txBody>
        </p:sp>
      </p:grpSp>
      <p:sp>
        <p:nvSpPr>
          <p:cNvPr id="49" name="AutoShape 59">
            <a:extLst>
              <a:ext uri="{FF2B5EF4-FFF2-40B4-BE49-F238E27FC236}">
                <a16:creationId xmlns:a16="http://schemas.microsoft.com/office/drawing/2014/main" id="{C3BA5A94-0092-490C-880B-63D4FCB97FAB}"/>
              </a:ext>
            </a:extLst>
          </p:cNvPr>
          <p:cNvSpPr/>
          <p:nvPr/>
        </p:nvSpPr>
        <p:spPr bwMode="auto">
          <a:xfrm>
            <a:off x="6499397" y="4382440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4F947E1-0285-4EAE-9480-FFE08BED4C44}"/>
              </a:ext>
            </a:extLst>
          </p:cNvPr>
          <p:cNvGrpSpPr/>
          <p:nvPr/>
        </p:nvGrpSpPr>
        <p:grpSpPr>
          <a:xfrm>
            <a:off x="2665803" y="5437622"/>
            <a:ext cx="6071116" cy="1379349"/>
            <a:chOff x="883402" y="3006670"/>
            <a:chExt cx="6071116" cy="1379349"/>
          </a:xfrm>
        </p:grpSpPr>
        <p:sp>
          <p:nvSpPr>
            <p:cNvPr id="52" name="圆角矩形 41">
              <a:extLst>
                <a:ext uri="{FF2B5EF4-FFF2-40B4-BE49-F238E27FC236}">
                  <a16:creationId xmlns:a16="http://schemas.microsoft.com/office/drawing/2014/main" id="{3526D0CE-D614-4C39-B89D-B7D1C9C831AF}"/>
                </a:ext>
              </a:extLst>
            </p:cNvPr>
            <p:cNvSpPr/>
            <p:nvPr/>
          </p:nvSpPr>
          <p:spPr>
            <a:xfrm>
              <a:off x="883402" y="3006670"/>
              <a:ext cx="6071116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54D5268-A300-4E80-984C-53E0CC8D8692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TextBox 7">
              <a:extLst>
                <a:ext uri="{FF2B5EF4-FFF2-40B4-BE49-F238E27FC236}">
                  <a16:creationId xmlns:a16="http://schemas.microsoft.com/office/drawing/2014/main" id="{B999BCA8-B819-49FC-8CCE-BA887F916373}"/>
                </a:ext>
              </a:extLst>
            </p:cNvPr>
            <p:cNvSpPr txBox="1"/>
            <p:nvPr/>
          </p:nvSpPr>
          <p:spPr>
            <a:xfrm>
              <a:off x="1993830" y="3193200"/>
              <a:ext cx="49606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请求中不采用大小写混合的驼峰命名方式，尽量采用全小写单词，如果需要连接多个单词，则采用连接符“</a:t>
              </a:r>
              <a:r>
                <a:rPr lang="en-US" altLang="zh-CN" sz="2000" dirty="0"/>
                <a:t>_”</a:t>
              </a:r>
              <a:r>
                <a:rPr lang="zh-CN" altLang="en-US" sz="2000" dirty="0"/>
                <a:t>连接单词</a:t>
              </a:r>
            </a:p>
          </p:txBody>
        </p:sp>
      </p:grpSp>
      <p:sp>
        <p:nvSpPr>
          <p:cNvPr id="55" name="AutoShape 59">
            <a:extLst>
              <a:ext uri="{FF2B5EF4-FFF2-40B4-BE49-F238E27FC236}">
                <a16:creationId xmlns:a16="http://schemas.microsoft.com/office/drawing/2014/main" id="{D8F9BD10-AA92-4971-9FBE-E3CCE1410A92}"/>
              </a:ext>
            </a:extLst>
          </p:cNvPr>
          <p:cNvSpPr/>
          <p:nvPr/>
        </p:nvSpPr>
        <p:spPr bwMode="auto">
          <a:xfrm>
            <a:off x="3069201" y="6021721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39811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37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37" grpId="0" animBg="1"/>
          <p:bldP spid="4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1061</Words>
  <Application>Microsoft Office PowerPoint</Application>
  <PresentationFormat>宽屏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Gill Sans</vt:lpstr>
      <vt:lpstr>Meiryo UI</vt:lpstr>
      <vt:lpstr>Roboto Medium</vt:lpstr>
      <vt:lpstr>Roboto Thin</vt:lpstr>
      <vt:lpstr>方正黑体简体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/>
  <cp:lastModifiedBy>李 柯凡</cp:lastModifiedBy>
  <cp:revision>218</cp:revision>
  <dcterms:created xsi:type="dcterms:W3CDTF">2019-05-16T00:04:14Z</dcterms:created>
  <dcterms:modified xsi:type="dcterms:W3CDTF">2021-02-19T09:23:09Z</dcterms:modified>
</cp:coreProperties>
</file>