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331" r:id="rId5"/>
    <p:sldId id="311" r:id="rId6"/>
    <p:sldId id="266" r:id="rId7"/>
    <p:sldId id="307" r:id="rId8"/>
    <p:sldId id="265" r:id="rId9"/>
    <p:sldId id="267" r:id="rId10"/>
    <p:sldId id="332" r:id="rId11"/>
    <p:sldId id="333" r:id="rId12"/>
    <p:sldId id="334" r:id="rId13"/>
    <p:sldId id="335" r:id="rId14"/>
    <p:sldId id="336" r:id="rId15"/>
    <p:sldId id="337" r:id="rId16"/>
    <p:sldId id="340" r:id="rId17"/>
    <p:sldId id="342" r:id="rId18"/>
    <p:sldId id="341" r:id="rId19"/>
    <p:sldId id="343" r:id="rId20"/>
    <p:sldId id="344" r:id="rId21"/>
    <p:sldId id="345" r:id="rId22"/>
    <p:sldId id="346" r:id="rId23"/>
    <p:sldId id="347" r:id="rId24"/>
    <p:sldId id="350" r:id="rId25"/>
    <p:sldId id="348" r:id="rId26"/>
    <p:sldId id="349" r:id="rId27"/>
    <p:sldId id="351"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C77"/>
    <a:srgbClr val="414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6318" autoAdjust="0"/>
  </p:normalViewPr>
  <p:slideViewPr>
    <p:cSldViewPr snapToGrid="0">
      <p:cViewPr>
        <p:scale>
          <a:sx n="82" d="100"/>
          <a:sy n="82" d="100"/>
        </p:scale>
        <p:origin x="706" y="4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3632-086E-4C0A-B693-80AF826D3C19}" type="datetimeFigureOut">
              <a:rPr lang="zh-CN" altLang="en-US" smtClean="0"/>
              <a:t>2021/3/19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6724C-EBFF-41D4-88EE-EC6386CFF47F}" type="slidenum">
              <a:rPr lang="zh-CN" altLang="en-US" smtClean="0"/>
              <a:t>‹#›</a:t>
            </a:fld>
            <a:endParaRPr lang="zh-CN" altLang="en-US"/>
          </a:p>
        </p:txBody>
      </p:sp>
    </p:spTree>
    <p:extLst>
      <p:ext uri="{BB962C8B-B14F-4D97-AF65-F5344CB8AC3E}">
        <p14:creationId xmlns:p14="http://schemas.microsoft.com/office/powerpoint/2010/main" val="1984564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1</a:t>
            </a:fld>
            <a:endParaRPr lang="zh-CN" altLang="en-US"/>
          </a:p>
        </p:txBody>
      </p:sp>
    </p:spTree>
    <p:extLst>
      <p:ext uri="{BB962C8B-B14F-4D97-AF65-F5344CB8AC3E}">
        <p14:creationId xmlns:p14="http://schemas.microsoft.com/office/powerpoint/2010/main" val="4162434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10</a:t>
            </a:fld>
            <a:endParaRPr lang="zh-CN" altLang="en-US"/>
          </a:p>
        </p:txBody>
      </p:sp>
    </p:spTree>
    <p:extLst>
      <p:ext uri="{BB962C8B-B14F-4D97-AF65-F5344CB8AC3E}">
        <p14:creationId xmlns:p14="http://schemas.microsoft.com/office/powerpoint/2010/main" val="453079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11</a:t>
            </a:fld>
            <a:endParaRPr lang="zh-CN" altLang="en-US"/>
          </a:p>
        </p:txBody>
      </p:sp>
    </p:spTree>
    <p:extLst>
      <p:ext uri="{BB962C8B-B14F-4D97-AF65-F5344CB8AC3E}">
        <p14:creationId xmlns:p14="http://schemas.microsoft.com/office/powerpoint/2010/main" val="2528660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12</a:t>
            </a:fld>
            <a:endParaRPr lang="zh-CN" altLang="en-US"/>
          </a:p>
        </p:txBody>
      </p:sp>
    </p:spTree>
    <p:extLst>
      <p:ext uri="{BB962C8B-B14F-4D97-AF65-F5344CB8AC3E}">
        <p14:creationId xmlns:p14="http://schemas.microsoft.com/office/powerpoint/2010/main" val="13275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13</a:t>
            </a:fld>
            <a:endParaRPr lang="zh-CN" altLang="en-US"/>
          </a:p>
        </p:txBody>
      </p:sp>
    </p:spTree>
    <p:extLst>
      <p:ext uri="{BB962C8B-B14F-4D97-AF65-F5344CB8AC3E}">
        <p14:creationId xmlns:p14="http://schemas.microsoft.com/office/powerpoint/2010/main" val="3559056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14</a:t>
            </a:fld>
            <a:endParaRPr lang="zh-CN" altLang="en-US"/>
          </a:p>
        </p:txBody>
      </p:sp>
    </p:spTree>
    <p:extLst>
      <p:ext uri="{BB962C8B-B14F-4D97-AF65-F5344CB8AC3E}">
        <p14:creationId xmlns:p14="http://schemas.microsoft.com/office/powerpoint/2010/main" val="315168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15</a:t>
            </a:fld>
            <a:endParaRPr lang="zh-CN" altLang="en-US"/>
          </a:p>
        </p:txBody>
      </p:sp>
    </p:spTree>
    <p:extLst>
      <p:ext uri="{BB962C8B-B14F-4D97-AF65-F5344CB8AC3E}">
        <p14:creationId xmlns:p14="http://schemas.microsoft.com/office/powerpoint/2010/main" val="3687786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3632578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17</a:t>
            </a:fld>
            <a:endParaRPr lang="zh-CN" altLang="en-US"/>
          </a:p>
        </p:txBody>
      </p:sp>
    </p:spTree>
    <p:extLst>
      <p:ext uri="{BB962C8B-B14F-4D97-AF65-F5344CB8AC3E}">
        <p14:creationId xmlns:p14="http://schemas.microsoft.com/office/powerpoint/2010/main" val="3228459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18</a:t>
            </a:fld>
            <a:endParaRPr lang="zh-CN" altLang="en-US"/>
          </a:p>
        </p:txBody>
      </p:sp>
    </p:spTree>
    <p:extLst>
      <p:ext uri="{BB962C8B-B14F-4D97-AF65-F5344CB8AC3E}">
        <p14:creationId xmlns:p14="http://schemas.microsoft.com/office/powerpoint/2010/main" val="3122691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19</a:t>
            </a:fld>
            <a:endParaRPr lang="zh-CN" altLang="en-US"/>
          </a:p>
        </p:txBody>
      </p:sp>
    </p:spTree>
    <p:extLst>
      <p:ext uri="{BB962C8B-B14F-4D97-AF65-F5344CB8AC3E}">
        <p14:creationId xmlns:p14="http://schemas.microsoft.com/office/powerpoint/2010/main" val="3503538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3726283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20</a:t>
            </a:fld>
            <a:endParaRPr lang="zh-CN" altLang="en-US"/>
          </a:p>
        </p:txBody>
      </p:sp>
    </p:spTree>
    <p:extLst>
      <p:ext uri="{BB962C8B-B14F-4D97-AF65-F5344CB8AC3E}">
        <p14:creationId xmlns:p14="http://schemas.microsoft.com/office/powerpoint/2010/main" val="787735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21</a:t>
            </a:fld>
            <a:endParaRPr lang="zh-CN" altLang="en-US"/>
          </a:p>
        </p:txBody>
      </p:sp>
    </p:spTree>
    <p:extLst>
      <p:ext uri="{BB962C8B-B14F-4D97-AF65-F5344CB8AC3E}">
        <p14:creationId xmlns:p14="http://schemas.microsoft.com/office/powerpoint/2010/main" val="3127917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22</a:t>
            </a:fld>
            <a:endParaRPr lang="zh-CN" altLang="en-US"/>
          </a:p>
        </p:txBody>
      </p:sp>
    </p:spTree>
    <p:extLst>
      <p:ext uri="{BB962C8B-B14F-4D97-AF65-F5344CB8AC3E}">
        <p14:creationId xmlns:p14="http://schemas.microsoft.com/office/powerpoint/2010/main" val="3671676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23</a:t>
            </a:fld>
            <a:endParaRPr lang="zh-CN" altLang="en-US"/>
          </a:p>
        </p:txBody>
      </p:sp>
    </p:spTree>
    <p:extLst>
      <p:ext uri="{BB962C8B-B14F-4D97-AF65-F5344CB8AC3E}">
        <p14:creationId xmlns:p14="http://schemas.microsoft.com/office/powerpoint/2010/main" val="4292873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24</a:t>
            </a:fld>
            <a:endParaRPr lang="zh-CN" altLang="en-US"/>
          </a:p>
        </p:txBody>
      </p:sp>
    </p:spTree>
    <p:extLst>
      <p:ext uri="{BB962C8B-B14F-4D97-AF65-F5344CB8AC3E}">
        <p14:creationId xmlns:p14="http://schemas.microsoft.com/office/powerpoint/2010/main" val="3820710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25</a:t>
            </a:fld>
            <a:endParaRPr lang="zh-CN" altLang="en-US"/>
          </a:p>
        </p:txBody>
      </p:sp>
    </p:spTree>
    <p:extLst>
      <p:ext uri="{BB962C8B-B14F-4D97-AF65-F5344CB8AC3E}">
        <p14:creationId xmlns:p14="http://schemas.microsoft.com/office/powerpoint/2010/main" val="2235633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26</a:t>
            </a:fld>
            <a:endParaRPr lang="zh-CN" altLang="en-US"/>
          </a:p>
        </p:txBody>
      </p:sp>
    </p:spTree>
    <p:extLst>
      <p:ext uri="{BB962C8B-B14F-4D97-AF65-F5344CB8AC3E}">
        <p14:creationId xmlns:p14="http://schemas.microsoft.com/office/powerpoint/2010/main" val="1579883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27</a:t>
            </a:fld>
            <a:endParaRPr lang="zh-CN" altLang="en-US"/>
          </a:p>
        </p:txBody>
      </p:sp>
    </p:spTree>
    <p:extLst>
      <p:ext uri="{BB962C8B-B14F-4D97-AF65-F5344CB8AC3E}">
        <p14:creationId xmlns:p14="http://schemas.microsoft.com/office/powerpoint/2010/main" val="881600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1840362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4</a:t>
            </a:fld>
            <a:endParaRPr lang="zh-CN" altLang="en-US"/>
          </a:p>
        </p:txBody>
      </p:sp>
    </p:spTree>
    <p:extLst>
      <p:ext uri="{BB962C8B-B14F-4D97-AF65-F5344CB8AC3E}">
        <p14:creationId xmlns:p14="http://schemas.microsoft.com/office/powerpoint/2010/main" val="1809838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5</a:t>
            </a:fld>
            <a:endParaRPr lang="zh-CN" altLang="en-US"/>
          </a:p>
        </p:txBody>
      </p:sp>
    </p:spTree>
    <p:extLst>
      <p:ext uri="{BB962C8B-B14F-4D97-AF65-F5344CB8AC3E}">
        <p14:creationId xmlns:p14="http://schemas.microsoft.com/office/powerpoint/2010/main" val="2632781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6</a:t>
            </a:fld>
            <a:endParaRPr lang="zh-CN" altLang="en-US"/>
          </a:p>
        </p:txBody>
      </p:sp>
    </p:spTree>
    <p:extLst>
      <p:ext uri="{BB962C8B-B14F-4D97-AF65-F5344CB8AC3E}">
        <p14:creationId xmlns:p14="http://schemas.microsoft.com/office/powerpoint/2010/main" val="329480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2719490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8</a:t>
            </a:fld>
            <a:endParaRPr lang="zh-CN" altLang="en-US"/>
          </a:p>
        </p:txBody>
      </p:sp>
    </p:spTree>
    <p:extLst>
      <p:ext uri="{BB962C8B-B14F-4D97-AF65-F5344CB8AC3E}">
        <p14:creationId xmlns:p14="http://schemas.microsoft.com/office/powerpoint/2010/main" val="2048586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9</a:t>
            </a:fld>
            <a:endParaRPr lang="zh-CN" altLang="en-US"/>
          </a:p>
        </p:txBody>
      </p:sp>
    </p:spTree>
    <p:extLst>
      <p:ext uri="{BB962C8B-B14F-4D97-AF65-F5344CB8AC3E}">
        <p14:creationId xmlns:p14="http://schemas.microsoft.com/office/powerpoint/2010/main" val="2621237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855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p>
        </p:txBody>
      </p:sp>
    </p:spTree>
    <p:extLst>
      <p:ext uri="{BB962C8B-B14F-4D97-AF65-F5344CB8AC3E}">
        <p14:creationId xmlns:p14="http://schemas.microsoft.com/office/powerpoint/2010/main" val="167107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0_Title Slid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1249490" y="726698"/>
            <a:ext cx="4271367" cy="5566172"/>
          </a:xfrm>
          <a:custGeom>
            <a:avLst/>
            <a:gdLst/>
            <a:ahLst/>
            <a:cxnLst/>
            <a:rect l="l" t="t" r="r" b="b"/>
            <a:pathLst>
              <a:path w="4271367" h="5566172">
                <a:moveTo>
                  <a:pt x="2247305" y="0"/>
                </a:moveTo>
                <a:cubicBezTo>
                  <a:pt x="2542480" y="0"/>
                  <a:pt x="2814092" y="39688"/>
                  <a:pt x="3062139" y="119063"/>
                </a:cubicBezTo>
                <a:cubicBezTo>
                  <a:pt x="3310186" y="198438"/>
                  <a:pt x="3523506" y="311299"/>
                  <a:pt x="3702100" y="457647"/>
                </a:cubicBezTo>
                <a:cubicBezTo>
                  <a:pt x="3880694" y="603995"/>
                  <a:pt x="4020220" y="780728"/>
                  <a:pt x="4120679" y="987847"/>
                </a:cubicBezTo>
                <a:cubicBezTo>
                  <a:pt x="4221138" y="1194966"/>
                  <a:pt x="4271367" y="1426270"/>
                  <a:pt x="4271367" y="1681758"/>
                </a:cubicBezTo>
                <a:lnTo>
                  <a:pt x="2969121" y="1681758"/>
                </a:lnTo>
                <a:cubicBezTo>
                  <a:pt x="2969121" y="1580059"/>
                  <a:pt x="2953618" y="1486421"/>
                  <a:pt x="2922612" y="1400845"/>
                </a:cubicBezTo>
                <a:cubicBezTo>
                  <a:pt x="2891607" y="1315269"/>
                  <a:pt x="2844478" y="1242095"/>
                  <a:pt x="2781226" y="1181323"/>
                </a:cubicBezTo>
                <a:cubicBezTo>
                  <a:pt x="2717974" y="1120552"/>
                  <a:pt x="2639839" y="1072803"/>
                  <a:pt x="2546821" y="1038076"/>
                </a:cubicBezTo>
                <a:cubicBezTo>
                  <a:pt x="2453804" y="1003350"/>
                  <a:pt x="2344043" y="985987"/>
                  <a:pt x="2217539" y="985987"/>
                </a:cubicBezTo>
                <a:cubicBezTo>
                  <a:pt x="2093516" y="985987"/>
                  <a:pt x="1984375" y="1000249"/>
                  <a:pt x="1890118" y="1028775"/>
                </a:cubicBezTo>
                <a:cubicBezTo>
                  <a:pt x="1795860" y="1057300"/>
                  <a:pt x="1717105" y="1096988"/>
                  <a:pt x="1653853" y="1147837"/>
                </a:cubicBezTo>
                <a:cubicBezTo>
                  <a:pt x="1590601" y="1198687"/>
                  <a:pt x="1542852" y="1256978"/>
                  <a:pt x="1510606" y="1322710"/>
                </a:cubicBezTo>
                <a:cubicBezTo>
                  <a:pt x="1478360" y="1388442"/>
                  <a:pt x="1462237" y="1458516"/>
                  <a:pt x="1462237" y="1532930"/>
                </a:cubicBezTo>
                <a:cubicBezTo>
                  <a:pt x="1462237" y="1614785"/>
                  <a:pt x="1485181" y="1688579"/>
                  <a:pt x="1531070" y="1754312"/>
                </a:cubicBezTo>
                <a:cubicBezTo>
                  <a:pt x="1576958" y="1820044"/>
                  <a:pt x="1642691" y="1882056"/>
                  <a:pt x="1728267" y="1940347"/>
                </a:cubicBezTo>
                <a:cubicBezTo>
                  <a:pt x="1813843" y="1998638"/>
                  <a:pt x="1918023" y="2053208"/>
                  <a:pt x="2040806" y="2104058"/>
                </a:cubicBezTo>
                <a:cubicBezTo>
                  <a:pt x="2163589" y="2154908"/>
                  <a:pt x="2301875" y="2205137"/>
                  <a:pt x="2455664" y="2254746"/>
                </a:cubicBezTo>
                <a:cubicBezTo>
                  <a:pt x="2743398" y="2346524"/>
                  <a:pt x="3000127" y="2448223"/>
                  <a:pt x="3225850" y="2559844"/>
                </a:cubicBezTo>
                <a:cubicBezTo>
                  <a:pt x="3451573" y="2671465"/>
                  <a:pt x="3641948" y="2799209"/>
                  <a:pt x="3796978" y="2943076"/>
                </a:cubicBezTo>
                <a:cubicBezTo>
                  <a:pt x="3952007" y="3086944"/>
                  <a:pt x="4069830" y="3249414"/>
                  <a:pt x="4150445" y="3430489"/>
                </a:cubicBezTo>
                <a:cubicBezTo>
                  <a:pt x="4231060" y="3611563"/>
                  <a:pt x="4271367" y="3816202"/>
                  <a:pt x="4271367" y="4044405"/>
                </a:cubicBezTo>
                <a:cubicBezTo>
                  <a:pt x="4271367" y="4287491"/>
                  <a:pt x="4223618" y="4503911"/>
                  <a:pt x="4128120" y="4693667"/>
                </a:cubicBezTo>
                <a:cubicBezTo>
                  <a:pt x="4032622" y="4883423"/>
                  <a:pt x="3897437" y="5042794"/>
                  <a:pt x="3722564" y="5171778"/>
                </a:cubicBezTo>
                <a:cubicBezTo>
                  <a:pt x="3547691" y="5300762"/>
                  <a:pt x="3336851" y="5398741"/>
                  <a:pt x="3090044" y="5465713"/>
                </a:cubicBezTo>
                <a:cubicBezTo>
                  <a:pt x="2843238" y="5532686"/>
                  <a:pt x="2568525" y="5566172"/>
                  <a:pt x="2265908" y="5566172"/>
                </a:cubicBezTo>
                <a:cubicBezTo>
                  <a:pt x="2079873" y="5566172"/>
                  <a:pt x="1895078" y="5550669"/>
                  <a:pt x="1711524" y="5519663"/>
                </a:cubicBezTo>
                <a:cubicBezTo>
                  <a:pt x="1527969" y="5488658"/>
                  <a:pt x="1352476" y="5440909"/>
                  <a:pt x="1185044" y="5376416"/>
                </a:cubicBezTo>
                <a:cubicBezTo>
                  <a:pt x="1017613" y="5311924"/>
                  <a:pt x="861343" y="5230689"/>
                  <a:pt x="716235" y="5132710"/>
                </a:cubicBezTo>
                <a:cubicBezTo>
                  <a:pt x="571128" y="5034732"/>
                  <a:pt x="445864" y="4917530"/>
                  <a:pt x="340444" y="4781104"/>
                </a:cubicBezTo>
                <a:cubicBezTo>
                  <a:pt x="235025" y="4644678"/>
                  <a:pt x="151929" y="4489649"/>
                  <a:pt x="91157" y="4316016"/>
                </a:cubicBezTo>
                <a:cubicBezTo>
                  <a:pt x="30386" y="4142384"/>
                  <a:pt x="0" y="3948907"/>
                  <a:pt x="0" y="3735586"/>
                </a:cubicBezTo>
                <a:lnTo>
                  <a:pt x="1309688" y="3735586"/>
                </a:lnTo>
                <a:cubicBezTo>
                  <a:pt x="1309688" y="3894336"/>
                  <a:pt x="1330772" y="4027661"/>
                  <a:pt x="1372940" y="4135562"/>
                </a:cubicBezTo>
                <a:cubicBezTo>
                  <a:pt x="1415108" y="4243462"/>
                  <a:pt x="1477120" y="4330899"/>
                  <a:pt x="1558975" y="4397871"/>
                </a:cubicBezTo>
                <a:cubicBezTo>
                  <a:pt x="1640830" y="4464844"/>
                  <a:pt x="1740669" y="4512593"/>
                  <a:pt x="1858491" y="4541118"/>
                </a:cubicBezTo>
                <a:cubicBezTo>
                  <a:pt x="1976314" y="4569644"/>
                  <a:pt x="2112120" y="4583907"/>
                  <a:pt x="2265908" y="4583907"/>
                </a:cubicBezTo>
                <a:cubicBezTo>
                  <a:pt x="2389932" y="4583907"/>
                  <a:pt x="2495972" y="4569644"/>
                  <a:pt x="2584029" y="4541118"/>
                </a:cubicBezTo>
                <a:cubicBezTo>
                  <a:pt x="2672085" y="4512593"/>
                  <a:pt x="2744639" y="4474146"/>
                  <a:pt x="2801690" y="4425777"/>
                </a:cubicBezTo>
                <a:cubicBezTo>
                  <a:pt x="2858740" y="4377408"/>
                  <a:pt x="2900288" y="4320977"/>
                  <a:pt x="2926333" y="4256485"/>
                </a:cubicBezTo>
                <a:cubicBezTo>
                  <a:pt x="2952378" y="4191993"/>
                  <a:pt x="2965401" y="4123780"/>
                  <a:pt x="2965401" y="4051846"/>
                </a:cubicBezTo>
                <a:cubicBezTo>
                  <a:pt x="2965401" y="3967510"/>
                  <a:pt x="2953618" y="3891236"/>
                  <a:pt x="2930054" y="3823023"/>
                </a:cubicBezTo>
                <a:cubicBezTo>
                  <a:pt x="2906490" y="3754810"/>
                  <a:pt x="2859981" y="3690318"/>
                  <a:pt x="2790528" y="3629546"/>
                </a:cubicBezTo>
                <a:cubicBezTo>
                  <a:pt x="2721074" y="3568775"/>
                  <a:pt x="2623716" y="3508623"/>
                  <a:pt x="2498452" y="3449092"/>
                </a:cubicBezTo>
                <a:cubicBezTo>
                  <a:pt x="2373188" y="3389561"/>
                  <a:pt x="2208858" y="3326309"/>
                  <a:pt x="2005459" y="3259336"/>
                </a:cubicBezTo>
                <a:cubicBezTo>
                  <a:pt x="1767334" y="3179961"/>
                  <a:pt x="1537891" y="3090665"/>
                  <a:pt x="1317129" y="2991446"/>
                </a:cubicBezTo>
                <a:cubicBezTo>
                  <a:pt x="1096367" y="2892227"/>
                  <a:pt x="900410" y="2774405"/>
                  <a:pt x="729258" y="2637979"/>
                </a:cubicBezTo>
                <a:cubicBezTo>
                  <a:pt x="558106" y="2501553"/>
                  <a:pt x="421060" y="2342183"/>
                  <a:pt x="318120" y="2159868"/>
                </a:cubicBezTo>
                <a:cubicBezTo>
                  <a:pt x="215181" y="1977554"/>
                  <a:pt x="163711" y="1764854"/>
                  <a:pt x="163711" y="1521768"/>
                </a:cubicBezTo>
                <a:cubicBezTo>
                  <a:pt x="163711" y="1288604"/>
                  <a:pt x="215801" y="1078384"/>
                  <a:pt x="319981" y="891109"/>
                </a:cubicBezTo>
                <a:cubicBezTo>
                  <a:pt x="424160" y="703833"/>
                  <a:pt x="569268" y="544464"/>
                  <a:pt x="755303" y="412998"/>
                </a:cubicBezTo>
                <a:cubicBezTo>
                  <a:pt x="941338" y="281533"/>
                  <a:pt x="1161480" y="179835"/>
                  <a:pt x="1415728" y="107901"/>
                </a:cubicBezTo>
                <a:cubicBezTo>
                  <a:pt x="1669976" y="35967"/>
                  <a:pt x="1947168" y="0"/>
                  <a:pt x="2247305" y="0"/>
                </a:cubicBez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dirty="0"/>
              <a:t>Drag &amp; Drop Image</a:t>
            </a:r>
          </a:p>
        </p:txBody>
      </p:sp>
    </p:spTree>
    <p:extLst>
      <p:ext uri="{BB962C8B-B14F-4D97-AF65-F5344CB8AC3E}">
        <p14:creationId xmlns:p14="http://schemas.microsoft.com/office/powerpoint/2010/main" val="2400386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13" name="Picture Placeholder 12"/>
          <p:cNvSpPr>
            <a:spLocks noGrp="1"/>
          </p:cNvSpPr>
          <p:nvPr>
            <p:ph type="pic" sz="quarter" idx="11" hasCustomPrompt="1"/>
          </p:nvPr>
        </p:nvSpPr>
        <p:spPr>
          <a:xfrm>
            <a:off x="384204" y="801112"/>
            <a:ext cx="6444258" cy="5417344"/>
          </a:xfrm>
          <a:custGeom>
            <a:avLst/>
            <a:gdLst/>
            <a:ahLst/>
            <a:cxnLst/>
            <a:rect l="l" t="t" r="r" b="b"/>
            <a:pathLst>
              <a:path w="6444258" h="5417344">
                <a:moveTo>
                  <a:pt x="0" y="0"/>
                </a:moveTo>
                <a:lnTo>
                  <a:pt x="1298526" y="0"/>
                </a:lnTo>
                <a:lnTo>
                  <a:pt x="1919883" y="3397002"/>
                </a:lnTo>
                <a:lnTo>
                  <a:pt x="2664024" y="0"/>
                </a:lnTo>
                <a:lnTo>
                  <a:pt x="3772793" y="0"/>
                </a:lnTo>
                <a:lnTo>
                  <a:pt x="4528096" y="3397002"/>
                </a:lnTo>
                <a:lnTo>
                  <a:pt x="5149453" y="0"/>
                </a:lnTo>
                <a:lnTo>
                  <a:pt x="6444258" y="0"/>
                </a:lnTo>
                <a:lnTo>
                  <a:pt x="5294560" y="5417344"/>
                </a:lnTo>
                <a:lnTo>
                  <a:pt x="3940225" y="5417344"/>
                </a:lnTo>
                <a:lnTo>
                  <a:pt x="3214688" y="2329161"/>
                </a:lnTo>
                <a:lnTo>
                  <a:pt x="2504033" y="5417344"/>
                </a:lnTo>
                <a:lnTo>
                  <a:pt x="1153418" y="5417344"/>
                </a:ln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3423724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2_Title Slid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1268094" y="726698"/>
            <a:ext cx="4740175" cy="5566172"/>
          </a:xfrm>
          <a:custGeom>
            <a:avLst/>
            <a:gdLst/>
            <a:ahLst/>
            <a:cxnLst/>
            <a:rect l="l" t="t" r="r" b="b"/>
            <a:pathLst>
              <a:path w="4740175" h="5566172">
                <a:moveTo>
                  <a:pt x="2370088" y="1023194"/>
                </a:moveTo>
                <a:cubicBezTo>
                  <a:pt x="2020341" y="1023194"/>
                  <a:pt x="1759272" y="1162720"/>
                  <a:pt x="1586880" y="1441773"/>
                </a:cubicBezTo>
                <a:cubicBezTo>
                  <a:pt x="1414487" y="1720825"/>
                  <a:pt x="1328291" y="2129482"/>
                  <a:pt x="1328291" y="2667744"/>
                </a:cubicBezTo>
                <a:lnTo>
                  <a:pt x="1328291" y="2894707"/>
                </a:lnTo>
                <a:cubicBezTo>
                  <a:pt x="1328291" y="3425528"/>
                  <a:pt x="1416347" y="3833565"/>
                  <a:pt x="1592461" y="4118819"/>
                </a:cubicBezTo>
                <a:cubicBezTo>
                  <a:pt x="1768574" y="4404073"/>
                  <a:pt x="2030263" y="4546700"/>
                  <a:pt x="2377529" y="4546700"/>
                </a:cubicBezTo>
                <a:cubicBezTo>
                  <a:pt x="2709912" y="4546700"/>
                  <a:pt x="2965400" y="4404693"/>
                  <a:pt x="3143994" y="4120679"/>
                </a:cubicBezTo>
                <a:cubicBezTo>
                  <a:pt x="3322588" y="3836666"/>
                  <a:pt x="3411884" y="3428008"/>
                  <a:pt x="3411884" y="2894707"/>
                </a:cubicBezTo>
                <a:lnTo>
                  <a:pt x="3411884" y="2667744"/>
                </a:lnTo>
                <a:cubicBezTo>
                  <a:pt x="3411884" y="2129482"/>
                  <a:pt x="3321967" y="1720825"/>
                  <a:pt x="3142133" y="1441773"/>
                </a:cubicBezTo>
                <a:cubicBezTo>
                  <a:pt x="2962300" y="1162720"/>
                  <a:pt x="2704951" y="1023194"/>
                  <a:pt x="2370088" y="1023194"/>
                </a:cubicBezTo>
                <a:close/>
                <a:moveTo>
                  <a:pt x="2370088" y="0"/>
                </a:moveTo>
                <a:cubicBezTo>
                  <a:pt x="2714873" y="0"/>
                  <a:pt x="3032373" y="62012"/>
                  <a:pt x="3322588" y="186035"/>
                </a:cubicBezTo>
                <a:cubicBezTo>
                  <a:pt x="3612802" y="310059"/>
                  <a:pt x="3862710" y="487412"/>
                  <a:pt x="4072309" y="718096"/>
                </a:cubicBezTo>
                <a:cubicBezTo>
                  <a:pt x="4281909" y="948779"/>
                  <a:pt x="4445620" y="1229073"/>
                  <a:pt x="4563442" y="1558975"/>
                </a:cubicBezTo>
                <a:cubicBezTo>
                  <a:pt x="4681264" y="1888877"/>
                  <a:pt x="4740175" y="2260948"/>
                  <a:pt x="4740175" y="2675186"/>
                </a:cubicBezTo>
                <a:lnTo>
                  <a:pt x="4740175" y="2894707"/>
                </a:lnTo>
                <a:cubicBezTo>
                  <a:pt x="4740175" y="3308945"/>
                  <a:pt x="4681885" y="3681016"/>
                  <a:pt x="4565302" y="4010918"/>
                </a:cubicBezTo>
                <a:cubicBezTo>
                  <a:pt x="4448720" y="4340821"/>
                  <a:pt x="4285630" y="4621114"/>
                  <a:pt x="4076030" y="4851797"/>
                </a:cubicBezTo>
                <a:cubicBezTo>
                  <a:pt x="3866430" y="5082481"/>
                  <a:pt x="3617143" y="5259214"/>
                  <a:pt x="3328169" y="5381997"/>
                </a:cubicBezTo>
                <a:cubicBezTo>
                  <a:pt x="3039194" y="5504781"/>
                  <a:pt x="2722314" y="5566172"/>
                  <a:pt x="2377529" y="5566172"/>
                </a:cubicBezTo>
                <a:cubicBezTo>
                  <a:pt x="2027783" y="5566172"/>
                  <a:pt x="1707182" y="5504781"/>
                  <a:pt x="1415727" y="5381997"/>
                </a:cubicBezTo>
                <a:cubicBezTo>
                  <a:pt x="1124272" y="5259214"/>
                  <a:pt x="873745" y="5082481"/>
                  <a:pt x="664145" y="4851797"/>
                </a:cubicBezTo>
                <a:cubicBezTo>
                  <a:pt x="454546" y="4621114"/>
                  <a:pt x="291455" y="4340821"/>
                  <a:pt x="174873" y="4010918"/>
                </a:cubicBezTo>
                <a:cubicBezTo>
                  <a:pt x="58291" y="3681016"/>
                  <a:pt x="0" y="3308945"/>
                  <a:pt x="0" y="2894707"/>
                </a:cubicBezTo>
                <a:lnTo>
                  <a:pt x="0" y="2675186"/>
                </a:lnTo>
                <a:cubicBezTo>
                  <a:pt x="0" y="2260948"/>
                  <a:pt x="57671" y="1888877"/>
                  <a:pt x="173012" y="1558975"/>
                </a:cubicBezTo>
                <a:cubicBezTo>
                  <a:pt x="288354" y="1229073"/>
                  <a:pt x="450825" y="948779"/>
                  <a:pt x="660425" y="718096"/>
                </a:cubicBezTo>
                <a:cubicBezTo>
                  <a:pt x="870024" y="487412"/>
                  <a:pt x="1119931" y="310059"/>
                  <a:pt x="1410146" y="186035"/>
                </a:cubicBezTo>
                <a:cubicBezTo>
                  <a:pt x="1700361" y="62012"/>
                  <a:pt x="2020341" y="0"/>
                  <a:pt x="2370088" y="0"/>
                </a:cubicBez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dirty="0"/>
              <a:t>Drag &amp; Drop Image</a:t>
            </a:r>
          </a:p>
        </p:txBody>
      </p:sp>
    </p:spTree>
    <p:extLst>
      <p:ext uri="{BB962C8B-B14F-4D97-AF65-F5344CB8AC3E}">
        <p14:creationId xmlns:p14="http://schemas.microsoft.com/office/powerpoint/2010/main" val="3340426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3_Title Slid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1145311" y="801112"/>
            <a:ext cx="4528095" cy="5417344"/>
          </a:xfrm>
          <a:custGeom>
            <a:avLst/>
            <a:gdLst/>
            <a:ahLst/>
            <a:cxnLst/>
            <a:rect l="l" t="t" r="r" b="b"/>
            <a:pathLst>
              <a:path w="4528095" h="5417344">
                <a:moveTo>
                  <a:pt x="0" y="0"/>
                </a:moveTo>
                <a:lnTo>
                  <a:pt x="4528095" y="0"/>
                </a:lnTo>
                <a:lnTo>
                  <a:pt x="4528095" y="1008311"/>
                </a:lnTo>
                <a:lnTo>
                  <a:pt x="2902148" y="1008311"/>
                </a:lnTo>
                <a:lnTo>
                  <a:pt x="2902148" y="5417344"/>
                </a:lnTo>
                <a:lnTo>
                  <a:pt x="1596181" y="5417344"/>
                </a:lnTo>
                <a:lnTo>
                  <a:pt x="1596181" y="1008311"/>
                </a:lnTo>
                <a:lnTo>
                  <a:pt x="0" y="1008311"/>
                </a:ln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174650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68765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9" name="Title 8"/>
          <p:cNvSpPr>
            <a:spLocks noGrp="1"/>
          </p:cNvSpPr>
          <p:nvPr>
            <p:ph type="title"/>
          </p:nvPr>
        </p:nvSpPr>
        <p:spPr>
          <a:xfrm>
            <a:off x="1261947" y="4791307"/>
            <a:ext cx="3287752" cy="1325563"/>
          </a:xfrm>
          <a:prstGeom prst="rect">
            <a:avLst/>
          </a:prstGeom>
        </p:spPr>
        <p:txBody>
          <a:bodyPr/>
          <a:lstStyle>
            <a:lvl1pPr>
              <a:lnSpc>
                <a:spcPct val="70000"/>
              </a:lnSpc>
              <a:defRPr sz="3600" b="1" i="0">
                <a:latin typeface="Roboto Thin" charset="0"/>
                <a:ea typeface="Roboto Thin" charset="0"/>
                <a:cs typeface="Roboto Thin" charset="0"/>
              </a:defRPr>
            </a:lvl1pPr>
          </a:lstStyle>
          <a:p>
            <a:r>
              <a:rPr lang="en-US"/>
              <a:t>Click to edit Master title style</a:t>
            </a:r>
          </a:p>
        </p:txBody>
      </p:sp>
      <p:sp>
        <p:nvSpPr>
          <p:cNvPr id="8" name="Picture Placeholder 2"/>
          <p:cNvSpPr>
            <a:spLocks noGrp="1"/>
          </p:cNvSpPr>
          <p:nvPr>
            <p:ph type="pic" sz="quarter" idx="11" hasCustomPrompt="1"/>
          </p:nvPr>
        </p:nvSpPr>
        <p:spPr>
          <a:xfrm>
            <a:off x="5387685" y="1366411"/>
            <a:ext cx="2589153" cy="2348970"/>
          </a:xfrm>
          <a:prstGeom prst="round2SameRect">
            <a:avLst>
              <a:gd name="adj1" fmla="val 1159"/>
              <a:gd name="adj2" fmla="val 0"/>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0" name="Picture Placeholder 2"/>
          <p:cNvSpPr>
            <a:spLocks noGrp="1"/>
          </p:cNvSpPr>
          <p:nvPr>
            <p:ph type="pic" sz="quarter" idx="12" hasCustomPrompt="1"/>
          </p:nvPr>
        </p:nvSpPr>
        <p:spPr>
          <a:xfrm>
            <a:off x="8331608" y="1366411"/>
            <a:ext cx="2589153" cy="2348970"/>
          </a:xfrm>
          <a:prstGeom prst="round2SameRect">
            <a:avLst>
              <a:gd name="adj1" fmla="val 1159"/>
              <a:gd name="adj2" fmla="val 0"/>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337459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9" name="Title 8"/>
          <p:cNvSpPr>
            <a:spLocks noGrp="1"/>
          </p:cNvSpPr>
          <p:nvPr>
            <p:ph type="title"/>
          </p:nvPr>
        </p:nvSpPr>
        <p:spPr>
          <a:xfrm>
            <a:off x="1246049" y="815516"/>
            <a:ext cx="9699902" cy="528838"/>
          </a:xfrm>
          <a:prstGeom prst="rect">
            <a:avLst/>
          </a:prstGeom>
        </p:spPr>
        <p:txBody>
          <a:bodyPr/>
          <a:lstStyle>
            <a:lvl1pPr algn="ctr">
              <a:lnSpc>
                <a:spcPct val="70000"/>
              </a:lnSpc>
              <a:defRPr sz="3600" b="1" i="0">
                <a:latin typeface="Roboto Thin" charset="0"/>
                <a:ea typeface="Roboto Thin" charset="0"/>
                <a:cs typeface="Roboto Thin" charset="0"/>
              </a:defRPr>
            </a:lvl1pPr>
          </a:lstStyle>
          <a:p>
            <a:r>
              <a:rPr lang="en-US" dirty="0"/>
              <a:t>Click to edit Master title style</a:t>
            </a:r>
          </a:p>
        </p:txBody>
      </p:sp>
      <p:sp>
        <p:nvSpPr>
          <p:cNvPr id="4" name="Content Placeholder 3"/>
          <p:cNvSpPr>
            <a:spLocks noGrp="1"/>
          </p:cNvSpPr>
          <p:nvPr>
            <p:ph sz="quarter" idx="10"/>
          </p:nvPr>
        </p:nvSpPr>
        <p:spPr>
          <a:xfrm>
            <a:off x="1246049" y="1277850"/>
            <a:ext cx="9699901" cy="310169"/>
          </a:xfrm>
          <a:prstGeom prst="rect">
            <a:avLst/>
          </a:prstGeom>
        </p:spPr>
        <p:txBody>
          <a:bodyPr/>
          <a:lstStyle>
            <a:lvl1pPr marL="0" indent="0" algn="ctr">
              <a:buNone/>
              <a:defRPr sz="1100" b="0" i="0" spc="300">
                <a:solidFill>
                  <a:schemeClr val="tx1">
                    <a:alpha val="50000"/>
                  </a:schemeClr>
                </a:solidFill>
                <a:latin typeface="Roboto Medium" charset="0"/>
                <a:ea typeface="Roboto Medium" charset="0"/>
                <a:cs typeface="Roboto Medium" charset="0"/>
              </a:defRPr>
            </a:lvl1pPr>
          </a:lstStyle>
          <a:p>
            <a:pPr lvl="0"/>
            <a:r>
              <a:rPr lang="en-US" dirty="0"/>
              <a:t>Click to edit Master </a:t>
            </a:r>
            <a:r>
              <a:rPr lang="en-US"/>
              <a:t>text styles</a:t>
            </a:r>
            <a:endParaRPr lang="en-US" dirty="0"/>
          </a:p>
        </p:txBody>
      </p:sp>
      <p:sp>
        <p:nvSpPr>
          <p:cNvPr id="14" name="Picture Placeholder 2"/>
          <p:cNvSpPr>
            <a:spLocks noGrp="1"/>
          </p:cNvSpPr>
          <p:nvPr>
            <p:ph type="pic" sz="quarter" idx="11" hasCustomPrompt="1"/>
          </p:nvPr>
        </p:nvSpPr>
        <p:spPr>
          <a:xfrm>
            <a:off x="1474944"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5" name="Picture Placeholder 2"/>
          <p:cNvSpPr>
            <a:spLocks noGrp="1"/>
          </p:cNvSpPr>
          <p:nvPr>
            <p:ph type="pic" sz="quarter" idx="12" hasCustomPrompt="1"/>
          </p:nvPr>
        </p:nvSpPr>
        <p:spPr>
          <a:xfrm>
            <a:off x="4091764"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6" name="Picture Placeholder 2"/>
          <p:cNvSpPr>
            <a:spLocks noGrp="1"/>
          </p:cNvSpPr>
          <p:nvPr>
            <p:ph type="pic" sz="quarter" idx="13" hasCustomPrompt="1"/>
          </p:nvPr>
        </p:nvSpPr>
        <p:spPr>
          <a:xfrm>
            <a:off x="6708584"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7" name="Picture Placeholder 2"/>
          <p:cNvSpPr>
            <a:spLocks noGrp="1"/>
          </p:cNvSpPr>
          <p:nvPr>
            <p:ph type="pic" sz="quarter" idx="14" hasCustomPrompt="1"/>
          </p:nvPr>
        </p:nvSpPr>
        <p:spPr>
          <a:xfrm>
            <a:off x="9325403"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76861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childTnLst>
                                </p:cTn>
                              </p:par>
                              <p:par>
                                <p:cTn id="14" presetID="10" presetClass="entr" presetSubtype="0" fill="hold" grpId="0" nodeType="withEffect">
                                  <p:stCondLst>
                                    <p:cond delay="25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9_Title Slide">
    <p:spTree>
      <p:nvGrpSpPr>
        <p:cNvPr id="1" name=""/>
        <p:cNvGrpSpPr/>
        <p:nvPr/>
      </p:nvGrpSpPr>
      <p:grpSpPr>
        <a:xfrm>
          <a:off x="0" y="0"/>
          <a:ext cx="0" cy="0"/>
          <a:chOff x="0" y="0"/>
          <a:chExt cx="0" cy="0"/>
        </a:xfrm>
      </p:grpSpPr>
      <p:sp>
        <p:nvSpPr>
          <p:cNvPr id="9" name="Title 8"/>
          <p:cNvSpPr>
            <a:spLocks noGrp="1"/>
          </p:cNvSpPr>
          <p:nvPr>
            <p:ph type="title"/>
          </p:nvPr>
        </p:nvSpPr>
        <p:spPr>
          <a:xfrm>
            <a:off x="1261947" y="4791307"/>
            <a:ext cx="3287752" cy="1325563"/>
          </a:xfrm>
          <a:prstGeom prst="rect">
            <a:avLst/>
          </a:prstGeom>
        </p:spPr>
        <p:txBody>
          <a:bodyPr/>
          <a:lstStyle>
            <a:lvl1pPr>
              <a:lnSpc>
                <a:spcPct val="70000"/>
              </a:lnSpc>
              <a:defRPr sz="3600" b="1" i="0">
                <a:latin typeface="Roboto Thin" charset="0"/>
                <a:ea typeface="Roboto Thin" charset="0"/>
                <a:cs typeface="Roboto Thin" charset="0"/>
              </a:defRPr>
            </a:lvl1pPr>
          </a:lstStyle>
          <a:p>
            <a:r>
              <a:rPr lang="en-US"/>
              <a:t>Click to edit Master title style</a:t>
            </a:r>
          </a:p>
        </p:txBody>
      </p:sp>
      <p:sp>
        <p:nvSpPr>
          <p:cNvPr id="6" name="Picture Placeholder 11"/>
          <p:cNvSpPr>
            <a:spLocks noGrp="1"/>
          </p:cNvSpPr>
          <p:nvPr>
            <p:ph type="pic" sz="quarter" idx="12" hasCustomPrompt="1"/>
          </p:nvPr>
        </p:nvSpPr>
        <p:spPr>
          <a:xfrm>
            <a:off x="4123308" y="1349450"/>
            <a:ext cx="4339048" cy="4339048"/>
          </a:xfrm>
          <a:custGeom>
            <a:avLst/>
            <a:gdLst>
              <a:gd name="connsiteX0" fmla="*/ 897241 w 4999205"/>
              <a:gd name="connsiteY0" fmla="*/ 349012 h 2498048"/>
              <a:gd name="connsiteX1" fmla="*/ 1794482 w 4999205"/>
              <a:gd name="connsiteY1" fmla="*/ 1246253 h 2498048"/>
              <a:gd name="connsiteX2" fmla="*/ 897241 w 4999205"/>
              <a:gd name="connsiteY2" fmla="*/ 2143494 h 2498048"/>
              <a:gd name="connsiteX3" fmla="*/ 0 w 4999205"/>
              <a:gd name="connsiteY3" fmla="*/ 1246253 h 2498048"/>
              <a:gd name="connsiteX4" fmla="*/ 897241 w 4999205"/>
              <a:gd name="connsiteY4" fmla="*/ 349012 h 2498048"/>
              <a:gd name="connsiteX5" fmla="*/ 3750181 w 4999205"/>
              <a:gd name="connsiteY5" fmla="*/ 0 h 2498048"/>
              <a:gd name="connsiteX6" fmla="*/ 4277993 w 4999205"/>
              <a:gd name="connsiteY6" fmla="*/ 218627 h 2498048"/>
              <a:gd name="connsiteX7" fmla="*/ 4780578 w 4999205"/>
              <a:gd name="connsiteY7" fmla="*/ 721212 h 2498048"/>
              <a:gd name="connsiteX8" fmla="*/ 4780578 w 4999205"/>
              <a:gd name="connsiteY8" fmla="*/ 1776836 h 2498048"/>
              <a:gd name="connsiteX9" fmla="*/ 4277993 w 4999205"/>
              <a:gd name="connsiteY9" fmla="*/ 2279421 h 2498048"/>
              <a:gd name="connsiteX10" fmla="*/ 3222369 w 4999205"/>
              <a:gd name="connsiteY10" fmla="*/ 2279421 h 2498048"/>
              <a:gd name="connsiteX11" fmla="*/ 2719785 w 4999205"/>
              <a:gd name="connsiteY11" fmla="*/ 1776836 h 2498048"/>
              <a:gd name="connsiteX12" fmla="*/ 2719785 w 4999205"/>
              <a:gd name="connsiteY12" fmla="*/ 721212 h 2498048"/>
              <a:gd name="connsiteX13" fmla="*/ 3222369 w 4999205"/>
              <a:gd name="connsiteY13" fmla="*/ 218627 h 2498048"/>
              <a:gd name="connsiteX14" fmla="*/ 3750181 w 4999205"/>
              <a:gd name="connsiteY14" fmla="*/ 0 h 2498048"/>
              <a:gd name="connsiteX0" fmla="*/ 24941 w 5024146"/>
              <a:gd name="connsiteY0" fmla="*/ 1246253 h 2498048"/>
              <a:gd name="connsiteX1" fmla="*/ 1819423 w 5024146"/>
              <a:gd name="connsiteY1" fmla="*/ 1246253 h 2498048"/>
              <a:gd name="connsiteX2" fmla="*/ 922182 w 5024146"/>
              <a:gd name="connsiteY2" fmla="*/ 2143494 h 2498048"/>
              <a:gd name="connsiteX3" fmla="*/ 24941 w 5024146"/>
              <a:gd name="connsiteY3" fmla="*/ 1246253 h 2498048"/>
              <a:gd name="connsiteX4" fmla="*/ 3775122 w 5024146"/>
              <a:gd name="connsiteY4" fmla="*/ 0 h 2498048"/>
              <a:gd name="connsiteX5" fmla="*/ 4302934 w 5024146"/>
              <a:gd name="connsiteY5" fmla="*/ 218627 h 2498048"/>
              <a:gd name="connsiteX6" fmla="*/ 4805519 w 5024146"/>
              <a:gd name="connsiteY6" fmla="*/ 721212 h 2498048"/>
              <a:gd name="connsiteX7" fmla="*/ 4805519 w 5024146"/>
              <a:gd name="connsiteY7" fmla="*/ 1776836 h 2498048"/>
              <a:gd name="connsiteX8" fmla="*/ 4302934 w 5024146"/>
              <a:gd name="connsiteY8" fmla="*/ 2279421 h 2498048"/>
              <a:gd name="connsiteX9" fmla="*/ 3247310 w 5024146"/>
              <a:gd name="connsiteY9" fmla="*/ 2279421 h 2498048"/>
              <a:gd name="connsiteX10" fmla="*/ 2744726 w 5024146"/>
              <a:gd name="connsiteY10" fmla="*/ 1776836 h 2498048"/>
              <a:gd name="connsiteX11" fmla="*/ 2744726 w 5024146"/>
              <a:gd name="connsiteY11" fmla="*/ 721212 h 2498048"/>
              <a:gd name="connsiteX12" fmla="*/ 3247310 w 5024146"/>
              <a:gd name="connsiteY12" fmla="*/ 218627 h 2498048"/>
              <a:gd name="connsiteX13" fmla="*/ 3775122 w 5024146"/>
              <a:gd name="connsiteY13" fmla="*/ 0 h 2498048"/>
              <a:gd name="connsiteX0" fmla="*/ 24941 w 5024146"/>
              <a:gd name="connsiteY0" fmla="*/ 1246253 h 2498048"/>
              <a:gd name="connsiteX1" fmla="*/ 922182 w 5024146"/>
              <a:gd name="connsiteY1" fmla="*/ 2143494 h 2498048"/>
              <a:gd name="connsiteX2" fmla="*/ 24941 w 5024146"/>
              <a:gd name="connsiteY2" fmla="*/ 1246253 h 2498048"/>
              <a:gd name="connsiteX3" fmla="*/ 3775122 w 5024146"/>
              <a:gd name="connsiteY3" fmla="*/ 0 h 2498048"/>
              <a:gd name="connsiteX4" fmla="*/ 4302934 w 5024146"/>
              <a:gd name="connsiteY4" fmla="*/ 218627 h 2498048"/>
              <a:gd name="connsiteX5" fmla="*/ 4805519 w 5024146"/>
              <a:gd name="connsiteY5" fmla="*/ 721212 h 2498048"/>
              <a:gd name="connsiteX6" fmla="*/ 4805519 w 5024146"/>
              <a:gd name="connsiteY6" fmla="*/ 1776836 h 2498048"/>
              <a:gd name="connsiteX7" fmla="*/ 4302934 w 5024146"/>
              <a:gd name="connsiteY7" fmla="*/ 2279421 h 2498048"/>
              <a:gd name="connsiteX8" fmla="*/ 3247310 w 5024146"/>
              <a:gd name="connsiteY8" fmla="*/ 2279421 h 2498048"/>
              <a:gd name="connsiteX9" fmla="*/ 2744726 w 5024146"/>
              <a:gd name="connsiteY9" fmla="*/ 1776836 h 2498048"/>
              <a:gd name="connsiteX10" fmla="*/ 2744726 w 5024146"/>
              <a:gd name="connsiteY10" fmla="*/ 721212 h 2498048"/>
              <a:gd name="connsiteX11" fmla="*/ 3247310 w 5024146"/>
              <a:gd name="connsiteY11" fmla="*/ 218627 h 2498048"/>
              <a:gd name="connsiteX12" fmla="*/ 3775122 w 5024146"/>
              <a:gd name="connsiteY12" fmla="*/ 0 h 2498048"/>
              <a:gd name="connsiteX0" fmla="*/ 1249024 w 2498048"/>
              <a:gd name="connsiteY0" fmla="*/ 0 h 2498048"/>
              <a:gd name="connsiteX1" fmla="*/ 1776836 w 2498048"/>
              <a:gd name="connsiteY1" fmla="*/ 218627 h 2498048"/>
              <a:gd name="connsiteX2" fmla="*/ 2279421 w 2498048"/>
              <a:gd name="connsiteY2" fmla="*/ 721212 h 2498048"/>
              <a:gd name="connsiteX3" fmla="*/ 2279421 w 2498048"/>
              <a:gd name="connsiteY3" fmla="*/ 1776836 h 2498048"/>
              <a:gd name="connsiteX4" fmla="*/ 1776836 w 2498048"/>
              <a:gd name="connsiteY4" fmla="*/ 2279421 h 2498048"/>
              <a:gd name="connsiteX5" fmla="*/ 721212 w 2498048"/>
              <a:gd name="connsiteY5" fmla="*/ 2279421 h 2498048"/>
              <a:gd name="connsiteX6" fmla="*/ 218628 w 2498048"/>
              <a:gd name="connsiteY6" fmla="*/ 1776836 h 2498048"/>
              <a:gd name="connsiteX7" fmla="*/ 218628 w 2498048"/>
              <a:gd name="connsiteY7" fmla="*/ 721212 h 2498048"/>
              <a:gd name="connsiteX8" fmla="*/ 721212 w 2498048"/>
              <a:gd name="connsiteY8" fmla="*/ 218627 h 2498048"/>
              <a:gd name="connsiteX9" fmla="*/ 1249024 w 2498048"/>
              <a:gd name="connsiteY9" fmla="*/ 0 h 2498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8048" h="2498048">
                <a:moveTo>
                  <a:pt x="1249024" y="0"/>
                </a:moveTo>
                <a:cubicBezTo>
                  <a:pt x="1440055" y="0"/>
                  <a:pt x="1631085" y="72876"/>
                  <a:pt x="1776836" y="218627"/>
                </a:cubicBezTo>
                <a:lnTo>
                  <a:pt x="2279421" y="721212"/>
                </a:lnTo>
                <a:cubicBezTo>
                  <a:pt x="2570924" y="1012715"/>
                  <a:pt x="2570924" y="1485334"/>
                  <a:pt x="2279421" y="1776836"/>
                </a:cubicBezTo>
                <a:lnTo>
                  <a:pt x="1776836" y="2279421"/>
                </a:lnTo>
                <a:cubicBezTo>
                  <a:pt x="1485334" y="2570924"/>
                  <a:pt x="1012715" y="2570924"/>
                  <a:pt x="721212" y="2279421"/>
                </a:cubicBezTo>
                <a:lnTo>
                  <a:pt x="218628" y="1776836"/>
                </a:lnTo>
                <a:cubicBezTo>
                  <a:pt x="-72875" y="1485334"/>
                  <a:pt x="-72875" y="1012715"/>
                  <a:pt x="218628" y="721212"/>
                </a:cubicBezTo>
                <a:lnTo>
                  <a:pt x="721212" y="218627"/>
                </a:lnTo>
                <a:cubicBezTo>
                  <a:pt x="866963" y="72876"/>
                  <a:pt x="1057994" y="0"/>
                  <a:pt x="1249024" y="0"/>
                </a:cubicBezTo>
                <a:close/>
              </a:path>
            </a:pathLst>
          </a:cu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288922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8_Title Slide">
    <p:spTree>
      <p:nvGrpSpPr>
        <p:cNvPr id="1" name=""/>
        <p:cNvGrpSpPr/>
        <p:nvPr/>
      </p:nvGrpSpPr>
      <p:grpSpPr>
        <a:xfrm>
          <a:off x="0" y="0"/>
          <a:ext cx="0" cy="0"/>
          <a:chOff x="0" y="0"/>
          <a:chExt cx="0" cy="0"/>
        </a:xfrm>
      </p:grpSpPr>
      <p:sp>
        <p:nvSpPr>
          <p:cNvPr id="9" name="Title 8"/>
          <p:cNvSpPr>
            <a:spLocks noGrp="1"/>
          </p:cNvSpPr>
          <p:nvPr>
            <p:ph type="title"/>
          </p:nvPr>
        </p:nvSpPr>
        <p:spPr>
          <a:xfrm>
            <a:off x="1246049" y="815516"/>
            <a:ext cx="9699902" cy="528838"/>
          </a:xfrm>
          <a:prstGeom prst="rect">
            <a:avLst/>
          </a:prstGeom>
        </p:spPr>
        <p:txBody>
          <a:bodyPr/>
          <a:lstStyle>
            <a:lvl1pPr algn="ctr">
              <a:lnSpc>
                <a:spcPct val="70000"/>
              </a:lnSpc>
              <a:defRPr sz="3600" b="1" i="0">
                <a:latin typeface="Roboto Thin" charset="0"/>
                <a:ea typeface="Roboto Thin" charset="0"/>
                <a:cs typeface="Roboto Thin" charset="0"/>
              </a:defRPr>
            </a:lvl1pPr>
          </a:lstStyle>
          <a:p>
            <a:r>
              <a:rPr lang="en-US" dirty="0"/>
              <a:t>Click to edit Master title style</a:t>
            </a:r>
          </a:p>
        </p:txBody>
      </p:sp>
      <p:sp>
        <p:nvSpPr>
          <p:cNvPr id="4" name="Content Placeholder 3"/>
          <p:cNvSpPr>
            <a:spLocks noGrp="1"/>
          </p:cNvSpPr>
          <p:nvPr>
            <p:ph sz="quarter" idx="10"/>
          </p:nvPr>
        </p:nvSpPr>
        <p:spPr>
          <a:xfrm>
            <a:off x="1246049" y="1277850"/>
            <a:ext cx="9699901" cy="310169"/>
          </a:xfrm>
          <a:prstGeom prst="rect">
            <a:avLst/>
          </a:prstGeom>
        </p:spPr>
        <p:txBody>
          <a:bodyPr/>
          <a:lstStyle>
            <a:lvl1pPr marL="0" indent="0" algn="ctr">
              <a:buNone/>
              <a:defRPr sz="1100" b="0" i="0" spc="300">
                <a:solidFill>
                  <a:schemeClr val="tx1">
                    <a:alpha val="50000"/>
                  </a:schemeClr>
                </a:solidFill>
                <a:latin typeface="Roboto Medium" charset="0"/>
                <a:ea typeface="Roboto Medium" charset="0"/>
                <a:cs typeface="Roboto Medium" charset="0"/>
              </a:defRPr>
            </a:lvl1pPr>
          </a:lstStyle>
          <a:p>
            <a:pPr lvl="0"/>
            <a:r>
              <a:rPr lang="en-US" dirty="0"/>
              <a:t>Click to edit Master </a:t>
            </a:r>
            <a:r>
              <a:rPr lang="en-US"/>
              <a:t>text styles</a:t>
            </a:r>
            <a:endParaRPr lang="en-US" dirty="0"/>
          </a:p>
        </p:txBody>
      </p:sp>
      <p:sp>
        <p:nvSpPr>
          <p:cNvPr id="12" name="Picture Placeholder 11"/>
          <p:cNvSpPr>
            <a:spLocks noGrp="1"/>
          </p:cNvSpPr>
          <p:nvPr>
            <p:ph type="pic" sz="quarter" idx="12" hasCustomPrompt="1"/>
          </p:nvPr>
        </p:nvSpPr>
        <p:spPr>
          <a:xfrm>
            <a:off x="4846975" y="2180244"/>
            <a:ext cx="2498048" cy="2498048"/>
          </a:xfrm>
          <a:custGeom>
            <a:avLst/>
            <a:gdLst>
              <a:gd name="connsiteX0" fmla="*/ 897241 w 4999205"/>
              <a:gd name="connsiteY0" fmla="*/ 349012 h 2498048"/>
              <a:gd name="connsiteX1" fmla="*/ 1794482 w 4999205"/>
              <a:gd name="connsiteY1" fmla="*/ 1246253 h 2498048"/>
              <a:gd name="connsiteX2" fmla="*/ 897241 w 4999205"/>
              <a:gd name="connsiteY2" fmla="*/ 2143494 h 2498048"/>
              <a:gd name="connsiteX3" fmla="*/ 0 w 4999205"/>
              <a:gd name="connsiteY3" fmla="*/ 1246253 h 2498048"/>
              <a:gd name="connsiteX4" fmla="*/ 897241 w 4999205"/>
              <a:gd name="connsiteY4" fmla="*/ 349012 h 2498048"/>
              <a:gd name="connsiteX5" fmla="*/ 3750181 w 4999205"/>
              <a:gd name="connsiteY5" fmla="*/ 0 h 2498048"/>
              <a:gd name="connsiteX6" fmla="*/ 4277993 w 4999205"/>
              <a:gd name="connsiteY6" fmla="*/ 218627 h 2498048"/>
              <a:gd name="connsiteX7" fmla="*/ 4780578 w 4999205"/>
              <a:gd name="connsiteY7" fmla="*/ 721212 h 2498048"/>
              <a:gd name="connsiteX8" fmla="*/ 4780578 w 4999205"/>
              <a:gd name="connsiteY8" fmla="*/ 1776836 h 2498048"/>
              <a:gd name="connsiteX9" fmla="*/ 4277993 w 4999205"/>
              <a:gd name="connsiteY9" fmla="*/ 2279421 h 2498048"/>
              <a:gd name="connsiteX10" fmla="*/ 3222369 w 4999205"/>
              <a:gd name="connsiteY10" fmla="*/ 2279421 h 2498048"/>
              <a:gd name="connsiteX11" fmla="*/ 2719785 w 4999205"/>
              <a:gd name="connsiteY11" fmla="*/ 1776836 h 2498048"/>
              <a:gd name="connsiteX12" fmla="*/ 2719785 w 4999205"/>
              <a:gd name="connsiteY12" fmla="*/ 721212 h 2498048"/>
              <a:gd name="connsiteX13" fmla="*/ 3222369 w 4999205"/>
              <a:gd name="connsiteY13" fmla="*/ 218627 h 2498048"/>
              <a:gd name="connsiteX14" fmla="*/ 3750181 w 4999205"/>
              <a:gd name="connsiteY14" fmla="*/ 0 h 2498048"/>
              <a:gd name="connsiteX0" fmla="*/ 24941 w 5024146"/>
              <a:gd name="connsiteY0" fmla="*/ 1246253 h 2498048"/>
              <a:gd name="connsiteX1" fmla="*/ 1819423 w 5024146"/>
              <a:gd name="connsiteY1" fmla="*/ 1246253 h 2498048"/>
              <a:gd name="connsiteX2" fmla="*/ 922182 w 5024146"/>
              <a:gd name="connsiteY2" fmla="*/ 2143494 h 2498048"/>
              <a:gd name="connsiteX3" fmla="*/ 24941 w 5024146"/>
              <a:gd name="connsiteY3" fmla="*/ 1246253 h 2498048"/>
              <a:gd name="connsiteX4" fmla="*/ 3775122 w 5024146"/>
              <a:gd name="connsiteY4" fmla="*/ 0 h 2498048"/>
              <a:gd name="connsiteX5" fmla="*/ 4302934 w 5024146"/>
              <a:gd name="connsiteY5" fmla="*/ 218627 h 2498048"/>
              <a:gd name="connsiteX6" fmla="*/ 4805519 w 5024146"/>
              <a:gd name="connsiteY6" fmla="*/ 721212 h 2498048"/>
              <a:gd name="connsiteX7" fmla="*/ 4805519 w 5024146"/>
              <a:gd name="connsiteY7" fmla="*/ 1776836 h 2498048"/>
              <a:gd name="connsiteX8" fmla="*/ 4302934 w 5024146"/>
              <a:gd name="connsiteY8" fmla="*/ 2279421 h 2498048"/>
              <a:gd name="connsiteX9" fmla="*/ 3247310 w 5024146"/>
              <a:gd name="connsiteY9" fmla="*/ 2279421 h 2498048"/>
              <a:gd name="connsiteX10" fmla="*/ 2744726 w 5024146"/>
              <a:gd name="connsiteY10" fmla="*/ 1776836 h 2498048"/>
              <a:gd name="connsiteX11" fmla="*/ 2744726 w 5024146"/>
              <a:gd name="connsiteY11" fmla="*/ 721212 h 2498048"/>
              <a:gd name="connsiteX12" fmla="*/ 3247310 w 5024146"/>
              <a:gd name="connsiteY12" fmla="*/ 218627 h 2498048"/>
              <a:gd name="connsiteX13" fmla="*/ 3775122 w 5024146"/>
              <a:gd name="connsiteY13" fmla="*/ 0 h 2498048"/>
              <a:gd name="connsiteX0" fmla="*/ 24941 w 5024146"/>
              <a:gd name="connsiteY0" fmla="*/ 1246253 h 2498048"/>
              <a:gd name="connsiteX1" fmla="*/ 922182 w 5024146"/>
              <a:gd name="connsiteY1" fmla="*/ 2143494 h 2498048"/>
              <a:gd name="connsiteX2" fmla="*/ 24941 w 5024146"/>
              <a:gd name="connsiteY2" fmla="*/ 1246253 h 2498048"/>
              <a:gd name="connsiteX3" fmla="*/ 3775122 w 5024146"/>
              <a:gd name="connsiteY3" fmla="*/ 0 h 2498048"/>
              <a:gd name="connsiteX4" fmla="*/ 4302934 w 5024146"/>
              <a:gd name="connsiteY4" fmla="*/ 218627 h 2498048"/>
              <a:gd name="connsiteX5" fmla="*/ 4805519 w 5024146"/>
              <a:gd name="connsiteY5" fmla="*/ 721212 h 2498048"/>
              <a:gd name="connsiteX6" fmla="*/ 4805519 w 5024146"/>
              <a:gd name="connsiteY6" fmla="*/ 1776836 h 2498048"/>
              <a:gd name="connsiteX7" fmla="*/ 4302934 w 5024146"/>
              <a:gd name="connsiteY7" fmla="*/ 2279421 h 2498048"/>
              <a:gd name="connsiteX8" fmla="*/ 3247310 w 5024146"/>
              <a:gd name="connsiteY8" fmla="*/ 2279421 h 2498048"/>
              <a:gd name="connsiteX9" fmla="*/ 2744726 w 5024146"/>
              <a:gd name="connsiteY9" fmla="*/ 1776836 h 2498048"/>
              <a:gd name="connsiteX10" fmla="*/ 2744726 w 5024146"/>
              <a:gd name="connsiteY10" fmla="*/ 721212 h 2498048"/>
              <a:gd name="connsiteX11" fmla="*/ 3247310 w 5024146"/>
              <a:gd name="connsiteY11" fmla="*/ 218627 h 2498048"/>
              <a:gd name="connsiteX12" fmla="*/ 3775122 w 5024146"/>
              <a:gd name="connsiteY12" fmla="*/ 0 h 2498048"/>
              <a:gd name="connsiteX0" fmla="*/ 1249024 w 2498048"/>
              <a:gd name="connsiteY0" fmla="*/ 0 h 2498048"/>
              <a:gd name="connsiteX1" fmla="*/ 1776836 w 2498048"/>
              <a:gd name="connsiteY1" fmla="*/ 218627 h 2498048"/>
              <a:gd name="connsiteX2" fmla="*/ 2279421 w 2498048"/>
              <a:gd name="connsiteY2" fmla="*/ 721212 h 2498048"/>
              <a:gd name="connsiteX3" fmla="*/ 2279421 w 2498048"/>
              <a:gd name="connsiteY3" fmla="*/ 1776836 h 2498048"/>
              <a:gd name="connsiteX4" fmla="*/ 1776836 w 2498048"/>
              <a:gd name="connsiteY4" fmla="*/ 2279421 h 2498048"/>
              <a:gd name="connsiteX5" fmla="*/ 721212 w 2498048"/>
              <a:gd name="connsiteY5" fmla="*/ 2279421 h 2498048"/>
              <a:gd name="connsiteX6" fmla="*/ 218628 w 2498048"/>
              <a:gd name="connsiteY6" fmla="*/ 1776836 h 2498048"/>
              <a:gd name="connsiteX7" fmla="*/ 218628 w 2498048"/>
              <a:gd name="connsiteY7" fmla="*/ 721212 h 2498048"/>
              <a:gd name="connsiteX8" fmla="*/ 721212 w 2498048"/>
              <a:gd name="connsiteY8" fmla="*/ 218627 h 2498048"/>
              <a:gd name="connsiteX9" fmla="*/ 1249024 w 2498048"/>
              <a:gd name="connsiteY9" fmla="*/ 0 h 2498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8048" h="2498048">
                <a:moveTo>
                  <a:pt x="1249024" y="0"/>
                </a:moveTo>
                <a:cubicBezTo>
                  <a:pt x="1440055" y="0"/>
                  <a:pt x="1631085" y="72876"/>
                  <a:pt x="1776836" y="218627"/>
                </a:cubicBezTo>
                <a:lnTo>
                  <a:pt x="2279421" y="721212"/>
                </a:lnTo>
                <a:cubicBezTo>
                  <a:pt x="2570924" y="1012715"/>
                  <a:pt x="2570924" y="1485334"/>
                  <a:pt x="2279421" y="1776836"/>
                </a:cubicBezTo>
                <a:lnTo>
                  <a:pt x="1776836" y="2279421"/>
                </a:lnTo>
                <a:cubicBezTo>
                  <a:pt x="1485334" y="2570924"/>
                  <a:pt x="1012715" y="2570924"/>
                  <a:pt x="721212" y="2279421"/>
                </a:cubicBezTo>
                <a:lnTo>
                  <a:pt x="218628" y="1776836"/>
                </a:lnTo>
                <a:cubicBezTo>
                  <a:pt x="-72875" y="1485334"/>
                  <a:pt x="-72875" y="1012715"/>
                  <a:pt x="218628" y="721212"/>
                </a:cubicBezTo>
                <a:lnTo>
                  <a:pt x="721212" y="218627"/>
                </a:lnTo>
                <a:cubicBezTo>
                  <a:pt x="866963" y="72876"/>
                  <a:pt x="1057994" y="0"/>
                  <a:pt x="1249024" y="0"/>
                </a:cubicBezTo>
                <a:close/>
              </a:path>
            </a:pathLst>
          </a:cu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1801641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35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504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1"/>
            <a:ext cx="12192001" cy="6858000"/>
          </a:xfrm>
          <a:prstGeom prst="rect">
            <a:avLst/>
          </a:prstGeom>
          <a:blipFill dpi="0" rotWithShape="1">
            <a:blip r:embed="rId16"/>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2363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62" r:id="rId10"/>
    <p:sldLayoutId id="2147483657" r:id="rId11"/>
    <p:sldLayoutId id="2147483658" r:id="rId12"/>
    <p:sldLayoutId id="2147483659" r:id="rId13"/>
    <p:sldLayoutId id="214748366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cnblogs.com/yy3b2007com/p/11033009.html"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nvSpPr>
        <p:spPr>
          <a:xfrm>
            <a:off x="1100797" y="-341224"/>
            <a:ext cx="9959926" cy="7540448"/>
          </a:xfrm>
          <a:custGeom>
            <a:avLst/>
            <a:gdLst>
              <a:gd name="connsiteX0" fmla="*/ 1572046 w 9058502"/>
              <a:gd name="connsiteY0" fmla="*/ 0 h 6858000"/>
              <a:gd name="connsiteX1" fmla="*/ 7486457 w 9058502"/>
              <a:gd name="connsiteY1" fmla="*/ 0 h 6858000"/>
              <a:gd name="connsiteX2" fmla="*/ 7574617 w 9058502"/>
              <a:gd name="connsiteY2" fmla="*/ 76367 h 6858000"/>
              <a:gd name="connsiteX3" fmla="*/ 9058502 w 9058502"/>
              <a:gd name="connsiteY3" fmla="*/ 3429000 h 6858000"/>
              <a:gd name="connsiteX4" fmla="*/ 7574617 w 9058502"/>
              <a:gd name="connsiteY4" fmla="*/ 6781634 h 6858000"/>
              <a:gd name="connsiteX5" fmla="*/ 7486457 w 9058502"/>
              <a:gd name="connsiteY5" fmla="*/ 6858000 h 6858000"/>
              <a:gd name="connsiteX6" fmla="*/ 1572046 w 9058502"/>
              <a:gd name="connsiteY6" fmla="*/ 6858000 h 6858000"/>
              <a:gd name="connsiteX7" fmla="*/ 1483885 w 9058502"/>
              <a:gd name="connsiteY7" fmla="*/ 6781634 h 6858000"/>
              <a:gd name="connsiteX8" fmla="*/ 0 w 9058502"/>
              <a:gd name="connsiteY8" fmla="*/ 3429000 h 6858000"/>
              <a:gd name="connsiteX9" fmla="*/ 1483885 w 9058502"/>
              <a:gd name="connsiteY9" fmla="*/ 763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58502" h="6858000">
                <a:moveTo>
                  <a:pt x="1572046" y="0"/>
                </a:moveTo>
                <a:lnTo>
                  <a:pt x="7486457" y="0"/>
                </a:lnTo>
                <a:lnTo>
                  <a:pt x="7574617" y="76367"/>
                </a:lnTo>
                <a:cubicBezTo>
                  <a:pt x="8486199" y="904893"/>
                  <a:pt x="9058502" y="2100112"/>
                  <a:pt x="9058502" y="3429000"/>
                </a:cubicBezTo>
                <a:cubicBezTo>
                  <a:pt x="9058502" y="4757888"/>
                  <a:pt x="8486199" y="5953108"/>
                  <a:pt x="7574617" y="6781634"/>
                </a:cubicBezTo>
                <a:lnTo>
                  <a:pt x="7486457" y="6858000"/>
                </a:lnTo>
                <a:lnTo>
                  <a:pt x="1572046" y="6858000"/>
                </a:lnTo>
                <a:lnTo>
                  <a:pt x="1483885" y="6781634"/>
                </a:lnTo>
                <a:cubicBezTo>
                  <a:pt x="572304" y="5953108"/>
                  <a:pt x="0" y="4757888"/>
                  <a:pt x="0" y="3429000"/>
                </a:cubicBezTo>
                <a:cubicBezTo>
                  <a:pt x="0" y="2100112"/>
                  <a:pt x="572304" y="904893"/>
                  <a:pt x="1483885" y="76367"/>
                </a:cubicBezTo>
                <a:close/>
              </a:path>
            </a:pathLst>
          </a:cu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5" name="任意多边形 24"/>
          <p:cNvSpPr/>
          <p:nvPr/>
        </p:nvSpPr>
        <p:spPr>
          <a:xfrm rot="16200000">
            <a:off x="2651761" y="-1100252"/>
            <a:ext cx="6857999" cy="9058502"/>
          </a:xfrm>
          <a:custGeom>
            <a:avLst/>
            <a:gdLst>
              <a:gd name="connsiteX0" fmla="*/ 6857999 w 6857999"/>
              <a:gd name="connsiteY0" fmla="*/ 1572046 h 9058502"/>
              <a:gd name="connsiteX1" fmla="*/ 6857999 w 6857999"/>
              <a:gd name="connsiteY1" fmla="*/ 7486457 h 9058502"/>
              <a:gd name="connsiteX2" fmla="*/ 6781632 w 6857999"/>
              <a:gd name="connsiteY2" fmla="*/ 7574617 h 9058502"/>
              <a:gd name="connsiteX3" fmla="*/ 3428999 w 6857999"/>
              <a:gd name="connsiteY3" fmla="*/ 9058502 h 9058502"/>
              <a:gd name="connsiteX4" fmla="*/ 76365 w 6857999"/>
              <a:gd name="connsiteY4" fmla="*/ 7574617 h 9058502"/>
              <a:gd name="connsiteX5" fmla="*/ 0 w 6857999"/>
              <a:gd name="connsiteY5" fmla="*/ 7486458 h 9058502"/>
              <a:gd name="connsiteX6" fmla="*/ 0 w 6857999"/>
              <a:gd name="connsiteY6" fmla="*/ 1572045 h 9058502"/>
              <a:gd name="connsiteX7" fmla="*/ 76365 w 6857999"/>
              <a:gd name="connsiteY7" fmla="*/ 1483885 h 9058502"/>
              <a:gd name="connsiteX8" fmla="*/ 3428999 w 6857999"/>
              <a:gd name="connsiteY8" fmla="*/ 0 h 9058502"/>
              <a:gd name="connsiteX9" fmla="*/ 6781632 w 6857999"/>
              <a:gd name="connsiteY9" fmla="*/ 1483885 h 905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7999" h="9058502">
                <a:moveTo>
                  <a:pt x="6857999" y="1572046"/>
                </a:moveTo>
                <a:lnTo>
                  <a:pt x="6857999" y="7486457"/>
                </a:lnTo>
                <a:lnTo>
                  <a:pt x="6781632" y="7574617"/>
                </a:lnTo>
                <a:cubicBezTo>
                  <a:pt x="5953106" y="8486199"/>
                  <a:pt x="4757887" y="9058502"/>
                  <a:pt x="3428999" y="9058502"/>
                </a:cubicBezTo>
                <a:cubicBezTo>
                  <a:pt x="2100111" y="9058502"/>
                  <a:pt x="904891" y="8486199"/>
                  <a:pt x="76365" y="7574617"/>
                </a:cubicBezTo>
                <a:lnTo>
                  <a:pt x="0" y="7486458"/>
                </a:lnTo>
                <a:lnTo>
                  <a:pt x="0" y="1572045"/>
                </a:lnTo>
                <a:lnTo>
                  <a:pt x="76365" y="1483885"/>
                </a:lnTo>
                <a:cubicBezTo>
                  <a:pt x="904891" y="572304"/>
                  <a:pt x="2100111" y="0"/>
                  <a:pt x="3428999" y="0"/>
                </a:cubicBezTo>
                <a:cubicBezTo>
                  <a:pt x="4757887" y="0"/>
                  <a:pt x="5953106" y="572304"/>
                  <a:pt x="6781632" y="1483885"/>
                </a:cubicBezTo>
                <a:close/>
              </a:path>
            </a:pathLst>
          </a:custGeom>
          <a:blipFill dpi="0"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a:stretch>
          </a:blipFill>
          <a:ln>
            <a:noFill/>
          </a:ln>
          <a:effectLst>
            <a:outerShdw blurRad="698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ea typeface="方正黑体简体" panose="02010601030101010101" pitchFamily="2" charset="-122"/>
            </a:endParaRPr>
          </a:p>
        </p:txBody>
      </p:sp>
      <p:sp>
        <p:nvSpPr>
          <p:cNvPr id="3" name="椭圆 2"/>
          <p:cNvSpPr/>
          <p:nvPr/>
        </p:nvSpPr>
        <p:spPr>
          <a:xfrm>
            <a:off x="2138250" y="-487529"/>
            <a:ext cx="7885021" cy="7885021"/>
          </a:xfrm>
          <a:prstGeom prst="ellipse">
            <a:avLst/>
          </a:prstGeom>
          <a:solidFill>
            <a:schemeClr val="bg1"/>
          </a:solidFill>
          <a:ln>
            <a:noFill/>
          </a:ln>
          <a:effectLst>
            <a:glow rad="228600">
              <a:schemeClr val="tx1">
                <a:lumMod val="50000"/>
                <a:lumOff val="50000"/>
                <a:alpha val="1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4706826" y="3317504"/>
            <a:ext cx="2829615" cy="830997"/>
          </a:xfrm>
          <a:prstGeom prst="rect">
            <a:avLst/>
          </a:prstGeom>
          <a:noFill/>
        </p:spPr>
        <p:txBody>
          <a:bodyPr wrap="square" rtlCol="0">
            <a:spAutoFit/>
            <a:scene3d>
              <a:camera prst="orthographicFront"/>
              <a:lightRig rig="threePt" dir="t"/>
            </a:scene3d>
            <a:sp3d contourW="12700"/>
          </a:bodyPr>
          <a:lstStyle/>
          <a:p>
            <a:pPr algn="dist"/>
            <a:r>
              <a:rPr lang="en-US" altLang="zh-CN" sz="4800" dirty="0">
                <a:solidFill>
                  <a:srgbClr val="414141"/>
                </a:solidFill>
                <a:latin typeface="微软雅黑" panose="020B0503020204020204" pitchFamily="34" charset="-122"/>
                <a:ea typeface="微软雅黑" panose="020B0503020204020204" pitchFamily="34" charset="-122"/>
              </a:rPr>
              <a:t>Redis</a:t>
            </a:r>
            <a:endParaRPr lang="zh-CN" altLang="en-US" sz="4800" dirty="0">
              <a:solidFill>
                <a:srgbClr val="41414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870253" y="1178458"/>
            <a:ext cx="2460930" cy="2554545"/>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8000" dirty="0">
                <a:solidFill>
                  <a:srgbClr val="1D4C77"/>
                </a:solidFill>
                <a:latin typeface="Century Gothic" panose="020B0502020202020204" pitchFamily="34" charset="0"/>
                <a:ea typeface="方正黑体简体" panose="02010601030101010101" pitchFamily="2" charset="-122"/>
              </a:rPr>
              <a:t>2021</a:t>
            </a:r>
            <a:endParaRPr lang="zh-CN" altLang="en-US" sz="8000" dirty="0">
              <a:solidFill>
                <a:srgbClr val="1D4C77"/>
              </a:solidFill>
              <a:latin typeface="Century Gothic" panose="020B0502020202020204" pitchFamily="34" charset="0"/>
              <a:ea typeface="方正黑体简体" panose="02010601030101010101" pitchFamily="2" charset="-122"/>
            </a:endParaRPr>
          </a:p>
          <a:p>
            <a:pPr algn="ctr"/>
            <a:endParaRPr lang="zh-CN" altLang="en-US" sz="8000" dirty="0">
              <a:solidFill>
                <a:srgbClr val="1D4C77"/>
              </a:solidFill>
              <a:latin typeface="Century Gothic" panose="020B0502020202020204" pitchFamily="34" charset="0"/>
              <a:ea typeface="方正黑体简体" panose="02010601030101010101" pitchFamily="2" charset="-122"/>
            </a:endParaRPr>
          </a:p>
        </p:txBody>
      </p:sp>
      <p:grpSp>
        <p:nvGrpSpPr>
          <p:cNvPr id="55" name="组合 54"/>
          <p:cNvGrpSpPr/>
          <p:nvPr/>
        </p:nvGrpSpPr>
        <p:grpSpPr>
          <a:xfrm>
            <a:off x="5168900" y="5627254"/>
            <a:ext cx="1863636" cy="337783"/>
            <a:chOff x="4193094" y="5370940"/>
            <a:chExt cx="1863636" cy="337783"/>
          </a:xfrm>
        </p:grpSpPr>
        <p:sp>
          <p:nvSpPr>
            <p:cNvPr id="47" name="Rectangle: Rounded Corners 100"/>
            <p:cNvSpPr/>
            <p:nvPr/>
          </p:nvSpPr>
          <p:spPr>
            <a:xfrm>
              <a:off x="4193094" y="5370940"/>
              <a:ext cx="1863636" cy="337783"/>
            </a:xfrm>
            <a:prstGeom prst="roundRect">
              <a:avLst>
                <a:gd name="adj" fmla="val 50000"/>
              </a:avLst>
            </a:prstGeom>
            <a:gradFill>
              <a:gsLst>
                <a:gs pos="0">
                  <a:srgbClr val="595959"/>
                </a:gs>
                <a:gs pos="100000">
                  <a:schemeClr val="tx1">
                    <a:lumMod val="85000"/>
                    <a:lumOff val="15000"/>
                  </a:schemeClr>
                </a:gs>
              </a:gsLst>
              <a:lin ang="5400000" scaled="0"/>
            </a:gradFill>
            <a:ln w="190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Century Gothic" panose="020B0502020202020204" pitchFamily="34" charset="0"/>
                <a:ea typeface="方正黑体简体" panose="02010601030101010101" pitchFamily="2" charset="-122"/>
              </a:endParaRPr>
            </a:p>
          </p:txBody>
        </p:sp>
        <p:sp>
          <p:nvSpPr>
            <p:cNvPr id="49" name="原创设计师          _5"/>
            <p:cNvSpPr/>
            <p:nvPr/>
          </p:nvSpPr>
          <p:spPr>
            <a:xfrm>
              <a:off x="4293620" y="5394477"/>
              <a:ext cx="1662583" cy="276963"/>
            </a:xfrm>
            <a:prstGeom prst="rect">
              <a:avLst/>
            </a:prstGeom>
            <a:effectLst/>
          </p:spPr>
          <p:txBody>
            <a:bodyPr wrap="square">
              <a:spAutoFit/>
              <a:scene3d>
                <a:camera prst="orthographicFront"/>
                <a:lightRig rig="threePt" dir="t"/>
              </a:scene3d>
              <a:sp3d contourW="12700"/>
            </a:bodyPr>
            <a:lstStyle/>
            <a:p>
              <a:pPr algn="ctr"/>
              <a:r>
                <a:rPr lang="zh-CN" altLang="en-US" sz="1200" dirty="0">
                  <a:solidFill>
                    <a:schemeClr val="bg1"/>
                  </a:solidFill>
                  <a:latin typeface="方正黑体简体" panose="02010601030101010101" pitchFamily="2" charset="-122"/>
                  <a:ea typeface="方正黑体简体" panose="02010601030101010101" pitchFamily="2" charset="-122"/>
                </a:rPr>
                <a:t>汇报人：李柯凡</a:t>
              </a:r>
            </a:p>
          </p:txBody>
        </p:sp>
      </p:grpSp>
      <p:sp>
        <p:nvSpPr>
          <p:cNvPr id="26" name="文本框 25"/>
          <p:cNvSpPr txBox="1"/>
          <p:nvPr/>
        </p:nvSpPr>
        <p:spPr>
          <a:xfrm>
            <a:off x="4372679" y="2552395"/>
            <a:ext cx="3497910" cy="646331"/>
          </a:xfrm>
          <a:prstGeom prst="rect">
            <a:avLst/>
          </a:prstGeom>
          <a:noFill/>
        </p:spPr>
        <p:txBody>
          <a:bodyPr wrap="square" rtlCol="0">
            <a:spAutoFit/>
            <a:scene3d>
              <a:camera prst="orthographicFront"/>
              <a:lightRig rig="threePt" dir="t"/>
            </a:scene3d>
            <a:sp3d contourW="12700"/>
          </a:bodyPr>
          <a:lstStyle/>
          <a:p>
            <a:pPr algn="dist"/>
            <a:r>
              <a:rPr lang="en-US" altLang="zh-CN" sz="3600" i="1" dirty="0">
                <a:solidFill>
                  <a:srgbClr val="414141"/>
                </a:solidFill>
                <a:ea typeface="方正黑体简体" panose="02010601030101010101" pitchFamily="2" charset="-122"/>
              </a:rPr>
              <a:t>FLASK</a:t>
            </a:r>
            <a:endParaRPr lang="zh-CN" altLang="en-US" sz="3600" i="1" dirty="0">
              <a:solidFill>
                <a:srgbClr val="414141"/>
              </a:solidFill>
              <a:ea typeface="方正黑体简体" panose="02010601030101010101" pitchFamily="2" charset="-122"/>
            </a:endParaRPr>
          </a:p>
        </p:txBody>
      </p:sp>
    </p:spTree>
    <p:extLst>
      <p:ext uri="{BB962C8B-B14F-4D97-AF65-F5344CB8AC3E}">
        <p14:creationId xmlns:p14="http://schemas.microsoft.com/office/powerpoint/2010/main" val="169929945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p:cTn id="10" dur="500" fill="hold"/>
                                            <p:tgtEl>
                                              <p:spTgt spid="25"/>
                                            </p:tgtEl>
                                            <p:attrNameLst>
                                              <p:attrName>ppt_w</p:attrName>
                                            </p:attrNameLst>
                                          </p:cBhvr>
                                          <p:tavLst>
                                            <p:tav tm="0">
                                              <p:val>
                                                <p:fltVal val="0"/>
                                              </p:val>
                                            </p:tav>
                                            <p:tav tm="100000">
                                              <p:val>
                                                <p:strVal val="#ppt_w"/>
                                              </p:val>
                                            </p:tav>
                                          </p:tavLst>
                                        </p:anim>
                                        <p:anim calcmode="lin" valueType="num">
                                          <p:cBhvr>
                                            <p:cTn id="11" dur="500" fill="hold"/>
                                            <p:tgtEl>
                                              <p:spTgt spid="25"/>
                                            </p:tgtEl>
                                            <p:attrNameLst>
                                              <p:attrName>ppt_h</p:attrName>
                                            </p:attrNameLst>
                                          </p:cBhvr>
                                          <p:tavLst>
                                            <p:tav tm="0">
                                              <p:val>
                                                <p:fltVal val="0"/>
                                              </p:val>
                                            </p:tav>
                                            <p:tav tm="100000">
                                              <p:val>
                                                <p:strVal val="#ppt_h"/>
                                              </p:val>
                                            </p:tav>
                                          </p:tavLst>
                                        </p:anim>
                                        <p:animEffect transition="in" filter="fade">
                                          <p:cBhvr>
                                            <p:cTn id="12" dur="500"/>
                                            <p:tgtEl>
                                              <p:spTgt spid="25"/>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par>
                              <p:cTn id="18" fill="hold">
                                <p:stCondLst>
                                  <p:cond delay="750"/>
                                </p:stCondLst>
                                <p:childTnLst>
                                  <p:par>
                                    <p:cTn id="19" presetID="53" presetClass="entr" presetSubtype="16"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p:cTn id="21" dur="500" fill="hold"/>
                                            <p:tgtEl>
                                              <p:spTgt spid="42"/>
                                            </p:tgtEl>
                                            <p:attrNameLst>
                                              <p:attrName>ppt_w</p:attrName>
                                            </p:attrNameLst>
                                          </p:cBhvr>
                                          <p:tavLst>
                                            <p:tav tm="0">
                                              <p:val>
                                                <p:fltVal val="0"/>
                                              </p:val>
                                            </p:tav>
                                            <p:tav tm="100000">
                                              <p:val>
                                                <p:strVal val="#ppt_w"/>
                                              </p:val>
                                            </p:tav>
                                          </p:tavLst>
                                        </p:anim>
                                        <p:anim calcmode="lin" valueType="num">
                                          <p:cBhvr>
                                            <p:cTn id="22" dur="500" fill="hold"/>
                                            <p:tgtEl>
                                              <p:spTgt spid="42"/>
                                            </p:tgtEl>
                                            <p:attrNameLst>
                                              <p:attrName>ppt_h</p:attrName>
                                            </p:attrNameLst>
                                          </p:cBhvr>
                                          <p:tavLst>
                                            <p:tav tm="0">
                                              <p:val>
                                                <p:fltVal val="0"/>
                                              </p:val>
                                            </p:tav>
                                            <p:tav tm="100000">
                                              <p:val>
                                                <p:strVal val="#ppt_h"/>
                                              </p:val>
                                            </p:tav>
                                          </p:tavLst>
                                        </p:anim>
                                        <p:animEffect transition="in" filter="fade">
                                          <p:cBhvr>
                                            <p:cTn id="23" dur="500"/>
                                            <p:tgtEl>
                                              <p:spTgt spid="42"/>
                                            </p:tgtEl>
                                          </p:cBhvr>
                                        </p:animEffect>
                                      </p:childTnLst>
                                    </p:cTn>
                                  </p:par>
                                </p:childTnLst>
                              </p:cTn>
                            </p:par>
                            <p:par>
                              <p:cTn id="24" fill="hold">
                                <p:stCondLst>
                                  <p:cond delay="1250"/>
                                </p:stCondLst>
                                <p:childTnLst>
                                  <p:par>
                                    <p:cTn id="25" presetID="50" presetClass="entr" presetSubtype="0" decel="10000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1000" fill="hold"/>
                                            <p:tgtEl>
                                              <p:spTgt spid="26"/>
                                            </p:tgtEl>
                                            <p:attrNameLst>
                                              <p:attrName>ppt_w</p:attrName>
                                            </p:attrNameLst>
                                          </p:cBhvr>
                                          <p:tavLst>
                                            <p:tav tm="0">
                                              <p:val>
                                                <p:strVal val="#ppt_w+.3"/>
                                              </p:val>
                                            </p:tav>
                                            <p:tav tm="100000">
                                              <p:val>
                                                <p:strVal val="#ppt_w"/>
                                              </p:val>
                                            </p:tav>
                                          </p:tavLst>
                                        </p:anim>
                                        <p:anim calcmode="lin" valueType="num">
                                          <p:cBhvr>
                                            <p:cTn id="28" dur="1000" fill="hold"/>
                                            <p:tgtEl>
                                              <p:spTgt spid="26"/>
                                            </p:tgtEl>
                                            <p:attrNameLst>
                                              <p:attrName>ppt_h</p:attrName>
                                            </p:attrNameLst>
                                          </p:cBhvr>
                                          <p:tavLst>
                                            <p:tav tm="0">
                                              <p:val>
                                                <p:strVal val="#ppt_h"/>
                                              </p:val>
                                            </p:tav>
                                            <p:tav tm="100000">
                                              <p:val>
                                                <p:strVal val="#ppt_h"/>
                                              </p:val>
                                            </p:tav>
                                          </p:tavLst>
                                        </p:anim>
                                        <p:animEffect transition="in" filter="fade">
                                          <p:cBhvr>
                                            <p:cTn id="29" dur="1000"/>
                                            <p:tgtEl>
                                              <p:spTgt spid="26"/>
                                            </p:tgtEl>
                                          </p:cBhvr>
                                        </p:animEffect>
                                      </p:childTnLst>
                                    </p:cTn>
                                  </p:par>
                                </p:childTnLst>
                              </p:cTn>
                            </p:par>
                            <p:par>
                              <p:cTn id="30" fill="hold">
                                <p:stCondLst>
                                  <p:cond delay="2250"/>
                                </p:stCondLst>
                                <p:childTnLst>
                                  <p:par>
                                    <p:cTn id="31" presetID="50" presetClass="entr" presetSubtype="0" decel="10000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1000" fill="hold"/>
                                            <p:tgtEl>
                                              <p:spTgt spid="41"/>
                                            </p:tgtEl>
                                            <p:attrNameLst>
                                              <p:attrName>ppt_w</p:attrName>
                                            </p:attrNameLst>
                                          </p:cBhvr>
                                          <p:tavLst>
                                            <p:tav tm="0">
                                              <p:val>
                                                <p:strVal val="#ppt_w+.3"/>
                                              </p:val>
                                            </p:tav>
                                            <p:tav tm="100000">
                                              <p:val>
                                                <p:strVal val="#ppt_w"/>
                                              </p:val>
                                            </p:tav>
                                          </p:tavLst>
                                        </p:anim>
                                        <p:anim calcmode="lin" valueType="num">
                                          <p:cBhvr>
                                            <p:cTn id="34" dur="1000" fill="hold"/>
                                            <p:tgtEl>
                                              <p:spTgt spid="41"/>
                                            </p:tgtEl>
                                            <p:attrNameLst>
                                              <p:attrName>ppt_h</p:attrName>
                                            </p:attrNameLst>
                                          </p:cBhvr>
                                          <p:tavLst>
                                            <p:tav tm="0">
                                              <p:val>
                                                <p:strVal val="#ppt_h"/>
                                              </p:val>
                                            </p:tav>
                                            <p:tav tm="100000">
                                              <p:val>
                                                <p:strVal val="#ppt_h"/>
                                              </p:val>
                                            </p:tav>
                                          </p:tavLst>
                                        </p:anim>
                                        <p:animEffect transition="in" filter="fade">
                                          <p:cBhvr>
                                            <p:cTn id="35" dur="1000"/>
                                            <p:tgtEl>
                                              <p:spTgt spid="41"/>
                                            </p:tgtEl>
                                          </p:cBhvr>
                                        </p:animEffect>
                                      </p:childTnLst>
                                    </p:cTn>
                                  </p:par>
                                </p:childTnLst>
                              </p:cTn>
                            </p:par>
                            <p:par>
                              <p:cTn id="36" fill="hold">
                                <p:stCondLst>
                                  <p:cond delay="3250"/>
                                </p:stCondLst>
                                <p:childTnLst>
                                  <p:par>
                                    <p:cTn id="37" presetID="2" presetClass="entr" presetSubtype="4" fill="hold" nodeType="afterEffect" p14:presetBounceEnd="40000">
                                      <p:stCondLst>
                                        <p:cond delay="0"/>
                                      </p:stCondLst>
                                      <p:childTnLst>
                                        <p:set>
                                          <p:cBhvr>
                                            <p:cTn id="38" dur="1" fill="hold">
                                              <p:stCondLst>
                                                <p:cond delay="0"/>
                                              </p:stCondLst>
                                            </p:cTn>
                                            <p:tgtEl>
                                              <p:spTgt spid="55"/>
                                            </p:tgtEl>
                                            <p:attrNameLst>
                                              <p:attrName>style.visibility</p:attrName>
                                            </p:attrNameLst>
                                          </p:cBhvr>
                                          <p:to>
                                            <p:strVal val="visible"/>
                                          </p:to>
                                        </p:set>
                                        <p:anim calcmode="lin" valueType="num" p14:bounceEnd="40000">
                                          <p:cBhvr additive="base">
                                            <p:cTn id="39" dur="750" fill="hold"/>
                                            <p:tgtEl>
                                              <p:spTgt spid="55"/>
                                            </p:tgtEl>
                                            <p:attrNameLst>
                                              <p:attrName>ppt_x</p:attrName>
                                            </p:attrNameLst>
                                          </p:cBhvr>
                                          <p:tavLst>
                                            <p:tav tm="0">
                                              <p:val>
                                                <p:strVal val="#ppt_x"/>
                                              </p:val>
                                            </p:tav>
                                            <p:tav tm="100000">
                                              <p:val>
                                                <p:strVal val="#ppt_x"/>
                                              </p:val>
                                            </p:tav>
                                          </p:tavLst>
                                        </p:anim>
                                        <p:anim calcmode="lin" valueType="num" p14:bounceEnd="40000">
                                          <p:cBhvr additive="base">
                                            <p:cTn id="40" dur="75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5" grpId="0" animBg="1"/>
          <p:bldP spid="3" grpId="0" animBg="1"/>
          <p:bldP spid="41" grpId="0"/>
          <p:bldP spid="42"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p:cTn id="10" dur="500" fill="hold"/>
                                            <p:tgtEl>
                                              <p:spTgt spid="25"/>
                                            </p:tgtEl>
                                            <p:attrNameLst>
                                              <p:attrName>ppt_w</p:attrName>
                                            </p:attrNameLst>
                                          </p:cBhvr>
                                          <p:tavLst>
                                            <p:tav tm="0">
                                              <p:val>
                                                <p:fltVal val="0"/>
                                              </p:val>
                                            </p:tav>
                                            <p:tav tm="100000">
                                              <p:val>
                                                <p:strVal val="#ppt_w"/>
                                              </p:val>
                                            </p:tav>
                                          </p:tavLst>
                                        </p:anim>
                                        <p:anim calcmode="lin" valueType="num">
                                          <p:cBhvr>
                                            <p:cTn id="11" dur="500" fill="hold"/>
                                            <p:tgtEl>
                                              <p:spTgt spid="25"/>
                                            </p:tgtEl>
                                            <p:attrNameLst>
                                              <p:attrName>ppt_h</p:attrName>
                                            </p:attrNameLst>
                                          </p:cBhvr>
                                          <p:tavLst>
                                            <p:tav tm="0">
                                              <p:val>
                                                <p:fltVal val="0"/>
                                              </p:val>
                                            </p:tav>
                                            <p:tav tm="100000">
                                              <p:val>
                                                <p:strVal val="#ppt_h"/>
                                              </p:val>
                                            </p:tav>
                                          </p:tavLst>
                                        </p:anim>
                                        <p:animEffect transition="in" filter="fade">
                                          <p:cBhvr>
                                            <p:cTn id="12" dur="500"/>
                                            <p:tgtEl>
                                              <p:spTgt spid="25"/>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par>
                              <p:cTn id="18" fill="hold">
                                <p:stCondLst>
                                  <p:cond delay="750"/>
                                </p:stCondLst>
                                <p:childTnLst>
                                  <p:par>
                                    <p:cTn id="19" presetID="53" presetClass="entr" presetSubtype="16"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p:cTn id="21" dur="500" fill="hold"/>
                                            <p:tgtEl>
                                              <p:spTgt spid="42"/>
                                            </p:tgtEl>
                                            <p:attrNameLst>
                                              <p:attrName>ppt_w</p:attrName>
                                            </p:attrNameLst>
                                          </p:cBhvr>
                                          <p:tavLst>
                                            <p:tav tm="0">
                                              <p:val>
                                                <p:fltVal val="0"/>
                                              </p:val>
                                            </p:tav>
                                            <p:tav tm="100000">
                                              <p:val>
                                                <p:strVal val="#ppt_w"/>
                                              </p:val>
                                            </p:tav>
                                          </p:tavLst>
                                        </p:anim>
                                        <p:anim calcmode="lin" valueType="num">
                                          <p:cBhvr>
                                            <p:cTn id="22" dur="500" fill="hold"/>
                                            <p:tgtEl>
                                              <p:spTgt spid="42"/>
                                            </p:tgtEl>
                                            <p:attrNameLst>
                                              <p:attrName>ppt_h</p:attrName>
                                            </p:attrNameLst>
                                          </p:cBhvr>
                                          <p:tavLst>
                                            <p:tav tm="0">
                                              <p:val>
                                                <p:fltVal val="0"/>
                                              </p:val>
                                            </p:tav>
                                            <p:tav tm="100000">
                                              <p:val>
                                                <p:strVal val="#ppt_h"/>
                                              </p:val>
                                            </p:tav>
                                          </p:tavLst>
                                        </p:anim>
                                        <p:animEffect transition="in" filter="fade">
                                          <p:cBhvr>
                                            <p:cTn id="23" dur="500"/>
                                            <p:tgtEl>
                                              <p:spTgt spid="42"/>
                                            </p:tgtEl>
                                          </p:cBhvr>
                                        </p:animEffect>
                                      </p:childTnLst>
                                    </p:cTn>
                                  </p:par>
                                </p:childTnLst>
                              </p:cTn>
                            </p:par>
                            <p:par>
                              <p:cTn id="24" fill="hold">
                                <p:stCondLst>
                                  <p:cond delay="1250"/>
                                </p:stCondLst>
                                <p:childTnLst>
                                  <p:par>
                                    <p:cTn id="25" presetID="50" presetClass="entr" presetSubtype="0" decel="10000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1000" fill="hold"/>
                                            <p:tgtEl>
                                              <p:spTgt spid="26"/>
                                            </p:tgtEl>
                                            <p:attrNameLst>
                                              <p:attrName>ppt_w</p:attrName>
                                            </p:attrNameLst>
                                          </p:cBhvr>
                                          <p:tavLst>
                                            <p:tav tm="0">
                                              <p:val>
                                                <p:strVal val="#ppt_w+.3"/>
                                              </p:val>
                                            </p:tav>
                                            <p:tav tm="100000">
                                              <p:val>
                                                <p:strVal val="#ppt_w"/>
                                              </p:val>
                                            </p:tav>
                                          </p:tavLst>
                                        </p:anim>
                                        <p:anim calcmode="lin" valueType="num">
                                          <p:cBhvr>
                                            <p:cTn id="28" dur="1000" fill="hold"/>
                                            <p:tgtEl>
                                              <p:spTgt spid="26"/>
                                            </p:tgtEl>
                                            <p:attrNameLst>
                                              <p:attrName>ppt_h</p:attrName>
                                            </p:attrNameLst>
                                          </p:cBhvr>
                                          <p:tavLst>
                                            <p:tav tm="0">
                                              <p:val>
                                                <p:strVal val="#ppt_h"/>
                                              </p:val>
                                            </p:tav>
                                            <p:tav tm="100000">
                                              <p:val>
                                                <p:strVal val="#ppt_h"/>
                                              </p:val>
                                            </p:tav>
                                          </p:tavLst>
                                        </p:anim>
                                        <p:animEffect transition="in" filter="fade">
                                          <p:cBhvr>
                                            <p:cTn id="29" dur="1000"/>
                                            <p:tgtEl>
                                              <p:spTgt spid="26"/>
                                            </p:tgtEl>
                                          </p:cBhvr>
                                        </p:animEffect>
                                      </p:childTnLst>
                                    </p:cTn>
                                  </p:par>
                                </p:childTnLst>
                              </p:cTn>
                            </p:par>
                            <p:par>
                              <p:cTn id="30" fill="hold">
                                <p:stCondLst>
                                  <p:cond delay="2250"/>
                                </p:stCondLst>
                                <p:childTnLst>
                                  <p:par>
                                    <p:cTn id="31" presetID="50" presetClass="entr" presetSubtype="0" decel="10000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1000" fill="hold"/>
                                            <p:tgtEl>
                                              <p:spTgt spid="41"/>
                                            </p:tgtEl>
                                            <p:attrNameLst>
                                              <p:attrName>ppt_w</p:attrName>
                                            </p:attrNameLst>
                                          </p:cBhvr>
                                          <p:tavLst>
                                            <p:tav tm="0">
                                              <p:val>
                                                <p:strVal val="#ppt_w+.3"/>
                                              </p:val>
                                            </p:tav>
                                            <p:tav tm="100000">
                                              <p:val>
                                                <p:strVal val="#ppt_w"/>
                                              </p:val>
                                            </p:tav>
                                          </p:tavLst>
                                        </p:anim>
                                        <p:anim calcmode="lin" valueType="num">
                                          <p:cBhvr>
                                            <p:cTn id="34" dur="1000" fill="hold"/>
                                            <p:tgtEl>
                                              <p:spTgt spid="41"/>
                                            </p:tgtEl>
                                            <p:attrNameLst>
                                              <p:attrName>ppt_h</p:attrName>
                                            </p:attrNameLst>
                                          </p:cBhvr>
                                          <p:tavLst>
                                            <p:tav tm="0">
                                              <p:val>
                                                <p:strVal val="#ppt_h"/>
                                              </p:val>
                                            </p:tav>
                                            <p:tav tm="100000">
                                              <p:val>
                                                <p:strVal val="#ppt_h"/>
                                              </p:val>
                                            </p:tav>
                                          </p:tavLst>
                                        </p:anim>
                                        <p:animEffect transition="in" filter="fade">
                                          <p:cBhvr>
                                            <p:cTn id="35" dur="1000"/>
                                            <p:tgtEl>
                                              <p:spTgt spid="41"/>
                                            </p:tgtEl>
                                          </p:cBhvr>
                                        </p:animEffect>
                                      </p:childTnLst>
                                    </p:cTn>
                                  </p:par>
                                </p:childTnLst>
                              </p:cTn>
                            </p:par>
                            <p:par>
                              <p:cTn id="36" fill="hold">
                                <p:stCondLst>
                                  <p:cond delay="3250"/>
                                </p:stCondLst>
                                <p:childTnLst>
                                  <p:par>
                                    <p:cTn id="37" presetID="2" presetClass="entr" presetSubtype="4" fill="hold" nodeType="afterEffect">
                                      <p:stCondLst>
                                        <p:cond delay="0"/>
                                      </p:stCondLst>
                                      <p:childTnLst>
                                        <p:set>
                                          <p:cBhvr>
                                            <p:cTn id="38" dur="1" fill="hold">
                                              <p:stCondLst>
                                                <p:cond delay="0"/>
                                              </p:stCondLst>
                                            </p:cTn>
                                            <p:tgtEl>
                                              <p:spTgt spid="55"/>
                                            </p:tgtEl>
                                            <p:attrNameLst>
                                              <p:attrName>style.visibility</p:attrName>
                                            </p:attrNameLst>
                                          </p:cBhvr>
                                          <p:to>
                                            <p:strVal val="visible"/>
                                          </p:to>
                                        </p:set>
                                        <p:anim calcmode="lin" valueType="num">
                                          <p:cBhvr additive="base">
                                            <p:cTn id="39" dur="750" fill="hold"/>
                                            <p:tgtEl>
                                              <p:spTgt spid="55"/>
                                            </p:tgtEl>
                                            <p:attrNameLst>
                                              <p:attrName>ppt_x</p:attrName>
                                            </p:attrNameLst>
                                          </p:cBhvr>
                                          <p:tavLst>
                                            <p:tav tm="0">
                                              <p:val>
                                                <p:strVal val="#ppt_x"/>
                                              </p:val>
                                            </p:tav>
                                            <p:tav tm="100000">
                                              <p:val>
                                                <p:strVal val="#ppt_x"/>
                                              </p:val>
                                            </p:tav>
                                          </p:tavLst>
                                        </p:anim>
                                        <p:anim calcmode="lin" valueType="num">
                                          <p:cBhvr additive="base">
                                            <p:cTn id="40" dur="75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5" grpId="0" animBg="1"/>
          <p:bldP spid="3" grpId="0" animBg="1"/>
          <p:bldP spid="41" grpId="0"/>
          <p:bldP spid="42" grpId="0"/>
          <p:bldP spid="26"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196309"/>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一个</a:t>
            </a:r>
            <a:r>
              <a:rPr lang="en-US" altLang="zh-CN" dirty="0"/>
              <a:t>key</a:t>
            </a:r>
            <a:r>
              <a:rPr lang="zh-CN" altLang="en-US" dirty="0"/>
              <a:t>对应一个哈希表，哈希表使用字符串类型的</a:t>
            </a:r>
            <a:r>
              <a:rPr lang="en-US" altLang="zh-CN" dirty="0"/>
              <a:t>field</a:t>
            </a:r>
            <a:r>
              <a:rPr lang="zh-CN" altLang="en-US" dirty="0"/>
              <a:t>和</a:t>
            </a:r>
            <a:r>
              <a:rPr lang="en-US" altLang="zh-CN" dirty="0"/>
              <a:t>value</a:t>
            </a:r>
            <a:r>
              <a:rPr lang="zh-CN" altLang="en-US" dirty="0"/>
              <a:t>存储，适合存储对象数据</a:t>
            </a:r>
            <a:endParaRPr lang="en-US" altLang="zh-CN" dirty="0"/>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923651"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Hash</a:t>
            </a:r>
            <a:endParaRPr lang="zh-CN" altLang="en-US" sz="2800" b="1" dirty="0">
              <a:solidFill>
                <a:srgbClr val="414141"/>
              </a:solidFill>
              <a:ea typeface="方正黑体简体" panose="02010601030101010101" pitchFamily="2" charset="-122"/>
            </a:endParaRPr>
          </a:p>
        </p:txBody>
      </p:sp>
      <p:pic>
        <p:nvPicPr>
          <p:cNvPr id="3" name="图片 2">
            <a:extLst>
              <a:ext uri="{FF2B5EF4-FFF2-40B4-BE49-F238E27FC236}">
                <a16:creationId xmlns:a16="http://schemas.microsoft.com/office/drawing/2014/main" id="{7C1EE950-2099-4D37-8B7C-A15EF942D303}"/>
              </a:ext>
            </a:extLst>
          </p:cNvPr>
          <p:cNvPicPr>
            <a:picLocks noChangeAspect="1"/>
          </p:cNvPicPr>
          <p:nvPr/>
        </p:nvPicPr>
        <p:blipFill>
          <a:blip r:embed="rId3"/>
          <a:stretch>
            <a:fillRect/>
          </a:stretch>
        </p:blipFill>
        <p:spPr>
          <a:xfrm>
            <a:off x="1315329" y="2559963"/>
            <a:ext cx="6619875" cy="1809750"/>
          </a:xfrm>
          <a:prstGeom prst="rect">
            <a:avLst/>
          </a:prstGeom>
        </p:spPr>
      </p:pic>
    </p:spTree>
    <p:extLst>
      <p:ext uri="{BB962C8B-B14F-4D97-AF65-F5344CB8AC3E}">
        <p14:creationId xmlns:p14="http://schemas.microsoft.com/office/powerpoint/2010/main" val="264668644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428374"/>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一个列表最多可以包含 </a:t>
            </a:r>
            <a:r>
              <a:rPr lang="en-US" altLang="zh-CN" dirty="0"/>
              <a:t>2^32 - 1 </a:t>
            </a:r>
            <a:r>
              <a:rPr lang="zh-CN" altLang="en-US" dirty="0"/>
              <a:t>个元素，约</a:t>
            </a:r>
            <a:r>
              <a:rPr lang="en-US" altLang="zh-CN" dirty="0"/>
              <a:t>40</a:t>
            </a:r>
            <a:r>
              <a:rPr lang="zh-CN" altLang="en-US" dirty="0"/>
              <a:t>亿个</a:t>
            </a:r>
            <a:endParaRPr lang="en-US" altLang="zh-CN" dirty="0"/>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923651"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列表</a:t>
            </a:r>
          </a:p>
        </p:txBody>
      </p:sp>
      <p:pic>
        <p:nvPicPr>
          <p:cNvPr id="2" name="图片 1">
            <a:extLst>
              <a:ext uri="{FF2B5EF4-FFF2-40B4-BE49-F238E27FC236}">
                <a16:creationId xmlns:a16="http://schemas.microsoft.com/office/drawing/2014/main" id="{030F101A-327E-4CD6-A380-415C36067EB7}"/>
              </a:ext>
            </a:extLst>
          </p:cNvPr>
          <p:cNvPicPr>
            <a:picLocks noChangeAspect="1"/>
          </p:cNvPicPr>
          <p:nvPr/>
        </p:nvPicPr>
        <p:blipFill>
          <a:blip r:embed="rId3"/>
          <a:stretch>
            <a:fillRect/>
          </a:stretch>
        </p:blipFill>
        <p:spPr>
          <a:xfrm>
            <a:off x="1315329" y="2543551"/>
            <a:ext cx="5543550" cy="2886075"/>
          </a:xfrm>
          <a:prstGeom prst="rect">
            <a:avLst/>
          </a:prstGeom>
        </p:spPr>
      </p:pic>
    </p:spTree>
    <p:extLst>
      <p:ext uri="{BB962C8B-B14F-4D97-AF65-F5344CB8AC3E}">
        <p14:creationId xmlns:p14="http://schemas.microsoft.com/office/powerpoint/2010/main" val="230374183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196309"/>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集合成员是唯一的    集合的添加、删除、查找复杂度都是</a:t>
            </a:r>
            <a:r>
              <a:rPr lang="en-US" altLang="zh-CN" dirty="0"/>
              <a:t>O(1)</a:t>
            </a:r>
          </a:p>
          <a:p>
            <a:pPr algn="l"/>
            <a:r>
              <a:rPr lang="zh-CN" altLang="en-US" dirty="0"/>
              <a:t>一个集合最多存放 </a:t>
            </a:r>
            <a:r>
              <a:rPr lang="en-US" altLang="zh-CN" dirty="0"/>
              <a:t>2^32 - 1 </a:t>
            </a:r>
            <a:r>
              <a:rPr lang="zh-CN" altLang="en-US" dirty="0"/>
              <a:t>个元素</a:t>
            </a:r>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923651"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集合</a:t>
            </a:r>
          </a:p>
        </p:txBody>
      </p:sp>
      <p:pic>
        <p:nvPicPr>
          <p:cNvPr id="2" name="图片 1">
            <a:extLst>
              <a:ext uri="{FF2B5EF4-FFF2-40B4-BE49-F238E27FC236}">
                <a16:creationId xmlns:a16="http://schemas.microsoft.com/office/drawing/2014/main" id="{555388DE-C56A-4A28-9E77-0009A590D717}"/>
              </a:ext>
            </a:extLst>
          </p:cNvPr>
          <p:cNvPicPr>
            <a:picLocks noChangeAspect="1"/>
          </p:cNvPicPr>
          <p:nvPr/>
        </p:nvPicPr>
        <p:blipFill>
          <a:blip r:embed="rId3"/>
          <a:stretch>
            <a:fillRect/>
          </a:stretch>
        </p:blipFill>
        <p:spPr>
          <a:xfrm>
            <a:off x="1315329" y="2476786"/>
            <a:ext cx="4514850" cy="3057525"/>
          </a:xfrm>
          <a:prstGeom prst="rect">
            <a:avLst/>
          </a:prstGeom>
        </p:spPr>
      </p:pic>
    </p:spTree>
    <p:extLst>
      <p:ext uri="{BB962C8B-B14F-4D97-AF65-F5344CB8AC3E}">
        <p14:creationId xmlns:p14="http://schemas.microsoft.com/office/powerpoint/2010/main" val="195784473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196309"/>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添加、删除、查找的复杂度都是</a:t>
            </a:r>
            <a:r>
              <a:rPr lang="en-US" altLang="zh-CN" dirty="0"/>
              <a:t>O(1)</a:t>
            </a:r>
            <a:r>
              <a:rPr lang="zh-CN" altLang="en-US" dirty="0"/>
              <a:t>，最大数量是 </a:t>
            </a:r>
            <a:r>
              <a:rPr lang="en-US" altLang="zh-CN" dirty="0"/>
              <a:t>2^32-1</a:t>
            </a:r>
          </a:p>
          <a:p>
            <a:pPr algn="l"/>
            <a:r>
              <a:rPr lang="zh-CN" altLang="en-US" dirty="0"/>
              <a:t>每个集合成员都具有一个</a:t>
            </a:r>
            <a:r>
              <a:rPr lang="en-US" altLang="zh-CN" dirty="0"/>
              <a:t>score</a:t>
            </a:r>
            <a:r>
              <a:rPr lang="zh-CN" altLang="en-US" dirty="0"/>
              <a:t>，通过</a:t>
            </a:r>
            <a:r>
              <a:rPr lang="en-US" altLang="zh-CN" dirty="0"/>
              <a:t>score</a:t>
            </a:r>
            <a:r>
              <a:rPr lang="zh-CN" altLang="en-US" dirty="0"/>
              <a:t>对成员实现排序，</a:t>
            </a:r>
            <a:r>
              <a:rPr lang="en-US" altLang="zh-CN" dirty="0"/>
              <a:t>score</a:t>
            </a:r>
            <a:r>
              <a:rPr lang="zh-CN" altLang="en-US" dirty="0"/>
              <a:t>可以重复</a:t>
            </a:r>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有序集合</a:t>
            </a:r>
          </a:p>
        </p:txBody>
      </p:sp>
      <p:pic>
        <p:nvPicPr>
          <p:cNvPr id="3" name="图片 2">
            <a:extLst>
              <a:ext uri="{FF2B5EF4-FFF2-40B4-BE49-F238E27FC236}">
                <a16:creationId xmlns:a16="http://schemas.microsoft.com/office/drawing/2014/main" id="{AE5499F9-98F8-4AEA-BFD1-9ED667A3022C}"/>
              </a:ext>
            </a:extLst>
          </p:cNvPr>
          <p:cNvPicPr>
            <a:picLocks noChangeAspect="1"/>
          </p:cNvPicPr>
          <p:nvPr/>
        </p:nvPicPr>
        <p:blipFill>
          <a:blip r:embed="rId3"/>
          <a:stretch>
            <a:fillRect/>
          </a:stretch>
        </p:blipFill>
        <p:spPr>
          <a:xfrm>
            <a:off x="1315329" y="2616276"/>
            <a:ext cx="2886075" cy="2019300"/>
          </a:xfrm>
          <a:prstGeom prst="rect">
            <a:avLst/>
          </a:prstGeom>
        </p:spPr>
      </p:pic>
      <p:pic>
        <p:nvPicPr>
          <p:cNvPr id="4" name="图片 3">
            <a:extLst>
              <a:ext uri="{FF2B5EF4-FFF2-40B4-BE49-F238E27FC236}">
                <a16:creationId xmlns:a16="http://schemas.microsoft.com/office/drawing/2014/main" id="{97D2C1F5-F912-46A0-A2BA-73E0DCE7E970}"/>
              </a:ext>
            </a:extLst>
          </p:cNvPr>
          <p:cNvPicPr>
            <a:picLocks noChangeAspect="1"/>
          </p:cNvPicPr>
          <p:nvPr/>
        </p:nvPicPr>
        <p:blipFill>
          <a:blip r:embed="rId4"/>
          <a:stretch>
            <a:fillRect/>
          </a:stretch>
        </p:blipFill>
        <p:spPr>
          <a:xfrm>
            <a:off x="5755195" y="2108866"/>
            <a:ext cx="3705225" cy="3552825"/>
          </a:xfrm>
          <a:prstGeom prst="rect">
            <a:avLst/>
          </a:prstGeom>
        </p:spPr>
      </p:pic>
    </p:spTree>
    <p:extLst>
      <p:ext uri="{BB962C8B-B14F-4D97-AF65-F5344CB8AC3E}">
        <p14:creationId xmlns:p14="http://schemas.microsoft.com/office/powerpoint/2010/main" val="3051534808"/>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482493"/>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实现大量数据的基数统计（数据集去重后的数量）功能</a:t>
            </a:r>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2111475" cy="523220"/>
          </a:xfrm>
          <a:prstGeom prst="rect">
            <a:avLst/>
          </a:prstGeom>
          <a:noFill/>
        </p:spPr>
        <p:txBody>
          <a:bodyPr wrap="none" rtlCol="0">
            <a:spAutoFit/>
            <a:scene3d>
              <a:camera prst="orthographicFront"/>
              <a:lightRig rig="threePt" dir="t"/>
            </a:scene3d>
            <a:sp3d contourW="12700"/>
          </a:bodyPr>
          <a:lstStyle/>
          <a:p>
            <a:r>
              <a:rPr lang="en-US" altLang="zh-CN" sz="2800" b="1" dirty="0" err="1"/>
              <a:t>HyperLogLog</a:t>
            </a:r>
            <a:endParaRPr lang="en-US" altLang="zh-CN" sz="2800" b="1" dirty="0"/>
          </a:p>
        </p:txBody>
      </p:sp>
      <p:pic>
        <p:nvPicPr>
          <p:cNvPr id="3" name="图片 2">
            <a:extLst>
              <a:ext uri="{FF2B5EF4-FFF2-40B4-BE49-F238E27FC236}">
                <a16:creationId xmlns:a16="http://schemas.microsoft.com/office/drawing/2014/main" id="{A2E26533-5560-4E5F-987E-BE9B6AFAF218}"/>
              </a:ext>
            </a:extLst>
          </p:cNvPr>
          <p:cNvPicPr>
            <a:picLocks noChangeAspect="1"/>
          </p:cNvPicPr>
          <p:nvPr/>
        </p:nvPicPr>
        <p:blipFill>
          <a:blip r:embed="rId3"/>
          <a:stretch>
            <a:fillRect/>
          </a:stretch>
        </p:blipFill>
        <p:spPr>
          <a:xfrm>
            <a:off x="1315329" y="2357702"/>
            <a:ext cx="2343150" cy="2828925"/>
          </a:xfrm>
          <a:prstGeom prst="rect">
            <a:avLst/>
          </a:prstGeom>
        </p:spPr>
      </p:pic>
    </p:spTree>
    <p:extLst>
      <p:ext uri="{BB962C8B-B14F-4D97-AF65-F5344CB8AC3E}">
        <p14:creationId xmlns:p14="http://schemas.microsoft.com/office/powerpoint/2010/main" val="240340126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482493"/>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类似消息队列，</a:t>
            </a:r>
            <a:r>
              <a:rPr lang="en-US" altLang="zh-CN" dirty="0"/>
              <a:t>pub</a:t>
            </a:r>
            <a:r>
              <a:rPr lang="zh-CN" altLang="en-US" dirty="0"/>
              <a:t>（发送者）发送消息，</a:t>
            </a:r>
            <a:r>
              <a:rPr lang="en-US" altLang="zh-CN" dirty="0"/>
              <a:t>sub</a:t>
            </a:r>
            <a:r>
              <a:rPr lang="zh-CN" altLang="en-US" dirty="0"/>
              <a:t>（接收端）接收消息</a:t>
            </a:r>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1370888" cy="523220"/>
          </a:xfrm>
          <a:prstGeom prst="rect">
            <a:avLst/>
          </a:prstGeom>
          <a:noFill/>
        </p:spPr>
        <p:txBody>
          <a:bodyPr wrap="none" rtlCol="0">
            <a:spAutoFit/>
            <a:scene3d>
              <a:camera prst="orthographicFront"/>
              <a:lightRig rig="threePt" dir="t"/>
            </a:scene3d>
            <a:sp3d contourW="12700"/>
          </a:bodyPr>
          <a:lstStyle/>
          <a:p>
            <a:r>
              <a:rPr lang="en-US" altLang="zh-CN" sz="2800" b="1" dirty="0"/>
              <a:t>pub sub</a:t>
            </a:r>
          </a:p>
        </p:txBody>
      </p:sp>
      <p:pic>
        <p:nvPicPr>
          <p:cNvPr id="3" name="图片 2">
            <a:extLst>
              <a:ext uri="{FF2B5EF4-FFF2-40B4-BE49-F238E27FC236}">
                <a16:creationId xmlns:a16="http://schemas.microsoft.com/office/drawing/2014/main" id="{E8492A30-0A42-4F10-B5BD-8E4DA64EC166}"/>
              </a:ext>
            </a:extLst>
          </p:cNvPr>
          <p:cNvPicPr>
            <a:picLocks noChangeAspect="1"/>
          </p:cNvPicPr>
          <p:nvPr/>
        </p:nvPicPr>
        <p:blipFill>
          <a:blip r:embed="rId3"/>
          <a:stretch>
            <a:fillRect/>
          </a:stretch>
        </p:blipFill>
        <p:spPr>
          <a:xfrm>
            <a:off x="2253829" y="2165738"/>
            <a:ext cx="5057775" cy="3552825"/>
          </a:xfrm>
          <a:prstGeom prst="rect">
            <a:avLst/>
          </a:prstGeom>
        </p:spPr>
      </p:pic>
    </p:spTree>
    <p:extLst>
      <p:ext uri="{BB962C8B-B14F-4D97-AF65-F5344CB8AC3E}">
        <p14:creationId xmlns:p14="http://schemas.microsoft.com/office/powerpoint/2010/main" val="410671605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flipH="1">
            <a:off x="106741" y="0"/>
            <a:ext cx="6436113" cy="6873596"/>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7309994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11" fmla="*/ 1572046 w 10639698"/>
              <a:gd name="connsiteY11" fmla="*/ 0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10639698"/>
              <a:gd name="connsiteY0" fmla="*/ 0 h 6866632"/>
              <a:gd name="connsiteX1" fmla="*/ 6597087 w 10639698"/>
              <a:gd name="connsiteY1" fmla="*/ 32084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629171"/>
              <a:gd name="connsiteY0" fmla="*/ 0 h 6873596"/>
              <a:gd name="connsiteX1" fmla="*/ 6597087 w 6629171"/>
              <a:gd name="connsiteY1" fmla="*/ 32084 h 6873596"/>
              <a:gd name="connsiteX2" fmla="*/ 6629171 w 6629171"/>
              <a:gd name="connsiteY2" fmla="*/ 6873596 h 6873596"/>
              <a:gd name="connsiteX3" fmla="*/ 1572046 w 6629171"/>
              <a:gd name="connsiteY3" fmla="*/ 6866632 h 6873596"/>
              <a:gd name="connsiteX4" fmla="*/ 1483885 w 6629171"/>
              <a:gd name="connsiteY4" fmla="*/ 6790170 h 6873596"/>
              <a:gd name="connsiteX5" fmla="*/ 0 w 6629171"/>
              <a:gd name="connsiteY5" fmla="*/ 3433316 h 6873596"/>
              <a:gd name="connsiteX6" fmla="*/ 1483885 w 6629171"/>
              <a:gd name="connsiteY6" fmla="*/ 76463 h 6873596"/>
              <a:gd name="connsiteX7" fmla="*/ 1572046 w 6629171"/>
              <a:gd name="connsiteY7" fmla="*/ 0 h 6873596"/>
              <a:gd name="connsiteX0" fmla="*/ 1572046 w 6597087"/>
              <a:gd name="connsiteY0" fmla="*/ 0 h 6873596"/>
              <a:gd name="connsiteX1" fmla="*/ 6597087 w 6597087"/>
              <a:gd name="connsiteY1" fmla="*/ 32084 h 6873596"/>
              <a:gd name="connsiteX2" fmla="*/ 6581045 w 6597087"/>
              <a:gd name="connsiteY2" fmla="*/ 6873596 h 6873596"/>
              <a:gd name="connsiteX3" fmla="*/ 1572046 w 6597087"/>
              <a:gd name="connsiteY3" fmla="*/ 6866632 h 6873596"/>
              <a:gd name="connsiteX4" fmla="*/ 1483885 w 6597087"/>
              <a:gd name="connsiteY4" fmla="*/ 6790170 h 6873596"/>
              <a:gd name="connsiteX5" fmla="*/ 0 w 6597087"/>
              <a:gd name="connsiteY5" fmla="*/ 3433316 h 6873596"/>
              <a:gd name="connsiteX6" fmla="*/ 1483885 w 6597087"/>
              <a:gd name="connsiteY6" fmla="*/ 76463 h 6873596"/>
              <a:gd name="connsiteX7" fmla="*/ 1572046 w 6597087"/>
              <a:gd name="connsiteY7" fmla="*/ 0 h 68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7087" h="6873596">
                <a:moveTo>
                  <a:pt x="1572046" y="0"/>
                </a:moveTo>
                <a:lnTo>
                  <a:pt x="6597087" y="32084"/>
                </a:lnTo>
                <a:cubicBezTo>
                  <a:pt x="6591740" y="2312588"/>
                  <a:pt x="6586392" y="4593092"/>
                  <a:pt x="6581045" y="6873596"/>
                </a:cubicBez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19" name="任意多边形 18"/>
          <p:cNvSpPr/>
          <p:nvPr/>
        </p:nvSpPr>
        <p:spPr>
          <a:xfrm flipH="1">
            <a:off x="-14607" y="6964"/>
            <a:ext cx="6163950"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163950"/>
              <a:gd name="connsiteY0" fmla="*/ 0 h 6866632"/>
              <a:gd name="connsiteX1" fmla="*/ 6163950 w 6163950"/>
              <a:gd name="connsiteY1" fmla="*/ 0 h 6866632"/>
              <a:gd name="connsiteX2" fmla="*/ 6147909 w 6163950"/>
              <a:gd name="connsiteY2" fmla="*/ 6857554 h 6866632"/>
              <a:gd name="connsiteX3" fmla="*/ 1572046 w 6163950"/>
              <a:gd name="connsiteY3" fmla="*/ 6866632 h 6866632"/>
              <a:gd name="connsiteX4" fmla="*/ 1483885 w 6163950"/>
              <a:gd name="connsiteY4" fmla="*/ 6790170 h 6866632"/>
              <a:gd name="connsiteX5" fmla="*/ 0 w 6163950"/>
              <a:gd name="connsiteY5" fmla="*/ 3433316 h 6866632"/>
              <a:gd name="connsiteX6" fmla="*/ 1483885 w 6163950"/>
              <a:gd name="connsiteY6" fmla="*/ 76463 h 6866632"/>
              <a:gd name="connsiteX7" fmla="*/ 1572046 w 6163950"/>
              <a:gd name="connsiteY7" fmla="*/ 0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3950" h="6866632">
                <a:moveTo>
                  <a:pt x="1572046" y="0"/>
                </a:moveTo>
                <a:lnTo>
                  <a:pt x="6163950" y="0"/>
                </a:lnTo>
                <a:lnTo>
                  <a:pt x="6147909" y="6857554"/>
                </a:ln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blipFill dpi="0"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0" name="椭圆 19"/>
          <p:cNvSpPr/>
          <p:nvPr/>
        </p:nvSpPr>
        <p:spPr>
          <a:xfrm>
            <a:off x="1244079" y="1315264"/>
            <a:ext cx="2154014" cy="4050564"/>
          </a:xfrm>
          <a:prstGeom prst="ellipse">
            <a:avLst/>
          </a:prstGeom>
          <a:no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9900" dirty="0">
                <a:solidFill>
                  <a:srgbClr val="1D4C77"/>
                </a:solidFill>
                <a:latin typeface="Agency FB" panose="020B0503020202020204" pitchFamily="34" charset="0"/>
                <a:ea typeface="方正黑体简体" panose="02010601030101010101" pitchFamily="2" charset="-122"/>
              </a:rPr>
              <a:t>03</a:t>
            </a:r>
            <a:endParaRPr lang="zh-CN" altLang="en-US" sz="19900" dirty="0">
              <a:solidFill>
                <a:srgbClr val="1D4C77"/>
              </a:solidFill>
              <a:latin typeface="Agency FB" panose="020B0503020202020204" pitchFamily="34" charset="0"/>
              <a:ea typeface="方正黑体简体" panose="02010601030101010101" pitchFamily="2" charset="-122"/>
            </a:endParaRPr>
          </a:p>
        </p:txBody>
      </p:sp>
      <p:sp>
        <p:nvSpPr>
          <p:cNvPr id="23" name="文本框 22"/>
          <p:cNvSpPr txBox="1"/>
          <p:nvPr/>
        </p:nvSpPr>
        <p:spPr>
          <a:xfrm>
            <a:off x="1249642" y="4554194"/>
            <a:ext cx="214288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gency FB" panose="020B0503020202020204" pitchFamily="34" charset="0"/>
                <a:ea typeface="方正黑体简体" panose="02010601030101010101" pitchFamily="2" charset="-122"/>
              </a:rPr>
              <a:t>PART Three</a:t>
            </a:r>
            <a:endParaRPr lang="zh-CN" altLang="en-US" sz="2800" b="1" spc="300" dirty="0">
              <a:solidFill>
                <a:srgbClr val="595959"/>
              </a:solidFill>
              <a:latin typeface="Agency FB" panose="020B0503020202020204" pitchFamily="34" charset="0"/>
              <a:ea typeface="方正黑体简体" panose="02010601030101010101" pitchFamily="2" charset="-122"/>
            </a:endParaRPr>
          </a:p>
        </p:txBody>
      </p:sp>
      <p:sp>
        <p:nvSpPr>
          <p:cNvPr id="6" name="矩形 5"/>
          <p:cNvSpPr/>
          <p:nvPr/>
        </p:nvSpPr>
        <p:spPr>
          <a:xfrm>
            <a:off x="5110016" y="2213811"/>
            <a:ext cx="6320589" cy="2775284"/>
          </a:xfrm>
          <a:prstGeom prst="rect">
            <a:avLst/>
          </a:prstGeom>
          <a:solidFill>
            <a:schemeClr val="bg1"/>
          </a:solidFill>
          <a:ln>
            <a:noFill/>
          </a:ln>
          <a:effectLst>
            <a:outerShdw blurRad="1016000" dist="381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675213" y="2796351"/>
            <a:ext cx="2571281" cy="769441"/>
          </a:xfrm>
          <a:prstGeom prst="rect">
            <a:avLst/>
          </a:prstGeom>
          <a:noFill/>
        </p:spPr>
        <p:txBody>
          <a:bodyPr wrap="none" rtlCol="0">
            <a:spAutoFit/>
            <a:scene3d>
              <a:camera prst="orthographicFront"/>
              <a:lightRig rig="threePt" dir="t"/>
            </a:scene3d>
            <a:sp3d contourW="12700"/>
          </a:bodyPr>
          <a:lstStyle/>
          <a:p>
            <a:r>
              <a:rPr lang="en-US" altLang="zh-CN" sz="4400" b="1" dirty="0">
                <a:solidFill>
                  <a:srgbClr val="414141"/>
                </a:solidFill>
                <a:ea typeface="方正黑体简体" panose="02010601030101010101" pitchFamily="2" charset="-122"/>
              </a:rPr>
              <a:t>Redis</a:t>
            </a:r>
            <a:r>
              <a:rPr lang="zh-CN" altLang="en-US" sz="4400" b="1" dirty="0">
                <a:solidFill>
                  <a:srgbClr val="414141"/>
                </a:solidFill>
                <a:ea typeface="方正黑体简体" panose="02010601030101010101" pitchFamily="2" charset="-122"/>
              </a:rPr>
              <a:t>集群</a:t>
            </a:r>
          </a:p>
        </p:txBody>
      </p:sp>
      <p:cxnSp>
        <p:nvCxnSpPr>
          <p:cNvPr id="8" name="直接连接符 7"/>
          <p:cNvCxnSpPr/>
          <p:nvPr/>
        </p:nvCxnSpPr>
        <p:spPr>
          <a:xfrm>
            <a:off x="5791201" y="3742254"/>
            <a:ext cx="641683" cy="0"/>
          </a:xfrm>
          <a:prstGeom prst="line">
            <a:avLst/>
          </a:prstGeom>
          <a:ln w="57150">
            <a:solidFill>
              <a:srgbClr val="1D4C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3854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14:presetBounceEnd="48000">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14:bounceEnd="48000">
                                          <p:cBhvr additive="base">
                                            <p:cTn id="25" dur="1000" fill="hold"/>
                                            <p:tgtEl>
                                              <p:spTgt spid="6"/>
                                            </p:tgtEl>
                                            <p:attrNameLst>
                                              <p:attrName>ppt_x</p:attrName>
                                            </p:attrNameLst>
                                          </p:cBhvr>
                                          <p:tavLst>
                                            <p:tav tm="0">
                                              <p:val>
                                                <p:strVal val="1+#ppt_w/2"/>
                                              </p:val>
                                            </p:tav>
                                            <p:tav tm="100000">
                                              <p:val>
                                                <p:strVal val="#ppt_x"/>
                                              </p:val>
                                            </p:tav>
                                          </p:tavLst>
                                        </p:anim>
                                        <p:anim calcmode="lin" valueType="num" p14:bounceEnd="48000">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4" grpId="0"/>
          <p:bldP spid="5"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5254609" y="1746169"/>
            <a:ext cx="0" cy="42320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03E0C68-DA60-417A-94AF-3E2A39D1D51A}"/>
              </a:ext>
            </a:extLst>
          </p:cNvPr>
          <p:cNvSpPr txBox="1"/>
          <p:nvPr/>
        </p:nvSpPr>
        <p:spPr>
          <a:xfrm>
            <a:off x="730117" y="2206206"/>
            <a:ext cx="4468074" cy="2799100"/>
          </a:xfrm>
          <a:prstGeom prst="rect">
            <a:avLst/>
          </a:prstGeom>
          <a:noFill/>
        </p:spPr>
        <p:txBody>
          <a:bodyPr wrap="square" rtlCol="0">
            <a:spAutoFit/>
          </a:bodyPr>
          <a:lstStyle/>
          <a:p>
            <a:pPr>
              <a:lnSpc>
                <a:spcPct val="150000"/>
              </a:lnSpc>
            </a:pPr>
            <a:r>
              <a:rPr lang="zh-CN" altLang="en-US" sz="2400" dirty="0"/>
              <a:t>单个</a:t>
            </a:r>
            <a:r>
              <a:rPr lang="en-US" altLang="zh-CN" sz="2400" dirty="0"/>
              <a:t>Redis</a:t>
            </a:r>
            <a:r>
              <a:rPr lang="zh-CN" altLang="en-US" sz="2400" dirty="0"/>
              <a:t>：</a:t>
            </a:r>
            <a:endParaRPr lang="en-US" altLang="zh-CN" sz="2400" dirty="0"/>
          </a:p>
          <a:p>
            <a:pPr>
              <a:lnSpc>
                <a:spcPct val="150000"/>
              </a:lnSpc>
            </a:pPr>
            <a:endParaRPr lang="zh-CN" altLang="en-US" sz="2400" dirty="0"/>
          </a:p>
          <a:p>
            <a:pPr marL="457200" indent="-457200">
              <a:lnSpc>
                <a:spcPct val="150000"/>
              </a:lnSpc>
              <a:buFont typeface="+mj-lt"/>
              <a:buAutoNum type="arabicPeriod"/>
            </a:pPr>
            <a:r>
              <a:rPr lang="zh-CN" altLang="en-US" sz="2400" dirty="0"/>
              <a:t>不稳定，</a:t>
            </a:r>
            <a:r>
              <a:rPr lang="en-US" altLang="zh-CN" sz="2400" dirty="0" err="1"/>
              <a:t>redis</a:t>
            </a:r>
            <a:r>
              <a:rPr lang="zh-CN" altLang="en-US" sz="2400" dirty="0"/>
              <a:t>服务器宕机后没有可用的服务</a:t>
            </a:r>
          </a:p>
          <a:p>
            <a:pPr marL="457200" indent="-457200">
              <a:lnSpc>
                <a:spcPct val="150000"/>
              </a:lnSpc>
              <a:buFont typeface="+mj-lt"/>
              <a:buAutoNum type="arabicPeriod"/>
            </a:pPr>
            <a:r>
              <a:rPr lang="zh-CN" altLang="en-US" sz="2400" dirty="0"/>
              <a:t>读写性能有限</a:t>
            </a:r>
          </a:p>
        </p:txBody>
      </p:sp>
      <p:grpSp>
        <p:nvGrpSpPr>
          <p:cNvPr id="15" name="组合 14"/>
          <p:cNvGrpSpPr/>
          <p:nvPr/>
        </p:nvGrpSpPr>
        <p:grpSpPr>
          <a:xfrm>
            <a:off x="5141227" y="4295834"/>
            <a:ext cx="234028" cy="234028"/>
            <a:chOff x="7927343" y="2668909"/>
            <a:chExt cx="268762" cy="268762"/>
          </a:xfrm>
        </p:grpSpPr>
        <p:sp>
          <p:nvSpPr>
            <p:cNvPr id="11" name="椭圆 10"/>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4669629" y="432980"/>
            <a:ext cx="1160585" cy="1313189"/>
            <a:chOff x="5498123" y="1570689"/>
            <a:chExt cx="1160585" cy="1313189"/>
          </a:xfrm>
          <a:effectLst>
            <a:outerShdw blurRad="254000" dist="63500" dir="2700000" algn="tl" rotWithShape="0">
              <a:prstClr val="black">
                <a:alpha val="30000"/>
              </a:prstClr>
            </a:outerShdw>
          </a:effectLst>
        </p:grpSpPr>
        <p:sp>
          <p:nvSpPr>
            <p:cNvPr id="3" name="六边形 2"/>
            <p:cNvSpPr/>
            <p:nvPr/>
          </p:nvSpPr>
          <p:spPr>
            <a:xfrm rot="5400000">
              <a:off x="5421821" y="1646991"/>
              <a:ext cx="1313189" cy="1160585"/>
            </a:xfrm>
            <a:prstGeom prst="hexagon">
              <a:avLst>
                <a:gd name="adj" fmla="val 26010"/>
                <a:gd name="vf" fmla="val 115470"/>
              </a:avLst>
            </a:prstGeom>
            <a:blipFill dpi="0" rotWithShape="0">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a:off x="5768582" y="1939066"/>
              <a:ext cx="636307" cy="562363"/>
            </a:xfrm>
            <a:prstGeom prst="hexagon">
              <a:avLst>
                <a:gd name="adj" fmla="val 26010"/>
                <a:gd name="vf" fmla="val 115470"/>
              </a:avLst>
            </a:prstGeom>
            <a:solidFill>
              <a:srgbClr val="1D4C7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AutoShape 59"/>
            <p:cNvSpPr/>
            <p:nvPr/>
          </p:nvSpPr>
          <p:spPr bwMode="auto">
            <a:xfrm>
              <a:off x="5937860" y="2102233"/>
              <a:ext cx="237073" cy="23602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8" name="椭圆 3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03</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42" name="文本框 41"/>
          <p:cNvSpPr txBox="1"/>
          <p:nvPr/>
        </p:nvSpPr>
        <p:spPr>
          <a:xfrm>
            <a:off x="1568385" y="432980"/>
            <a:ext cx="1703864"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Redis</a:t>
            </a:r>
            <a:r>
              <a:rPr lang="zh-CN" altLang="en-US" sz="2800" b="1" dirty="0">
                <a:solidFill>
                  <a:srgbClr val="414141"/>
                </a:solidFill>
                <a:ea typeface="方正黑体简体" panose="02010601030101010101" pitchFamily="2" charset="-122"/>
              </a:rPr>
              <a:t>集群</a:t>
            </a:r>
          </a:p>
        </p:txBody>
      </p:sp>
      <p:sp>
        <p:nvSpPr>
          <p:cNvPr id="22" name="文本框 21">
            <a:extLst>
              <a:ext uri="{FF2B5EF4-FFF2-40B4-BE49-F238E27FC236}">
                <a16:creationId xmlns:a16="http://schemas.microsoft.com/office/drawing/2014/main" id="{BB8A02B3-54F6-41A3-893E-FAEF4BA107FE}"/>
              </a:ext>
            </a:extLst>
          </p:cNvPr>
          <p:cNvSpPr txBox="1"/>
          <p:nvPr/>
        </p:nvSpPr>
        <p:spPr>
          <a:xfrm>
            <a:off x="6230118" y="480341"/>
            <a:ext cx="5186642" cy="6123086"/>
          </a:xfrm>
          <a:prstGeom prst="rect">
            <a:avLst/>
          </a:prstGeom>
          <a:noFill/>
        </p:spPr>
        <p:txBody>
          <a:bodyPr wrap="square">
            <a:spAutoFit/>
          </a:bodyPr>
          <a:lstStyle/>
          <a:p>
            <a:pPr>
              <a:lnSpc>
                <a:spcPct val="150000"/>
              </a:lnSpc>
            </a:pPr>
            <a:r>
              <a:rPr lang="en-US" altLang="zh-CN" sz="2400" dirty="0" err="1"/>
              <a:t>redis</a:t>
            </a:r>
            <a:r>
              <a:rPr lang="zh-CN" altLang="en-US" sz="2400" dirty="0"/>
              <a:t>集群可以提高</a:t>
            </a:r>
            <a:r>
              <a:rPr lang="en-US" altLang="zh-CN" sz="2400" dirty="0" err="1"/>
              <a:t>redis</a:t>
            </a:r>
            <a:r>
              <a:rPr lang="zh-CN" altLang="en-US" sz="2400" dirty="0"/>
              <a:t>的性能和可用性</a:t>
            </a:r>
          </a:p>
          <a:p>
            <a:pPr>
              <a:lnSpc>
                <a:spcPct val="150000"/>
              </a:lnSpc>
            </a:pPr>
            <a:r>
              <a:rPr lang="en-US" altLang="zh-CN" sz="2400" dirty="0" err="1"/>
              <a:t>redis</a:t>
            </a:r>
            <a:r>
              <a:rPr lang="zh-CN" altLang="en-US" sz="2400" dirty="0"/>
              <a:t>集群中，包括一个主节点</a:t>
            </a:r>
            <a:r>
              <a:rPr lang="en-US" altLang="zh-CN" sz="2400" dirty="0"/>
              <a:t>(Master)</a:t>
            </a:r>
            <a:r>
              <a:rPr lang="zh-CN" altLang="en-US" sz="2400" dirty="0"/>
              <a:t>和多个从节点</a:t>
            </a:r>
            <a:r>
              <a:rPr lang="en-US" altLang="zh-CN" sz="2400" dirty="0"/>
              <a:t>(slave)</a:t>
            </a:r>
            <a:r>
              <a:rPr lang="zh-CN" altLang="en-US" sz="2400" dirty="0"/>
              <a:t>，基于主从复制实现</a:t>
            </a:r>
            <a:r>
              <a:rPr lang="en-US" altLang="zh-CN" sz="2400" dirty="0" err="1"/>
              <a:t>redis</a:t>
            </a:r>
            <a:r>
              <a:rPr lang="zh-CN" altLang="en-US" sz="2400" dirty="0"/>
              <a:t>集群的数据同步</a:t>
            </a:r>
            <a:endParaRPr lang="en-US" altLang="zh-CN" sz="2400" dirty="0"/>
          </a:p>
          <a:p>
            <a:pPr>
              <a:lnSpc>
                <a:spcPct val="150000"/>
              </a:lnSpc>
            </a:pPr>
            <a:endParaRPr lang="en-US" altLang="zh-CN" sz="2400" dirty="0"/>
          </a:p>
          <a:p>
            <a:pPr>
              <a:lnSpc>
                <a:spcPct val="150000"/>
              </a:lnSpc>
            </a:pPr>
            <a:r>
              <a:rPr lang="zh-CN" altLang="en-US" sz="2400" dirty="0"/>
              <a:t>通过哨兵模式监控主节点的状态，当主节点宕机后选举出新的主节点。</a:t>
            </a:r>
          </a:p>
          <a:p>
            <a:pPr>
              <a:lnSpc>
                <a:spcPct val="150000"/>
              </a:lnSpc>
            </a:pPr>
            <a:r>
              <a:rPr lang="zh-CN" altLang="en-US" sz="2400" dirty="0"/>
              <a:t>主节点：执行读、写任务</a:t>
            </a:r>
          </a:p>
          <a:p>
            <a:pPr>
              <a:lnSpc>
                <a:spcPct val="150000"/>
              </a:lnSpc>
            </a:pPr>
            <a:r>
              <a:rPr lang="zh-CN" altLang="en-US" sz="2400" dirty="0"/>
              <a:t>从节点：只读节点</a:t>
            </a:r>
          </a:p>
          <a:p>
            <a:pPr>
              <a:lnSpc>
                <a:spcPct val="150000"/>
              </a:lnSpc>
            </a:pPr>
            <a:r>
              <a:rPr lang="zh-CN" altLang="en-US" sz="2400" dirty="0"/>
              <a:t>因此可以应对需要大量读数据的任务</a:t>
            </a:r>
          </a:p>
        </p:txBody>
      </p:sp>
    </p:spTree>
    <p:extLst>
      <p:ext uri="{BB962C8B-B14F-4D97-AF65-F5344CB8AC3E}">
        <p14:creationId xmlns:p14="http://schemas.microsoft.com/office/powerpoint/2010/main" val="219199789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40000">
                                          <p:cBhvr additive="base">
                                            <p:cTn id="7" dur="750" fill="hold"/>
                                            <p:tgtEl>
                                              <p:spTgt spid="3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14:bounceEnd="40000">
                                          <p:cBhvr additive="base">
                                            <p:cTn id="11" dur="750" fill="hold"/>
                                            <p:tgtEl>
                                              <p:spTgt spid="3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8" grpId="0" animBg="1"/>
          <p:bldP spid="39" grpId="0" animBg="1"/>
          <p:bldP spid="40" grpId="0"/>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0-#ppt_w/2"/>
                                              </p:val>
                                            </p:tav>
                                            <p:tav tm="100000">
                                              <p:val>
                                                <p:strVal val="#ppt_x"/>
                                              </p:val>
                                            </p:tav>
                                          </p:tavLst>
                                        </p:anim>
                                        <p:anim calcmode="lin" valueType="num">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1+#ppt_w/2"/>
                                              </p:val>
                                            </p:tav>
                                            <p:tav tm="100000">
                                              <p:val>
                                                <p:strVal val="#ppt_x"/>
                                              </p:val>
                                            </p:tav>
                                          </p:tavLst>
                                        </p:anim>
                                        <p:anim calcmode="lin" valueType="num">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8" grpId="0" animBg="1"/>
          <p:bldP spid="39" grpId="0" animBg="1"/>
          <p:bldP spid="40" grpId="0"/>
          <p:bldP spid="42"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555224"/>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提高集群可用性，分担读取数据的压力</a:t>
            </a:r>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03</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1627369" cy="523220"/>
          </a:xfrm>
          <a:prstGeom prst="rect">
            <a:avLst/>
          </a:prstGeom>
          <a:noFill/>
        </p:spPr>
        <p:txBody>
          <a:bodyPr wrap="none" rtlCol="0">
            <a:spAutoFit/>
            <a:scene3d>
              <a:camera prst="orthographicFront"/>
              <a:lightRig rig="threePt" dir="t"/>
            </a:scene3d>
            <a:sp3d contourW="12700"/>
          </a:bodyPr>
          <a:lstStyle/>
          <a:p>
            <a:r>
              <a:rPr lang="zh-CN" altLang="en-US" sz="2800" b="1" dirty="0"/>
              <a:t>主从复制</a:t>
            </a:r>
            <a:endParaRPr lang="zh-CN" altLang="en-US" sz="2800" b="1" dirty="0">
              <a:solidFill>
                <a:srgbClr val="414141"/>
              </a:solidFill>
              <a:ea typeface="方正黑体简体" panose="02010601030101010101" pitchFamily="2" charset="-122"/>
            </a:endParaRPr>
          </a:p>
        </p:txBody>
      </p:sp>
      <p:sp>
        <p:nvSpPr>
          <p:cNvPr id="3" name="文本框 2">
            <a:extLst>
              <a:ext uri="{FF2B5EF4-FFF2-40B4-BE49-F238E27FC236}">
                <a16:creationId xmlns:a16="http://schemas.microsoft.com/office/drawing/2014/main" id="{A4BBD6CA-D2A9-4444-A3D5-666B573C5BA4}"/>
              </a:ext>
            </a:extLst>
          </p:cNvPr>
          <p:cNvSpPr txBox="1"/>
          <p:nvPr/>
        </p:nvSpPr>
        <p:spPr>
          <a:xfrm>
            <a:off x="6627055" y="2173014"/>
            <a:ext cx="4815840" cy="1291379"/>
          </a:xfrm>
          <a:prstGeom prst="rect">
            <a:avLst/>
          </a:prstGeom>
          <a:noFill/>
        </p:spPr>
        <p:txBody>
          <a:bodyPr wrap="square" rtlCol="0">
            <a:spAutoFit/>
          </a:bodyPr>
          <a:lstStyle/>
          <a:p>
            <a:pPr>
              <a:lnSpc>
                <a:spcPct val="150000"/>
              </a:lnSpc>
            </a:pPr>
            <a:r>
              <a:rPr lang="zh-CN" altLang="en-US" dirty="0"/>
              <a:t>从数据库启动后会发出请求进行全量复制，主数据库进行增删改后会告诉从数据库，进行增量同步</a:t>
            </a:r>
          </a:p>
        </p:txBody>
      </p:sp>
      <p:sp>
        <p:nvSpPr>
          <p:cNvPr id="4" name="文本框 3">
            <a:extLst>
              <a:ext uri="{FF2B5EF4-FFF2-40B4-BE49-F238E27FC236}">
                <a16:creationId xmlns:a16="http://schemas.microsoft.com/office/drawing/2014/main" id="{3EA9EC63-7D37-455C-9848-BC6B638709F7}"/>
              </a:ext>
            </a:extLst>
          </p:cNvPr>
          <p:cNvSpPr txBox="1"/>
          <p:nvPr/>
        </p:nvSpPr>
        <p:spPr>
          <a:xfrm>
            <a:off x="1315329" y="2725729"/>
            <a:ext cx="5588878" cy="1477328"/>
          </a:xfrm>
          <a:prstGeom prst="rect">
            <a:avLst/>
          </a:prstGeom>
          <a:noFill/>
        </p:spPr>
        <p:txBody>
          <a:bodyPr wrap="square" rtlCol="0">
            <a:spAutoFit/>
          </a:bodyPr>
          <a:lstStyle/>
          <a:p>
            <a:r>
              <a:rPr lang="zh-CN" altLang="en-US" dirty="0"/>
              <a:t>修改从数据库的配置文件，</a:t>
            </a:r>
            <a:r>
              <a:rPr lang="en-US" altLang="zh-CN" dirty="0" err="1"/>
              <a:t>redis.conf</a:t>
            </a:r>
            <a:endParaRPr lang="en-US" altLang="zh-CN" dirty="0"/>
          </a:p>
          <a:p>
            <a:endParaRPr lang="en-US" altLang="zh-CN" dirty="0"/>
          </a:p>
          <a:p>
            <a:r>
              <a:rPr lang="en-US" altLang="zh-CN" dirty="0" err="1"/>
              <a:t>salveof</a:t>
            </a:r>
            <a:r>
              <a:rPr lang="en-US" altLang="zh-CN" dirty="0"/>
              <a:t> &lt;Master</a:t>
            </a:r>
            <a:r>
              <a:rPr lang="zh-CN" altLang="en-US" dirty="0"/>
              <a:t>的</a:t>
            </a:r>
            <a:r>
              <a:rPr lang="en-US" altLang="zh-CN" dirty="0" err="1"/>
              <a:t>ip</a:t>
            </a:r>
            <a:r>
              <a:rPr lang="en-US" altLang="zh-CN" dirty="0"/>
              <a:t>&gt; &lt;Master</a:t>
            </a:r>
            <a:r>
              <a:rPr lang="zh-CN" altLang="en-US" dirty="0"/>
              <a:t>的端口</a:t>
            </a:r>
            <a:r>
              <a:rPr lang="en-US" altLang="zh-CN" dirty="0"/>
              <a:t>&gt;</a:t>
            </a:r>
          </a:p>
          <a:p>
            <a:endParaRPr lang="en-US" altLang="zh-CN" dirty="0"/>
          </a:p>
          <a:p>
            <a:r>
              <a:rPr lang="zh-CN" altLang="en-US" dirty="0"/>
              <a:t>测试中使用不同的端口启动两个从数据库</a:t>
            </a:r>
          </a:p>
        </p:txBody>
      </p:sp>
      <p:pic>
        <p:nvPicPr>
          <p:cNvPr id="5" name="图片 4">
            <a:extLst>
              <a:ext uri="{FF2B5EF4-FFF2-40B4-BE49-F238E27FC236}">
                <a16:creationId xmlns:a16="http://schemas.microsoft.com/office/drawing/2014/main" id="{6D14F18B-9291-45BD-9B93-8F18F51E3269}"/>
              </a:ext>
            </a:extLst>
          </p:cNvPr>
          <p:cNvPicPr>
            <a:picLocks noChangeAspect="1"/>
          </p:cNvPicPr>
          <p:nvPr/>
        </p:nvPicPr>
        <p:blipFill>
          <a:blip r:embed="rId3"/>
          <a:stretch>
            <a:fillRect/>
          </a:stretch>
        </p:blipFill>
        <p:spPr>
          <a:xfrm>
            <a:off x="2717995" y="4203057"/>
            <a:ext cx="8724900" cy="1657350"/>
          </a:xfrm>
          <a:prstGeom prst="rect">
            <a:avLst/>
          </a:prstGeom>
        </p:spPr>
      </p:pic>
    </p:spTree>
    <p:extLst>
      <p:ext uri="{BB962C8B-B14F-4D97-AF65-F5344CB8AC3E}">
        <p14:creationId xmlns:p14="http://schemas.microsoft.com/office/powerpoint/2010/main" val="346898496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F244F64F-C9DE-4119-884B-2AFE2CBBB714}"/>
              </a:ext>
            </a:extLst>
          </p:cNvPr>
          <p:cNvPicPr>
            <a:picLocks noChangeAspect="1"/>
          </p:cNvPicPr>
          <p:nvPr/>
        </p:nvPicPr>
        <p:blipFill>
          <a:blip r:embed="rId3"/>
          <a:stretch>
            <a:fillRect/>
          </a:stretch>
        </p:blipFill>
        <p:spPr>
          <a:xfrm>
            <a:off x="1603190" y="893450"/>
            <a:ext cx="9467850" cy="5353050"/>
          </a:xfrm>
          <a:prstGeom prst="rect">
            <a:avLst/>
          </a:prstGeom>
        </p:spPr>
      </p:pic>
    </p:spTree>
    <p:extLst>
      <p:ext uri="{BB962C8B-B14F-4D97-AF65-F5344CB8AC3E}">
        <p14:creationId xmlns:p14="http://schemas.microsoft.com/office/powerpoint/2010/main" val="9346084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任意多边形 61"/>
          <p:cNvSpPr/>
          <p:nvPr/>
        </p:nvSpPr>
        <p:spPr>
          <a:xfrm>
            <a:off x="1072926"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39" name="任意多边形 38"/>
          <p:cNvSpPr/>
          <p:nvPr/>
        </p:nvSpPr>
        <p:spPr>
          <a:xfrm>
            <a:off x="1551509" y="699"/>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blipFill dpi="0"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r="1"/>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7" name="矩形 26"/>
          <p:cNvSpPr/>
          <p:nvPr/>
        </p:nvSpPr>
        <p:spPr>
          <a:xfrm>
            <a:off x="5780162" y="1233945"/>
            <a:ext cx="4731596" cy="960320"/>
          </a:xfrm>
          <a:prstGeom prst="rect">
            <a:avLst/>
          </a:prstGeom>
          <a:solidFill>
            <a:schemeClr val="bg1"/>
          </a:solidFill>
          <a:ln>
            <a:noFill/>
          </a:ln>
          <a:effectLst>
            <a:outerShdw blurRad="635000" dist="190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rot="5400000">
            <a:off x="1147717" y="3042765"/>
            <a:ext cx="4136750" cy="830997"/>
          </a:xfrm>
          <a:prstGeom prst="rect">
            <a:avLst/>
          </a:prstGeom>
          <a:noFill/>
        </p:spPr>
        <p:txBody>
          <a:bodyPr wrap="square" rtlCol="0">
            <a:spAutoFit/>
            <a:scene3d>
              <a:camera prst="orthographicFront"/>
              <a:lightRig rig="threePt" dir="t"/>
            </a:scene3d>
            <a:sp3d contourW="12700"/>
          </a:bodyPr>
          <a:lstStyle/>
          <a:p>
            <a:pPr algn="dist"/>
            <a:r>
              <a:rPr lang="en-US" altLang="zh-CN" sz="4800" dirty="0">
                <a:solidFill>
                  <a:srgbClr val="595959">
                    <a:alpha val="29000"/>
                  </a:srgbClr>
                </a:solidFill>
                <a:latin typeface="Meiryo UI" panose="020B0604030504040204" pitchFamily="34" charset="-128"/>
                <a:ea typeface="Meiryo UI" panose="020B0604030504040204" pitchFamily="34" charset="-128"/>
                <a:cs typeface="Meiryo UI" panose="020B0604030504040204" pitchFamily="34" charset="-128"/>
              </a:rPr>
              <a:t>CONTENTS</a:t>
            </a:r>
            <a:endParaRPr lang="zh-CN" altLang="en-US" sz="4800" dirty="0">
              <a:solidFill>
                <a:srgbClr val="595959">
                  <a:alpha val="29000"/>
                </a:srgbClr>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40" name="文本框 39"/>
          <p:cNvSpPr txBox="1"/>
          <p:nvPr/>
        </p:nvSpPr>
        <p:spPr>
          <a:xfrm>
            <a:off x="3525433" y="2396433"/>
            <a:ext cx="909515" cy="2123658"/>
          </a:xfrm>
          <a:prstGeom prst="rect">
            <a:avLst/>
          </a:prstGeom>
          <a:noFill/>
        </p:spPr>
        <p:txBody>
          <a:bodyPr wrap="square" rtlCol="0">
            <a:spAutoFit/>
            <a:scene3d>
              <a:camera prst="orthographicFront"/>
              <a:lightRig rig="threePt" dir="t"/>
            </a:scene3d>
            <a:sp3d contourW="12700"/>
          </a:bodyPr>
          <a:lstStyle/>
          <a:p>
            <a:pPr algn="ctr"/>
            <a:r>
              <a:rPr lang="zh-CN" altLang="en-US" sz="6600" b="1" dirty="0">
                <a:solidFill>
                  <a:srgbClr val="1D4C77"/>
                </a:solidFill>
                <a:ea typeface="方正黑体简体" panose="02010601030101010101" pitchFamily="2" charset="-122"/>
              </a:rPr>
              <a:t>目录</a:t>
            </a:r>
          </a:p>
        </p:txBody>
      </p:sp>
      <p:grpSp>
        <p:nvGrpSpPr>
          <p:cNvPr id="35" name="组合 34"/>
          <p:cNvGrpSpPr/>
          <p:nvPr/>
        </p:nvGrpSpPr>
        <p:grpSpPr>
          <a:xfrm>
            <a:off x="5950840" y="1359729"/>
            <a:ext cx="2616167" cy="694554"/>
            <a:chOff x="5591150" y="1307383"/>
            <a:chExt cx="2616167" cy="694554"/>
          </a:xfrm>
        </p:grpSpPr>
        <p:sp>
          <p:nvSpPr>
            <p:cNvPr id="8" name="文本框 7"/>
            <p:cNvSpPr txBox="1"/>
            <p:nvPr/>
          </p:nvSpPr>
          <p:spPr>
            <a:xfrm>
              <a:off x="6503453" y="1307383"/>
              <a:ext cx="1703864"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ea typeface="方正黑体简体" panose="02010601030101010101" pitchFamily="2" charset="-122"/>
                </a:rPr>
                <a:t>Redis</a:t>
              </a:r>
              <a:r>
                <a:rPr lang="zh-CN" altLang="en-US" sz="2800" b="1" dirty="0">
                  <a:solidFill>
                    <a:schemeClr val="tx1">
                      <a:lumMod val="75000"/>
                      <a:lumOff val="25000"/>
                    </a:schemeClr>
                  </a:solidFill>
                  <a:ea typeface="方正黑体简体" panose="02010601030101010101" pitchFamily="2" charset="-122"/>
                </a:rPr>
                <a:t>简介</a:t>
              </a:r>
              <a:endParaRPr lang="zh-CN" altLang="en-US" i="1" dirty="0">
                <a:solidFill>
                  <a:schemeClr val="tx1">
                    <a:lumMod val="75000"/>
                    <a:lumOff val="25000"/>
                  </a:schemeClr>
                </a:solidFill>
                <a:ea typeface="方正黑体简体" panose="02010601030101010101" pitchFamily="2" charset="-122"/>
              </a:endParaRPr>
            </a:p>
          </p:txBody>
        </p:sp>
        <p:sp>
          <p:nvSpPr>
            <p:cNvPr id="41" name="椭圆 40"/>
            <p:cNvSpPr/>
            <p:nvPr/>
          </p:nvSpPr>
          <p:spPr>
            <a:xfrm>
              <a:off x="5591150" y="1338211"/>
              <a:ext cx="663726" cy="663726"/>
            </a:xfrm>
            <a:prstGeom prst="ellipse">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b="1" dirty="0">
                  <a:solidFill>
                    <a:srgbClr val="1D4C77"/>
                  </a:solidFill>
                  <a:latin typeface="Agency FB" panose="020B0503020202020204" pitchFamily="34" charset="0"/>
                  <a:ea typeface="方正黑体简体" panose="02010601030101010101" pitchFamily="2" charset="-122"/>
                </a:rPr>
                <a:t>01</a:t>
              </a:r>
              <a:endParaRPr lang="zh-CN" altLang="en-US" sz="2800" b="1" dirty="0">
                <a:solidFill>
                  <a:srgbClr val="1D4C77"/>
                </a:solidFill>
                <a:latin typeface="Agency FB" panose="020B0503020202020204" pitchFamily="34" charset="0"/>
                <a:ea typeface="方正黑体简体" panose="02010601030101010101" pitchFamily="2" charset="-122"/>
              </a:endParaRPr>
            </a:p>
          </p:txBody>
        </p:sp>
      </p:grpSp>
      <p:sp>
        <p:nvSpPr>
          <p:cNvPr id="31" name="矩形 30"/>
          <p:cNvSpPr/>
          <p:nvPr/>
        </p:nvSpPr>
        <p:spPr>
          <a:xfrm>
            <a:off x="5780162" y="2396433"/>
            <a:ext cx="4731596" cy="960320"/>
          </a:xfrm>
          <a:prstGeom prst="rect">
            <a:avLst/>
          </a:prstGeom>
          <a:solidFill>
            <a:schemeClr val="bg1"/>
          </a:solidFill>
          <a:ln>
            <a:noFill/>
          </a:ln>
          <a:effectLst>
            <a:outerShdw blurRad="635000" dist="190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950840" y="2522439"/>
            <a:ext cx="3334313" cy="694554"/>
            <a:chOff x="5591150" y="1307383"/>
            <a:chExt cx="3334313" cy="694554"/>
          </a:xfrm>
        </p:grpSpPr>
        <p:sp>
          <p:nvSpPr>
            <p:cNvPr id="64" name="文本框 63"/>
            <p:cNvSpPr txBox="1"/>
            <p:nvPr/>
          </p:nvSpPr>
          <p:spPr>
            <a:xfrm>
              <a:off x="6503453" y="1307383"/>
              <a:ext cx="2422010"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ea typeface="方正黑体简体" panose="02010601030101010101" pitchFamily="2" charset="-122"/>
                </a:rPr>
                <a:t>Redis</a:t>
              </a:r>
              <a:r>
                <a:rPr lang="zh-CN" altLang="en-US" sz="2800" b="1" dirty="0">
                  <a:solidFill>
                    <a:schemeClr val="tx1">
                      <a:lumMod val="75000"/>
                      <a:lumOff val="25000"/>
                    </a:schemeClr>
                  </a:solidFill>
                  <a:ea typeface="方正黑体简体" panose="02010601030101010101" pitchFamily="2" charset="-122"/>
                </a:rPr>
                <a:t>数据结构</a:t>
              </a:r>
              <a:endParaRPr lang="zh-CN" altLang="en-US" i="1" dirty="0">
                <a:solidFill>
                  <a:schemeClr val="tx1">
                    <a:lumMod val="75000"/>
                    <a:lumOff val="25000"/>
                  </a:schemeClr>
                </a:solidFill>
                <a:ea typeface="方正黑体简体" panose="02010601030101010101" pitchFamily="2" charset="-122"/>
              </a:endParaRPr>
            </a:p>
          </p:txBody>
        </p:sp>
        <p:sp>
          <p:nvSpPr>
            <p:cNvPr id="38" name="椭圆 37"/>
            <p:cNvSpPr/>
            <p:nvPr/>
          </p:nvSpPr>
          <p:spPr>
            <a:xfrm>
              <a:off x="5591150" y="1338211"/>
              <a:ext cx="663726" cy="663726"/>
            </a:xfrm>
            <a:prstGeom prst="ellipse">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b="1" dirty="0">
                  <a:solidFill>
                    <a:srgbClr val="1D4C77"/>
                  </a:solidFill>
                  <a:latin typeface="Agency FB" panose="020B0503020202020204" pitchFamily="34" charset="0"/>
                  <a:ea typeface="方正黑体简体" panose="02010601030101010101" pitchFamily="2" charset="-122"/>
                </a:rPr>
                <a:t>02</a:t>
              </a:r>
              <a:endParaRPr lang="zh-CN" altLang="en-US" sz="2800" b="1" dirty="0">
                <a:solidFill>
                  <a:srgbClr val="1D4C77"/>
                </a:solidFill>
                <a:latin typeface="Agency FB" panose="020B0503020202020204" pitchFamily="34" charset="0"/>
                <a:ea typeface="方正黑体简体" panose="02010601030101010101" pitchFamily="2" charset="-122"/>
              </a:endParaRPr>
            </a:p>
          </p:txBody>
        </p:sp>
      </p:grpSp>
      <p:sp>
        <p:nvSpPr>
          <p:cNvPr id="19" name="矩形 18">
            <a:extLst>
              <a:ext uri="{FF2B5EF4-FFF2-40B4-BE49-F238E27FC236}">
                <a16:creationId xmlns:a16="http://schemas.microsoft.com/office/drawing/2014/main" id="{2A9BE503-4EB5-41D7-818C-012FDC107E4B}"/>
              </a:ext>
            </a:extLst>
          </p:cNvPr>
          <p:cNvSpPr/>
          <p:nvPr/>
        </p:nvSpPr>
        <p:spPr>
          <a:xfrm>
            <a:off x="5780162" y="3566825"/>
            <a:ext cx="4731596" cy="960320"/>
          </a:xfrm>
          <a:prstGeom prst="rect">
            <a:avLst/>
          </a:prstGeom>
          <a:solidFill>
            <a:schemeClr val="bg1"/>
          </a:solidFill>
          <a:ln>
            <a:noFill/>
          </a:ln>
          <a:effectLst>
            <a:outerShdw blurRad="635000" dist="190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BE8B9284-D946-43FB-9FAC-3F6DC333B5FF}"/>
              </a:ext>
            </a:extLst>
          </p:cNvPr>
          <p:cNvGrpSpPr/>
          <p:nvPr/>
        </p:nvGrpSpPr>
        <p:grpSpPr>
          <a:xfrm>
            <a:off x="5950840" y="3693053"/>
            <a:ext cx="2616167" cy="694554"/>
            <a:chOff x="5591150" y="1307383"/>
            <a:chExt cx="2616167" cy="694554"/>
          </a:xfrm>
        </p:grpSpPr>
        <p:sp>
          <p:nvSpPr>
            <p:cNvPr id="21" name="文本框 20">
              <a:extLst>
                <a:ext uri="{FF2B5EF4-FFF2-40B4-BE49-F238E27FC236}">
                  <a16:creationId xmlns:a16="http://schemas.microsoft.com/office/drawing/2014/main" id="{0FCD765A-0A78-44C3-8F13-D39EC1F199BC}"/>
                </a:ext>
              </a:extLst>
            </p:cNvPr>
            <p:cNvSpPr txBox="1"/>
            <p:nvPr/>
          </p:nvSpPr>
          <p:spPr>
            <a:xfrm>
              <a:off x="6503453" y="1307383"/>
              <a:ext cx="1703864"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ea typeface="方正黑体简体" panose="02010601030101010101" pitchFamily="2" charset="-122"/>
                </a:rPr>
                <a:t>Redis</a:t>
              </a:r>
              <a:r>
                <a:rPr lang="zh-CN" altLang="en-US" sz="2800" b="1" dirty="0">
                  <a:solidFill>
                    <a:schemeClr val="tx1">
                      <a:lumMod val="75000"/>
                      <a:lumOff val="25000"/>
                    </a:schemeClr>
                  </a:solidFill>
                  <a:ea typeface="方正黑体简体" panose="02010601030101010101" pitchFamily="2" charset="-122"/>
                </a:rPr>
                <a:t>集群</a:t>
              </a:r>
              <a:endParaRPr lang="zh-CN" altLang="en-US" i="1" dirty="0">
                <a:solidFill>
                  <a:schemeClr val="tx1">
                    <a:lumMod val="75000"/>
                    <a:lumOff val="25000"/>
                  </a:schemeClr>
                </a:solidFill>
                <a:ea typeface="方正黑体简体" panose="02010601030101010101" pitchFamily="2" charset="-122"/>
              </a:endParaRPr>
            </a:p>
          </p:txBody>
        </p:sp>
        <p:sp>
          <p:nvSpPr>
            <p:cNvPr id="22" name="椭圆 21">
              <a:extLst>
                <a:ext uri="{FF2B5EF4-FFF2-40B4-BE49-F238E27FC236}">
                  <a16:creationId xmlns:a16="http://schemas.microsoft.com/office/drawing/2014/main" id="{390D3A54-67C9-4109-910D-7654D80D542B}"/>
                </a:ext>
              </a:extLst>
            </p:cNvPr>
            <p:cNvSpPr/>
            <p:nvPr/>
          </p:nvSpPr>
          <p:spPr>
            <a:xfrm>
              <a:off x="5591150" y="1338211"/>
              <a:ext cx="663726" cy="663726"/>
            </a:xfrm>
            <a:prstGeom prst="ellipse">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b="1" dirty="0">
                  <a:solidFill>
                    <a:srgbClr val="1D4C77"/>
                  </a:solidFill>
                  <a:latin typeface="Agency FB" panose="020B0503020202020204" pitchFamily="34" charset="0"/>
                  <a:ea typeface="方正黑体简体" panose="02010601030101010101" pitchFamily="2" charset="-122"/>
                </a:rPr>
                <a:t>03</a:t>
              </a:r>
              <a:endParaRPr lang="zh-CN" altLang="en-US" sz="2800" b="1" dirty="0">
                <a:solidFill>
                  <a:srgbClr val="1D4C77"/>
                </a:solidFill>
                <a:latin typeface="Agency FB" panose="020B0503020202020204" pitchFamily="34" charset="0"/>
                <a:ea typeface="方正黑体简体" panose="02010601030101010101" pitchFamily="2" charset="-122"/>
              </a:endParaRPr>
            </a:p>
          </p:txBody>
        </p:sp>
      </p:grpSp>
    </p:spTree>
    <p:extLst>
      <p:ext uri="{BB962C8B-B14F-4D97-AF65-F5344CB8AC3E}">
        <p14:creationId xmlns:p14="http://schemas.microsoft.com/office/powerpoint/2010/main" val="3445792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1+#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50" presetClass="entr" presetSubtype="0" decel="100000" fill="hold" grpId="0"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1000" fill="hold"/>
                                            <p:tgtEl>
                                              <p:spTgt spid="40"/>
                                            </p:tgtEl>
                                            <p:attrNameLst>
                                              <p:attrName>ppt_w</p:attrName>
                                            </p:attrNameLst>
                                          </p:cBhvr>
                                          <p:tavLst>
                                            <p:tav tm="0">
                                              <p:val>
                                                <p:strVal val="#ppt_w+.3"/>
                                              </p:val>
                                            </p:tav>
                                            <p:tav tm="100000">
                                              <p:val>
                                                <p:strVal val="#ppt_w"/>
                                              </p:val>
                                            </p:tav>
                                          </p:tavLst>
                                        </p:anim>
                                        <p:anim calcmode="lin" valueType="num">
                                          <p:cBhvr>
                                            <p:cTn id="23" dur="1000" fill="hold"/>
                                            <p:tgtEl>
                                              <p:spTgt spid="40"/>
                                            </p:tgtEl>
                                            <p:attrNameLst>
                                              <p:attrName>ppt_h</p:attrName>
                                            </p:attrNameLst>
                                          </p:cBhvr>
                                          <p:tavLst>
                                            <p:tav tm="0">
                                              <p:val>
                                                <p:strVal val="#ppt_h"/>
                                              </p:val>
                                            </p:tav>
                                            <p:tav tm="100000">
                                              <p:val>
                                                <p:strVal val="#ppt_h"/>
                                              </p:val>
                                            </p:tav>
                                          </p:tavLst>
                                        </p:anim>
                                        <p:animEffect transition="in" filter="fade">
                                          <p:cBhvr>
                                            <p:cTn id="24" dur="1000"/>
                                            <p:tgtEl>
                                              <p:spTgt spid="40"/>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1+#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1+#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14:presetBounceEnd="40000">
                                      <p:stCondLst>
                                        <p:cond delay="250"/>
                                      </p:stCondLst>
                                      <p:childTnLst>
                                        <p:set>
                                          <p:cBhvr>
                                            <p:cTn id="34" dur="1" fill="hold">
                                              <p:stCondLst>
                                                <p:cond delay="0"/>
                                              </p:stCondLst>
                                            </p:cTn>
                                            <p:tgtEl>
                                              <p:spTgt spid="35"/>
                                            </p:tgtEl>
                                            <p:attrNameLst>
                                              <p:attrName>style.visibility</p:attrName>
                                            </p:attrNameLst>
                                          </p:cBhvr>
                                          <p:to>
                                            <p:strVal val="visible"/>
                                          </p:to>
                                        </p:set>
                                        <p:anim calcmode="lin" valueType="num" p14:bounceEnd="40000">
                                          <p:cBhvr additive="base">
                                            <p:cTn id="35" dur="750" fill="hold"/>
                                            <p:tgtEl>
                                              <p:spTgt spid="35"/>
                                            </p:tgtEl>
                                            <p:attrNameLst>
                                              <p:attrName>ppt_x</p:attrName>
                                            </p:attrNameLst>
                                          </p:cBhvr>
                                          <p:tavLst>
                                            <p:tav tm="0">
                                              <p:val>
                                                <p:strVal val="1+#ppt_w/2"/>
                                              </p:val>
                                            </p:tav>
                                            <p:tav tm="100000">
                                              <p:val>
                                                <p:strVal val="#ppt_x"/>
                                              </p:val>
                                            </p:tav>
                                          </p:tavLst>
                                        </p:anim>
                                        <p:anim calcmode="lin" valueType="num" p14:bounceEnd="40000">
                                          <p:cBhvr additive="base">
                                            <p:cTn id="36" dur="750" fill="hold"/>
                                            <p:tgtEl>
                                              <p:spTgt spid="35"/>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14:presetBounceEnd="40000">
                                      <p:stCondLst>
                                        <p:cond delay="250"/>
                                      </p:stCondLst>
                                      <p:childTnLst>
                                        <p:set>
                                          <p:cBhvr>
                                            <p:cTn id="38" dur="1" fill="hold">
                                              <p:stCondLst>
                                                <p:cond delay="0"/>
                                              </p:stCondLst>
                                            </p:cTn>
                                            <p:tgtEl>
                                              <p:spTgt spid="34"/>
                                            </p:tgtEl>
                                            <p:attrNameLst>
                                              <p:attrName>style.visibility</p:attrName>
                                            </p:attrNameLst>
                                          </p:cBhvr>
                                          <p:to>
                                            <p:strVal val="visible"/>
                                          </p:to>
                                        </p:set>
                                        <p:anim calcmode="lin" valueType="num" p14:bounceEnd="40000">
                                          <p:cBhvr additive="base">
                                            <p:cTn id="39" dur="750" fill="hold"/>
                                            <p:tgtEl>
                                              <p:spTgt spid="34"/>
                                            </p:tgtEl>
                                            <p:attrNameLst>
                                              <p:attrName>ppt_x</p:attrName>
                                            </p:attrNameLst>
                                          </p:cBhvr>
                                          <p:tavLst>
                                            <p:tav tm="0">
                                              <p:val>
                                                <p:strVal val="1+#ppt_w/2"/>
                                              </p:val>
                                            </p:tav>
                                            <p:tav tm="100000">
                                              <p:val>
                                                <p:strVal val="#ppt_x"/>
                                              </p:val>
                                            </p:tav>
                                          </p:tavLst>
                                        </p:anim>
                                        <p:anim calcmode="lin" valueType="num" p14:bounceEnd="40000">
                                          <p:cBhvr additive="base">
                                            <p:cTn id="40" dur="750" fill="hold"/>
                                            <p:tgtEl>
                                              <p:spTgt spid="34"/>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1+#ppt_w/2"/>
                                              </p:val>
                                            </p:tav>
                                            <p:tav tm="100000">
                                              <p:val>
                                                <p:strVal val="#ppt_x"/>
                                              </p:val>
                                            </p:tav>
                                          </p:tavLst>
                                        </p:anim>
                                        <p:anim calcmode="lin" valueType="num">
                                          <p:cBhvr additive="base">
                                            <p:cTn id="44" dur="500" fill="hold"/>
                                            <p:tgtEl>
                                              <p:spTgt spid="19"/>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14:presetBounceEnd="40000">
                                      <p:stCondLst>
                                        <p:cond delay="250"/>
                                      </p:stCondLst>
                                      <p:childTnLst>
                                        <p:set>
                                          <p:cBhvr>
                                            <p:cTn id="46" dur="1" fill="hold">
                                              <p:stCondLst>
                                                <p:cond delay="0"/>
                                              </p:stCondLst>
                                            </p:cTn>
                                            <p:tgtEl>
                                              <p:spTgt spid="20"/>
                                            </p:tgtEl>
                                            <p:attrNameLst>
                                              <p:attrName>style.visibility</p:attrName>
                                            </p:attrNameLst>
                                          </p:cBhvr>
                                          <p:to>
                                            <p:strVal val="visible"/>
                                          </p:to>
                                        </p:set>
                                        <p:anim calcmode="lin" valueType="num" p14:bounceEnd="40000">
                                          <p:cBhvr additive="base">
                                            <p:cTn id="47" dur="750" fill="hold"/>
                                            <p:tgtEl>
                                              <p:spTgt spid="20"/>
                                            </p:tgtEl>
                                            <p:attrNameLst>
                                              <p:attrName>ppt_x</p:attrName>
                                            </p:attrNameLst>
                                          </p:cBhvr>
                                          <p:tavLst>
                                            <p:tav tm="0">
                                              <p:val>
                                                <p:strVal val="1+#ppt_w/2"/>
                                              </p:val>
                                            </p:tav>
                                            <p:tav tm="100000">
                                              <p:val>
                                                <p:strVal val="#ppt_x"/>
                                              </p:val>
                                            </p:tav>
                                          </p:tavLst>
                                        </p:anim>
                                        <p:anim calcmode="lin" valueType="num" p14:bounceEnd="40000">
                                          <p:cBhvr additive="base">
                                            <p:cTn id="48" dur="7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9" grpId="0" animBg="1"/>
          <p:bldP spid="27" grpId="0" animBg="1"/>
          <p:bldP spid="36" grpId="0"/>
          <p:bldP spid="40" grpId="0"/>
          <p:bldP spid="31" grpId="0" animBg="1"/>
          <p:bldP spid="1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1+#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50" presetClass="entr" presetSubtype="0" decel="100000" fill="hold" grpId="0"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1000" fill="hold"/>
                                            <p:tgtEl>
                                              <p:spTgt spid="40"/>
                                            </p:tgtEl>
                                            <p:attrNameLst>
                                              <p:attrName>ppt_w</p:attrName>
                                            </p:attrNameLst>
                                          </p:cBhvr>
                                          <p:tavLst>
                                            <p:tav tm="0">
                                              <p:val>
                                                <p:strVal val="#ppt_w+.3"/>
                                              </p:val>
                                            </p:tav>
                                            <p:tav tm="100000">
                                              <p:val>
                                                <p:strVal val="#ppt_w"/>
                                              </p:val>
                                            </p:tav>
                                          </p:tavLst>
                                        </p:anim>
                                        <p:anim calcmode="lin" valueType="num">
                                          <p:cBhvr>
                                            <p:cTn id="23" dur="1000" fill="hold"/>
                                            <p:tgtEl>
                                              <p:spTgt spid="40"/>
                                            </p:tgtEl>
                                            <p:attrNameLst>
                                              <p:attrName>ppt_h</p:attrName>
                                            </p:attrNameLst>
                                          </p:cBhvr>
                                          <p:tavLst>
                                            <p:tav tm="0">
                                              <p:val>
                                                <p:strVal val="#ppt_h"/>
                                              </p:val>
                                            </p:tav>
                                            <p:tav tm="100000">
                                              <p:val>
                                                <p:strVal val="#ppt_h"/>
                                              </p:val>
                                            </p:tav>
                                          </p:tavLst>
                                        </p:anim>
                                        <p:animEffect transition="in" filter="fade">
                                          <p:cBhvr>
                                            <p:cTn id="24" dur="1000"/>
                                            <p:tgtEl>
                                              <p:spTgt spid="40"/>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1+#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1+#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1+#ppt_w/2"/>
                                              </p:val>
                                            </p:tav>
                                            <p:tav tm="100000">
                                              <p:val>
                                                <p:strVal val="#ppt_x"/>
                                              </p:val>
                                            </p:tav>
                                          </p:tavLst>
                                        </p:anim>
                                        <p:anim calcmode="lin" valueType="num">
                                          <p:cBhvr additive="base">
                                            <p:cTn id="36" dur="500" fill="hold"/>
                                            <p:tgtEl>
                                              <p:spTgt spid="32"/>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25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750" fill="hold"/>
                                            <p:tgtEl>
                                              <p:spTgt spid="35"/>
                                            </p:tgtEl>
                                            <p:attrNameLst>
                                              <p:attrName>ppt_x</p:attrName>
                                            </p:attrNameLst>
                                          </p:cBhvr>
                                          <p:tavLst>
                                            <p:tav tm="0">
                                              <p:val>
                                                <p:strVal val="1+#ppt_w/2"/>
                                              </p:val>
                                            </p:tav>
                                            <p:tav tm="100000">
                                              <p:val>
                                                <p:strVal val="#ppt_x"/>
                                              </p:val>
                                            </p:tav>
                                          </p:tavLst>
                                        </p:anim>
                                        <p:anim calcmode="lin" valueType="num">
                                          <p:cBhvr additive="base">
                                            <p:cTn id="40" dur="750" fill="hold"/>
                                            <p:tgtEl>
                                              <p:spTgt spid="35"/>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25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750" fill="hold"/>
                                            <p:tgtEl>
                                              <p:spTgt spid="34"/>
                                            </p:tgtEl>
                                            <p:attrNameLst>
                                              <p:attrName>ppt_x</p:attrName>
                                            </p:attrNameLst>
                                          </p:cBhvr>
                                          <p:tavLst>
                                            <p:tav tm="0">
                                              <p:val>
                                                <p:strVal val="1+#ppt_w/2"/>
                                              </p:val>
                                            </p:tav>
                                            <p:tav tm="100000">
                                              <p:val>
                                                <p:strVal val="#ppt_x"/>
                                              </p:val>
                                            </p:tav>
                                          </p:tavLst>
                                        </p:anim>
                                        <p:anim calcmode="lin" valueType="num">
                                          <p:cBhvr additive="base">
                                            <p:cTn id="44" dur="750" fill="hold"/>
                                            <p:tgtEl>
                                              <p:spTgt spid="34"/>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250"/>
                                      </p:stCondLst>
                                      <p:childTnLst>
                                        <p:set>
                                          <p:cBhvr>
                                            <p:cTn id="46" dur="1" fill="hold">
                                              <p:stCondLst>
                                                <p:cond delay="0"/>
                                              </p:stCondLst>
                                            </p:cTn>
                                            <p:tgtEl>
                                              <p:spTgt spid="65"/>
                                            </p:tgtEl>
                                            <p:attrNameLst>
                                              <p:attrName>style.visibility</p:attrName>
                                            </p:attrNameLst>
                                          </p:cBhvr>
                                          <p:to>
                                            <p:strVal val="visible"/>
                                          </p:to>
                                        </p:set>
                                        <p:anim calcmode="lin" valueType="num">
                                          <p:cBhvr additive="base">
                                            <p:cTn id="47" dur="750" fill="hold"/>
                                            <p:tgtEl>
                                              <p:spTgt spid="65"/>
                                            </p:tgtEl>
                                            <p:attrNameLst>
                                              <p:attrName>ppt_x</p:attrName>
                                            </p:attrNameLst>
                                          </p:cBhvr>
                                          <p:tavLst>
                                            <p:tav tm="0">
                                              <p:val>
                                                <p:strVal val="1+#ppt_w/2"/>
                                              </p:val>
                                            </p:tav>
                                            <p:tav tm="100000">
                                              <p:val>
                                                <p:strVal val="#ppt_x"/>
                                              </p:val>
                                            </p:tav>
                                          </p:tavLst>
                                        </p:anim>
                                        <p:anim calcmode="lin" valueType="num">
                                          <p:cBhvr additive="base">
                                            <p:cTn id="48" dur="750" fill="hold"/>
                                            <p:tgtEl>
                                              <p:spTgt spid="65"/>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1+#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750" fill="hold"/>
                                            <p:tgtEl>
                                              <p:spTgt spid="20"/>
                                            </p:tgtEl>
                                            <p:attrNameLst>
                                              <p:attrName>ppt_x</p:attrName>
                                            </p:attrNameLst>
                                          </p:cBhvr>
                                          <p:tavLst>
                                            <p:tav tm="0">
                                              <p:val>
                                                <p:strVal val="1+#ppt_w/2"/>
                                              </p:val>
                                            </p:tav>
                                            <p:tav tm="100000">
                                              <p:val>
                                                <p:strVal val="#ppt_x"/>
                                              </p:val>
                                            </p:tav>
                                          </p:tavLst>
                                        </p:anim>
                                        <p:anim calcmode="lin" valueType="num">
                                          <p:cBhvr additive="base">
                                            <p:cTn id="56" dur="7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9" grpId="0" animBg="1"/>
          <p:bldP spid="27" grpId="0" animBg="1"/>
          <p:bldP spid="36" grpId="0"/>
          <p:bldP spid="40" grpId="0"/>
          <p:bldP spid="31" grpId="0" animBg="1"/>
          <p:bldP spid="32" grpId="0" animBg="1"/>
          <p:bldP spid="19"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555222"/>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在主节点故障时自动选举出新的主节点</a:t>
            </a:r>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03</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1627369" cy="523220"/>
          </a:xfrm>
          <a:prstGeom prst="rect">
            <a:avLst/>
          </a:prstGeom>
          <a:noFill/>
        </p:spPr>
        <p:txBody>
          <a:bodyPr wrap="none" rtlCol="0">
            <a:spAutoFit/>
            <a:scene3d>
              <a:camera prst="orthographicFront"/>
              <a:lightRig rig="threePt" dir="t"/>
            </a:scene3d>
            <a:sp3d contourW="12700"/>
          </a:bodyPr>
          <a:lstStyle/>
          <a:p>
            <a:r>
              <a:rPr lang="zh-CN" altLang="en-US" sz="2800" b="1" dirty="0"/>
              <a:t>哨兵模式</a:t>
            </a:r>
            <a:endParaRPr lang="zh-CN" altLang="en-US" sz="2800" b="1" dirty="0">
              <a:solidFill>
                <a:srgbClr val="414141"/>
              </a:solidFill>
              <a:ea typeface="方正黑体简体" panose="02010601030101010101" pitchFamily="2" charset="-122"/>
            </a:endParaRPr>
          </a:p>
        </p:txBody>
      </p:sp>
      <p:sp>
        <p:nvSpPr>
          <p:cNvPr id="3" name="文本框 2">
            <a:extLst>
              <a:ext uri="{FF2B5EF4-FFF2-40B4-BE49-F238E27FC236}">
                <a16:creationId xmlns:a16="http://schemas.microsoft.com/office/drawing/2014/main" id="{1C9B89E1-6953-41E6-BD8E-B2869105B0DE}"/>
              </a:ext>
            </a:extLst>
          </p:cNvPr>
          <p:cNvSpPr txBox="1"/>
          <p:nvPr/>
        </p:nvSpPr>
        <p:spPr>
          <a:xfrm>
            <a:off x="1315329" y="2413587"/>
            <a:ext cx="6905614" cy="1429622"/>
          </a:xfrm>
          <a:prstGeom prst="rect">
            <a:avLst/>
          </a:prstGeom>
          <a:noFill/>
        </p:spPr>
        <p:txBody>
          <a:bodyPr wrap="square" rtlCol="0">
            <a:spAutoFit/>
          </a:bodyPr>
          <a:lstStyle/>
          <a:p>
            <a:pPr>
              <a:lnSpc>
                <a:spcPct val="150000"/>
              </a:lnSpc>
            </a:pPr>
            <a:r>
              <a:rPr lang="zh-CN" altLang="en-US" sz="2000" dirty="0"/>
              <a:t>需要启动三个哨兵进程</a:t>
            </a:r>
          </a:p>
          <a:p>
            <a:pPr>
              <a:lnSpc>
                <a:spcPct val="150000"/>
              </a:lnSpc>
            </a:pPr>
            <a:r>
              <a:rPr lang="zh-CN" altLang="en-US" sz="2000" dirty="0"/>
              <a:t>三个数据库安装目录下新建配置文件</a:t>
            </a:r>
            <a:r>
              <a:rPr lang="en-US" altLang="zh-CN" sz="2000" dirty="0" err="1"/>
              <a:t>sentinel.conf</a:t>
            </a:r>
            <a:endParaRPr lang="en-US" altLang="zh-CN" sz="2000" dirty="0"/>
          </a:p>
          <a:p>
            <a:pPr>
              <a:lnSpc>
                <a:spcPct val="150000"/>
              </a:lnSpc>
            </a:pPr>
            <a:endParaRPr lang="zh-CN" altLang="en-US" sz="2000" dirty="0"/>
          </a:p>
        </p:txBody>
      </p:sp>
      <p:pic>
        <p:nvPicPr>
          <p:cNvPr id="4" name="图片 3">
            <a:extLst>
              <a:ext uri="{FF2B5EF4-FFF2-40B4-BE49-F238E27FC236}">
                <a16:creationId xmlns:a16="http://schemas.microsoft.com/office/drawing/2014/main" id="{CB8DFA00-3BD1-4747-AE10-FDF21D75A109}"/>
              </a:ext>
            </a:extLst>
          </p:cNvPr>
          <p:cNvPicPr>
            <a:picLocks noChangeAspect="1"/>
          </p:cNvPicPr>
          <p:nvPr/>
        </p:nvPicPr>
        <p:blipFill>
          <a:blip r:embed="rId3"/>
          <a:stretch>
            <a:fillRect/>
          </a:stretch>
        </p:blipFill>
        <p:spPr>
          <a:xfrm>
            <a:off x="1315329" y="3843209"/>
            <a:ext cx="4400550" cy="1323975"/>
          </a:xfrm>
          <a:prstGeom prst="rect">
            <a:avLst/>
          </a:prstGeom>
        </p:spPr>
      </p:pic>
      <p:pic>
        <p:nvPicPr>
          <p:cNvPr id="5" name="图片 4">
            <a:extLst>
              <a:ext uri="{FF2B5EF4-FFF2-40B4-BE49-F238E27FC236}">
                <a16:creationId xmlns:a16="http://schemas.microsoft.com/office/drawing/2014/main" id="{B2070929-F5C6-4E1C-91DA-4ED6C82A38D8}"/>
              </a:ext>
            </a:extLst>
          </p:cNvPr>
          <p:cNvPicPr>
            <a:picLocks noChangeAspect="1"/>
          </p:cNvPicPr>
          <p:nvPr/>
        </p:nvPicPr>
        <p:blipFill>
          <a:blip r:embed="rId4"/>
          <a:stretch>
            <a:fillRect/>
          </a:stretch>
        </p:blipFill>
        <p:spPr>
          <a:xfrm>
            <a:off x="7168425" y="1315329"/>
            <a:ext cx="4610100" cy="2914650"/>
          </a:xfrm>
          <a:prstGeom prst="rect">
            <a:avLst/>
          </a:prstGeom>
        </p:spPr>
      </p:pic>
    </p:spTree>
    <p:extLst>
      <p:ext uri="{BB962C8B-B14F-4D97-AF65-F5344CB8AC3E}">
        <p14:creationId xmlns:p14="http://schemas.microsoft.com/office/powerpoint/2010/main" val="39371839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B8293C27-F624-4832-9AB4-76A304B93AB4}"/>
              </a:ext>
            </a:extLst>
          </p:cNvPr>
          <p:cNvPicPr>
            <a:picLocks noChangeAspect="1"/>
          </p:cNvPicPr>
          <p:nvPr/>
        </p:nvPicPr>
        <p:blipFill>
          <a:blip r:embed="rId3"/>
          <a:stretch>
            <a:fillRect/>
          </a:stretch>
        </p:blipFill>
        <p:spPr>
          <a:xfrm>
            <a:off x="57610" y="459383"/>
            <a:ext cx="5010150" cy="4019550"/>
          </a:xfrm>
          <a:prstGeom prst="rect">
            <a:avLst/>
          </a:prstGeom>
        </p:spPr>
      </p:pic>
      <p:pic>
        <p:nvPicPr>
          <p:cNvPr id="5" name="图片 4">
            <a:extLst>
              <a:ext uri="{FF2B5EF4-FFF2-40B4-BE49-F238E27FC236}">
                <a16:creationId xmlns:a16="http://schemas.microsoft.com/office/drawing/2014/main" id="{52A271BB-BA9D-42BE-AF28-1B787BB3441A}"/>
              </a:ext>
            </a:extLst>
          </p:cNvPr>
          <p:cNvPicPr>
            <a:picLocks noChangeAspect="1"/>
          </p:cNvPicPr>
          <p:nvPr/>
        </p:nvPicPr>
        <p:blipFill>
          <a:blip r:embed="rId4"/>
          <a:stretch>
            <a:fillRect/>
          </a:stretch>
        </p:blipFill>
        <p:spPr>
          <a:xfrm>
            <a:off x="4305530" y="0"/>
            <a:ext cx="6143625" cy="3943350"/>
          </a:xfrm>
          <a:prstGeom prst="rect">
            <a:avLst/>
          </a:prstGeom>
        </p:spPr>
      </p:pic>
      <p:pic>
        <p:nvPicPr>
          <p:cNvPr id="6" name="图片 5">
            <a:extLst>
              <a:ext uri="{FF2B5EF4-FFF2-40B4-BE49-F238E27FC236}">
                <a16:creationId xmlns:a16="http://schemas.microsoft.com/office/drawing/2014/main" id="{8BBF9020-8ED0-4E60-9E03-11A0A9A0F06C}"/>
              </a:ext>
            </a:extLst>
          </p:cNvPr>
          <p:cNvPicPr>
            <a:picLocks noChangeAspect="1"/>
          </p:cNvPicPr>
          <p:nvPr/>
        </p:nvPicPr>
        <p:blipFill>
          <a:blip r:embed="rId5"/>
          <a:stretch>
            <a:fillRect/>
          </a:stretch>
        </p:blipFill>
        <p:spPr>
          <a:xfrm>
            <a:off x="7643135" y="2511552"/>
            <a:ext cx="4136719" cy="4346448"/>
          </a:xfrm>
          <a:prstGeom prst="rect">
            <a:avLst/>
          </a:prstGeom>
        </p:spPr>
      </p:pic>
    </p:spTree>
    <p:extLst>
      <p:ext uri="{BB962C8B-B14F-4D97-AF65-F5344CB8AC3E}">
        <p14:creationId xmlns:p14="http://schemas.microsoft.com/office/powerpoint/2010/main" val="38579402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a:extLst>
              <a:ext uri="{FF2B5EF4-FFF2-40B4-BE49-F238E27FC236}">
                <a16:creationId xmlns:a16="http://schemas.microsoft.com/office/drawing/2014/main" id="{C68F9575-6D17-4D5F-B62F-2F4693C88138}"/>
              </a:ext>
            </a:extLst>
          </p:cNvPr>
          <p:cNvPicPr>
            <a:picLocks noChangeAspect="1"/>
          </p:cNvPicPr>
          <p:nvPr/>
        </p:nvPicPr>
        <p:blipFill>
          <a:blip r:embed="rId3"/>
          <a:stretch>
            <a:fillRect/>
          </a:stretch>
        </p:blipFill>
        <p:spPr>
          <a:xfrm>
            <a:off x="1930146" y="1182913"/>
            <a:ext cx="7067550" cy="3400425"/>
          </a:xfrm>
          <a:prstGeom prst="rect">
            <a:avLst/>
          </a:prstGeom>
        </p:spPr>
      </p:pic>
    </p:spTree>
    <p:extLst>
      <p:ext uri="{BB962C8B-B14F-4D97-AF65-F5344CB8AC3E}">
        <p14:creationId xmlns:p14="http://schemas.microsoft.com/office/powerpoint/2010/main" val="34252331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A042E46F-8355-49A9-B7C2-79E86F935F15}"/>
              </a:ext>
            </a:extLst>
          </p:cNvPr>
          <p:cNvPicPr>
            <a:picLocks noChangeAspect="1"/>
          </p:cNvPicPr>
          <p:nvPr/>
        </p:nvPicPr>
        <p:blipFill>
          <a:blip r:embed="rId3"/>
          <a:stretch>
            <a:fillRect/>
          </a:stretch>
        </p:blipFill>
        <p:spPr>
          <a:xfrm>
            <a:off x="1574292" y="0"/>
            <a:ext cx="5410200" cy="6762750"/>
          </a:xfrm>
          <a:prstGeom prst="rect">
            <a:avLst/>
          </a:prstGeom>
        </p:spPr>
      </p:pic>
      <p:pic>
        <p:nvPicPr>
          <p:cNvPr id="5" name="图片 4">
            <a:extLst>
              <a:ext uri="{FF2B5EF4-FFF2-40B4-BE49-F238E27FC236}">
                <a16:creationId xmlns:a16="http://schemas.microsoft.com/office/drawing/2014/main" id="{5E60A049-C671-4E28-A2BB-7D67F3C15BB7}"/>
              </a:ext>
            </a:extLst>
          </p:cNvPr>
          <p:cNvPicPr>
            <a:picLocks noChangeAspect="1"/>
          </p:cNvPicPr>
          <p:nvPr/>
        </p:nvPicPr>
        <p:blipFill>
          <a:blip r:embed="rId4"/>
          <a:stretch>
            <a:fillRect/>
          </a:stretch>
        </p:blipFill>
        <p:spPr>
          <a:xfrm>
            <a:off x="5895022" y="-5491"/>
            <a:ext cx="6010275" cy="4857750"/>
          </a:xfrm>
          <a:prstGeom prst="rect">
            <a:avLst/>
          </a:prstGeom>
        </p:spPr>
      </p:pic>
      <p:sp>
        <p:nvSpPr>
          <p:cNvPr id="6" name="文本框 5">
            <a:extLst>
              <a:ext uri="{FF2B5EF4-FFF2-40B4-BE49-F238E27FC236}">
                <a16:creationId xmlns:a16="http://schemas.microsoft.com/office/drawing/2014/main" id="{7C699FB3-CBAC-4B93-B351-157BEB4AF1FF}"/>
              </a:ext>
            </a:extLst>
          </p:cNvPr>
          <p:cNvSpPr txBox="1"/>
          <p:nvPr/>
        </p:nvSpPr>
        <p:spPr>
          <a:xfrm>
            <a:off x="7229855" y="5096256"/>
            <a:ext cx="4864607" cy="1424621"/>
          </a:xfrm>
          <a:prstGeom prst="rect">
            <a:avLst/>
          </a:prstGeom>
          <a:noFill/>
        </p:spPr>
        <p:txBody>
          <a:bodyPr wrap="square" rtlCol="0">
            <a:spAutoFit/>
          </a:bodyPr>
          <a:lstStyle/>
          <a:p>
            <a:pPr>
              <a:lnSpc>
                <a:spcPct val="150000"/>
              </a:lnSpc>
            </a:pPr>
            <a:r>
              <a:rPr lang="zh-CN" altLang="en-US" sz="2000" dirty="0"/>
              <a:t>哨兵进程启动后会修改</a:t>
            </a:r>
            <a:r>
              <a:rPr lang="en-US" altLang="zh-CN" sz="2000" dirty="0" err="1"/>
              <a:t>sentinel.conf</a:t>
            </a:r>
            <a:r>
              <a:rPr lang="zh-CN" altLang="en-US" sz="2000" dirty="0"/>
              <a:t>配置文件，将配置写入硬盘上持久化，可以方便地重启而不会丢失配置</a:t>
            </a:r>
          </a:p>
        </p:txBody>
      </p:sp>
    </p:spTree>
    <p:extLst>
      <p:ext uri="{BB962C8B-B14F-4D97-AF65-F5344CB8AC3E}">
        <p14:creationId xmlns:p14="http://schemas.microsoft.com/office/powerpoint/2010/main" val="9312506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03</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2136290" cy="523220"/>
          </a:xfrm>
          <a:prstGeom prst="rect">
            <a:avLst/>
          </a:prstGeom>
          <a:noFill/>
        </p:spPr>
        <p:txBody>
          <a:bodyPr wrap="none" rtlCol="0">
            <a:spAutoFit/>
            <a:scene3d>
              <a:camera prst="orthographicFront"/>
              <a:lightRig rig="threePt" dir="t"/>
            </a:scene3d>
            <a:sp3d contourW="12700"/>
          </a:bodyPr>
          <a:lstStyle/>
          <a:p>
            <a:r>
              <a:rPr lang="en-US" altLang="zh-CN" sz="2800" b="1" dirty="0"/>
              <a:t>Redis-Cluster</a:t>
            </a:r>
            <a:endParaRPr lang="zh-CN" altLang="en-US" sz="2800" b="1" dirty="0">
              <a:solidFill>
                <a:srgbClr val="414141"/>
              </a:solidFill>
              <a:ea typeface="方正黑体简体" panose="02010601030101010101" pitchFamily="2" charset="-122"/>
            </a:endParaRPr>
          </a:p>
        </p:txBody>
      </p:sp>
      <p:sp>
        <p:nvSpPr>
          <p:cNvPr id="9" name="Rectangle 3">
            <a:extLst>
              <a:ext uri="{FF2B5EF4-FFF2-40B4-BE49-F238E27FC236}">
                <a16:creationId xmlns:a16="http://schemas.microsoft.com/office/drawing/2014/main" id="{1A522CF2-147C-4F60-B856-6C98D4454093}"/>
              </a:ext>
            </a:extLst>
          </p:cNvPr>
          <p:cNvSpPr>
            <a:spLocks noChangeArrowheads="1"/>
          </p:cNvSpPr>
          <p:nvPr/>
        </p:nvSpPr>
        <p:spPr bwMode="auto">
          <a:xfrm>
            <a:off x="1315329" y="1210817"/>
            <a:ext cx="829196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Arial" panose="020B0604020202020204" pitchFamily="34" charset="0"/>
              </a:rPr>
              <a:t>redis 3.0以后支持cluster</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Arial" panose="020B0604020202020204" pitchFamily="34" charset="0"/>
              </a:rPr>
              <a:t>cluster将数据分散在几个节点，并支持动态扩充</a:t>
            </a:r>
          </a:p>
        </p:txBody>
      </p:sp>
      <p:sp>
        <p:nvSpPr>
          <p:cNvPr id="10" name="文本框 9">
            <a:extLst>
              <a:ext uri="{FF2B5EF4-FFF2-40B4-BE49-F238E27FC236}">
                <a16:creationId xmlns:a16="http://schemas.microsoft.com/office/drawing/2014/main" id="{0AEADF0D-E0F3-49CF-9FC8-2A1EECE15AC4}"/>
              </a:ext>
            </a:extLst>
          </p:cNvPr>
          <p:cNvSpPr txBox="1"/>
          <p:nvPr/>
        </p:nvSpPr>
        <p:spPr>
          <a:xfrm>
            <a:off x="1315329" y="2520556"/>
            <a:ext cx="8565290" cy="2809615"/>
          </a:xfrm>
          <a:prstGeom prst="rect">
            <a:avLst/>
          </a:prstGeom>
          <a:noFill/>
        </p:spPr>
        <p:txBody>
          <a:bodyPr wrap="square" rtlCol="0">
            <a:spAutoFit/>
          </a:bodyPr>
          <a:lstStyle/>
          <a:p>
            <a:pPr>
              <a:lnSpc>
                <a:spcPct val="150000"/>
              </a:lnSpc>
              <a:buFont typeface="+mj-lt"/>
              <a:buAutoNum type="arabicPeriod"/>
            </a:pPr>
            <a:r>
              <a:rPr lang="zh-CN" altLang="en-US" sz="2000" dirty="0"/>
              <a:t>所有节点两两相连（</a:t>
            </a:r>
            <a:r>
              <a:rPr lang="en-US" altLang="zh-CN" sz="2000" dirty="0"/>
              <a:t>PING-PANG</a:t>
            </a:r>
            <a:r>
              <a:rPr lang="zh-CN" altLang="en-US" sz="2000" dirty="0"/>
              <a:t>机制），内部使用二进制协议优化传输速度和带宽每个节点都保存整个集群状态</a:t>
            </a:r>
          </a:p>
          <a:p>
            <a:pPr>
              <a:lnSpc>
                <a:spcPct val="150000"/>
              </a:lnSpc>
              <a:buFont typeface="+mj-lt"/>
              <a:buAutoNum type="arabicPeriod"/>
            </a:pPr>
            <a:r>
              <a:rPr lang="zh-CN" altLang="en-US" sz="2000" dirty="0"/>
              <a:t>客户端连接其中一个节点即可</a:t>
            </a:r>
          </a:p>
          <a:p>
            <a:pPr>
              <a:lnSpc>
                <a:spcPct val="150000"/>
              </a:lnSpc>
              <a:buFont typeface="+mj-lt"/>
              <a:buAutoNum type="arabicPeriod"/>
            </a:pPr>
            <a:r>
              <a:rPr lang="zh-CN" altLang="en-US" sz="2000" dirty="0"/>
              <a:t>节点的失效需要被集群中超过半数的节点检测到才能被认定</a:t>
            </a:r>
          </a:p>
          <a:p>
            <a:pPr>
              <a:lnSpc>
                <a:spcPct val="150000"/>
              </a:lnSpc>
              <a:buFont typeface="+mj-lt"/>
              <a:buAutoNum type="arabicPeriod"/>
            </a:pPr>
            <a:r>
              <a:rPr lang="zh-CN" altLang="en-US" sz="2000" dirty="0"/>
              <a:t>集群将所有的节点映射到</a:t>
            </a:r>
            <a:r>
              <a:rPr lang="en-US" altLang="zh-CN" sz="2000" dirty="0"/>
              <a:t>0-16383</a:t>
            </a:r>
            <a:r>
              <a:rPr lang="zh-CN" altLang="en-US" sz="2000" dirty="0"/>
              <a:t>的</a:t>
            </a:r>
            <a:r>
              <a:rPr lang="en-US" altLang="zh-CN" sz="2000" dirty="0"/>
              <a:t>slot</a:t>
            </a:r>
            <a:r>
              <a:rPr lang="zh-CN" altLang="en-US" sz="2000" dirty="0"/>
              <a:t>上，存入数据时，根据</a:t>
            </a:r>
            <a:r>
              <a:rPr lang="en-US" altLang="zh-CN" sz="2000" dirty="0"/>
              <a:t>CRC16(key)</a:t>
            </a:r>
            <a:r>
              <a:rPr lang="zh-CN" altLang="en-US" sz="2000" dirty="0"/>
              <a:t>对</a:t>
            </a:r>
            <a:r>
              <a:rPr lang="en-US" altLang="zh-CN" sz="2000" dirty="0"/>
              <a:t>16384</a:t>
            </a:r>
            <a:r>
              <a:rPr lang="zh-CN" altLang="en-US" sz="2000" dirty="0"/>
              <a:t>取模的值来确定放入的节点</a:t>
            </a:r>
          </a:p>
        </p:txBody>
      </p:sp>
    </p:spTree>
    <p:extLst>
      <p:ext uri="{BB962C8B-B14F-4D97-AF65-F5344CB8AC3E}">
        <p14:creationId xmlns:p14="http://schemas.microsoft.com/office/powerpoint/2010/main" val="417892496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a:extLst>
              <a:ext uri="{FF2B5EF4-FFF2-40B4-BE49-F238E27FC236}">
                <a16:creationId xmlns:a16="http://schemas.microsoft.com/office/drawing/2014/main" id="{E801251A-BA63-42D5-8738-AA356F1981B3}"/>
              </a:ext>
            </a:extLst>
          </p:cNvPr>
          <p:cNvSpPr txBox="1"/>
          <p:nvPr/>
        </p:nvSpPr>
        <p:spPr>
          <a:xfrm>
            <a:off x="1487425" y="466502"/>
            <a:ext cx="10021820" cy="2814617"/>
          </a:xfrm>
          <a:prstGeom prst="rect">
            <a:avLst/>
          </a:prstGeom>
          <a:noFill/>
        </p:spPr>
        <p:txBody>
          <a:bodyPr wrap="square" rtlCol="0">
            <a:spAutoFit/>
          </a:bodyPr>
          <a:lstStyle/>
          <a:p>
            <a:pPr marL="457200" indent="-457200">
              <a:lnSpc>
                <a:spcPct val="150000"/>
              </a:lnSpc>
              <a:buFont typeface="+mj-lt"/>
              <a:buAutoNum type="arabicPeriod"/>
            </a:pPr>
            <a:r>
              <a:rPr lang="zh-CN" altLang="en-US" sz="2000" dirty="0"/>
              <a:t>根据</a:t>
            </a:r>
            <a:r>
              <a:rPr lang="en-US" altLang="zh-CN" sz="2000" dirty="0"/>
              <a:t>slot</a:t>
            </a:r>
            <a:r>
              <a:rPr lang="zh-CN" altLang="en-US" sz="2000" dirty="0"/>
              <a:t>分好节点后，如果有新增的节点，则已有的所有节点选取一部分</a:t>
            </a:r>
            <a:r>
              <a:rPr lang="en-US" altLang="zh-CN" sz="2000" dirty="0"/>
              <a:t>slot</a:t>
            </a:r>
            <a:r>
              <a:rPr lang="zh-CN" altLang="en-US" sz="2000" dirty="0"/>
              <a:t>给新增节点</a:t>
            </a:r>
          </a:p>
          <a:p>
            <a:pPr marL="457200" indent="-457200">
              <a:lnSpc>
                <a:spcPct val="150000"/>
              </a:lnSpc>
              <a:buFont typeface="+mj-lt"/>
              <a:buAutoNum type="arabicPeriod"/>
            </a:pPr>
            <a:r>
              <a:rPr lang="zh-CN" altLang="en-US" sz="2000" dirty="0"/>
              <a:t>如果集群的某个节点挂掉后，集群就无法被访问。因此</a:t>
            </a:r>
            <a:r>
              <a:rPr lang="en-US" altLang="zh-CN" sz="2000" dirty="0" err="1"/>
              <a:t>redis</a:t>
            </a:r>
            <a:r>
              <a:rPr lang="en-US" altLang="zh-CN" sz="2000" dirty="0"/>
              <a:t>-cluster</a:t>
            </a:r>
            <a:r>
              <a:rPr lang="zh-CN" altLang="en-US" sz="2000" dirty="0"/>
              <a:t>也可以配置主从模式，提高可用性。主从模式下，所有主节点分配</a:t>
            </a:r>
            <a:r>
              <a:rPr lang="en-US" altLang="zh-CN" sz="2000" dirty="0"/>
              <a:t>slot</a:t>
            </a:r>
            <a:r>
              <a:rPr lang="zh-CN" altLang="en-US" sz="2000" dirty="0"/>
              <a:t>，每个主节点可以有几个从节点同步数据，某个主节点宕机后相应的从节点可以来充当主节点</a:t>
            </a:r>
          </a:p>
          <a:p>
            <a:pPr>
              <a:lnSpc>
                <a:spcPct val="150000"/>
              </a:lnSpc>
            </a:pPr>
            <a:endParaRPr lang="zh-CN" altLang="en-US" sz="2000" dirty="0"/>
          </a:p>
        </p:txBody>
      </p:sp>
      <p:pic>
        <p:nvPicPr>
          <p:cNvPr id="2" name="图片 1">
            <a:extLst>
              <a:ext uri="{FF2B5EF4-FFF2-40B4-BE49-F238E27FC236}">
                <a16:creationId xmlns:a16="http://schemas.microsoft.com/office/drawing/2014/main" id="{FA089980-E2EC-401D-A487-20FC18F318B4}"/>
              </a:ext>
            </a:extLst>
          </p:cNvPr>
          <p:cNvPicPr>
            <a:picLocks noChangeAspect="1"/>
          </p:cNvPicPr>
          <p:nvPr/>
        </p:nvPicPr>
        <p:blipFill>
          <a:blip r:embed="rId3"/>
          <a:stretch>
            <a:fillRect/>
          </a:stretch>
        </p:blipFill>
        <p:spPr>
          <a:xfrm>
            <a:off x="4212631" y="2889504"/>
            <a:ext cx="4936893" cy="3915970"/>
          </a:xfrm>
          <a:prstGeom prst="rect">
            <a:avLst/>
          </a:prstGeom>
        </p:spPr>
      </p:pic>
    </p:spTree>
    <p:extLst>
      <p:ext uri="{BB962C8B-B14F-4D97-AF65-F5344CB8AC3E}">
        <p14:creationId xmlns:p14="http://schemas.microsoft.com/office/powerpoint/2010/main" val="12830769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A3BD343E-510E-4105-8EFF-72092B06CAA4}"/>
              </a:ext>
            </a:extLst>
          </p:cNvPr>
          <p:cNvSpPr txBox="1"/>
          <p:nvPr/>
        </p:nvSpPr>
        <p:spPr>
          <a:xfrm>
            <a:off x="1714450" y="631604"/>
            <a:ext cx="9412222" cy="3276282"/>
          </a:xfrm>
          <a:prstGeom prst="rect">
            <a:avLst/>
          </a:prstGeom>
          <a:noFill/>
        </p:spPr>
        <p:txBody>
          <a:bodyPr wrap="square" rtlCol="0">
            <a:spAutoFit/>
          </a:bodyPr>
          <a:lstStyle/>
          <a:p>
            <a:pPr>
              <a:lnSpc>
                <a:spcPct val="150000"/>
              </a:lnSpc>
            </a:pPr>
            <a:r>
              <a:rPr lang="zh-CN" altLang="en-US" sz="2000" dirty="0"/>
              <a:t>此处配置三个主节点分配</a:t>
            </a:r>
            <a:r>
              <a:rPr lang="en-US" altLang="zh-CN" sz="2000" dirty="0"/>
              <a:t>slot</a:t>
            </a:r>
            <a:r>
              <a:rPr lang="zh-CN" altLang="en-US" sz="2000" dirty="0"/>
              <a:t>（</a:t>
            </a:r>
            <a:r>
              <a:rPr lang="en-US" altLang="zh-CN" sz="2000" dirty="0"/>
              <a:t>7001,7002,7003</a:t>
            </a:r>
            <a:r>
              <a:rPr lang="zh-CN" altLang="en-US" sz="2000" dirty="0"/>
              <a:t>），每个主节点分配一个从节点（</a:t>
            </a:r>
            <a:r>
              <a:rPr lang="en-US" altLang="zh-CN" sz="2000" dirty="0"/>
              <a:t>7004,7005,7006</a:t>
            </a:r>
            <a:r>
              <a:rPr lang="zh-CN" altLang="en-US" sz="2000" dirty="0"/>
              <a:t>），需要复制</a:t>
            </a:r>
            <a:r>
              <a:rPr lang="en-US" altLang="zh-CN" sz="2000" dirty="0"/>
              <a:t>6</a:t>
            </a:r>
            <a:r>
              <a:rPr lang="zh-CN" altLang="en-US" sz="2000" dirty="0"/>
              <a:t>份</a:t>
            </a:r>
            <a:r>
              <a:rPr lang="en-US" altLang="zh-CN" sz="2000" dirty="0" err="1"/>
              <a:t>redis</a:t>
            </a:r>
            <a:r>
              <a:rPr lang="zh-CN" altLang="en-US" sz="2000" dirty="0"/>
              <a:t>数据库</a:t>
            </a:r>
            <a:endParaRPr lang="en-US" altLang="zh-CN" sz="2000" dirty="0"/>
          </a:p>
          <a:p>
            <a:pPr>
              <a:lnSpc>
                <a:spcPct val="150000"/>
              </a:lnSpc>
            </a:pPr>
            <a:endParaRPr lang="zh-CN" altLang="en-US" sz="2000" dirty="0"/>
          </a:p>
          <a:p>
            <a:pPr>
              <a:lnSpc>
                <a:spcPct val="150000"/>
              </a:lnSpc>
            </a:pPr>
            <a:r>
              <a:rPr lang="zh-CN" altLang="en-US" sz="2000" dirty="0"/>
              <a:t>需要安装</a:t>
            </a:r>
            <a:r>
              <a:rPr lang="en-US" altLang="zh-CN" sz="2000" dirty="0"/>
              <a:t>Ruby</a:t>
            </a:r>
            <a:r>
              <a:rPr lang="zh-CN" altLang="en-US" sz="2000" dirty="0"/>
              <a:t>环境，</a:t>
            </a:r>
            <a:r>
              <a:rPr lang="en-US" altLang="zh-CN" sz="2000" dirty="0"/>
              <a:t>Redis</a:t>
            </a:r>
            <a:r>
              <a:rPr lang="zh-CN" altLang="en-US" sz="2000" dirty="0"/>
              <a:t>的</a:t>
            </a:r>
            <a:r>
              <a:rPr lang="en-US" altLang="zh-CN" sz="2000" dirty="0"/>
              <a:t>Ruby</a:t>
            </a:r>
            <a:r>
              <a:rPr lang="zh-CN" altLang="en-US" sz="2000" dirty="0"/>
              <a:t>驱动</a:t>
            </a:r>
            <a:r>
              <a:rPr lang="en-US" altLang="zh-CN" sz="2000" dirty="0"/>
              <a:t>gem</a:t>
            </a:r>
            <a:r>
              <a:rPr lang="zh-CN" altLang="en-US" sz="2000" dirty="0"/>
              <a:t>文件，创建集群的</a:t>
            </a:r>
            <a:r>
              <a:rPr lang="en-US" altLang="zh-CN" sz="2000" dirty="0" err="1"/>
              <a:t>redis-trib.rb</a:t>
            </a:r>
            <a:endParaRPr lang="en-US" altLang="zh-CN" sz="2000" dirty="0"/>
          </a:p>
          <a:p>
            <a:pPr>
              <a:lnSpc>
                <a:spcPct val="150000"/>
              </a:lnSpc>
            </a:pPr>
            <a:endParaRPr lang="en-US" altLang="zh-CN" sz="2000" dirty="0"/>
          </a:p>
          <a:p>
            <a:pPr>
              <a:lnSpc>
                <a:spcPct val="150000"/>
              </a:lnSpc>
            </a:pPr>
            <a:r>
              <a:rPr lang="en-US" altLang="zh-CN" sz="2000" dirty="0"/>
              <a:t>windows</a:t>
            </a:r>
            <a:r>
              <a:rPr lang="zh-CN" altLang="en-US" sz="2000" dirty="0"/>
              <a:t>下参考：</a:t>
            </a:r>
            <a:r>
              <a:rPr lang="en-US" altLang="zh-CN" sz="2000" dirty="0">
                <a:hlinkClick r:id="rId3"/>
              </a:rPr>
              <a:t>https://www.cnblogs.com/yy3b2007com/p/11033009.html</a:t>
            </a:r>
            <a:endParaRPr lang="en-US" altLang="zh-CN" sz="2000" dirty="0"/>
          </a:p>
          <a:p>
            <a:pPr>
              <a:lnSpc>
                <a:spcPct val="150000"/>
              </a:lnSpc>
            </a:pPr>
            <a:endParaRPr lang="zh-CN" altLang="en-US" sz="2000" dirty="0"/>
          </a:p>
        </p:txBody>
      </p:sp>
      <p:pic>
        <p:nvPicPr>
          <p:cNvPr id="4" name="图片 3">
            <a:extLst>
              <a:ext uri="{FF2B5EF4-FFF2-40B4-BE49-F238E27FC236}">
                <a16:creationId xmlns:a16="http://schemas.microsoft.com/office/drawing/2014/main" id="{BF55289C-0BD8-4338-9F03-9DFABC6BBFDC}"/>
              </a:ext>
            </a:extLst>
          </p:cNvPr>
          <p:cNvPicPr>
            <a:picLocks noChangeAspect="1"/>
          </p:cNvPicPr>
          <p:nvPr/>
        </p:nvPicPr>
        <p:blipFill>
          <a:blip r:embed="rId4"/>
          <a:stretch>
            <a:fillRect/>
          </a:stretch>
        </p:blipFill>
        <p:spPr>
          <a:xfrm>
            <a:off x="1714450" y="3776472"/>
            <a:ext cx="5495925" cy="2743200"/>
          </a:xfrm>
          <a:prstGeom prst="rect">
            <a:avLst/>
          </a:prstGeom>
        </p:spPr>
      </p:pic>
    </p:spTree>
    <p:extLst>
      <p:ext uri="{BB962C8B-B14F-4D97-AF65-F5344CB8AC3E}">
        <p14:creationId xmlns:p14="http://schemas.microsoft.com/office/powerpoint/2010/main" val="2900040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19DF0689-05CC-4DBE-B7B2-2452B92EA1EE}"/>
              </a:ext>
            </a:extLst>
          </p:cNvPr>
          <p:cNvPicPr>
            <a:picLocks noChangeAspect="1"/>
          </p:cNvPicPr>
          <p:nvPr/>
        </p:nvPicPr>
        <p:blipFill>
          <a:blip r:embed="rId3"/>
          <a:stretch>
            <a:fillRect/>
          </a:stretch>
        </p:blipFill>
        <p:spPr>
          <a:xfrm>
            <a:off x="400050" y="235212"/>
            <a:ext cx="11391900" cy="2181225"/>
          </a:xfrm>
          <a:prstGeom prst="rect">
            <a:avLst/>
          </a:prstGeom>
        </p:spPr>
      </p:pic>
      <p:pic>
        <p:nvPicPr>
          <p:cNvPr id="7" name="图片 6">
            <a:extLst>
              <a:ext uri="{FF2B5EF4-FFF2-40B4-BE49-F238E27FC236}">
                <a16:creationId xmlns:a16="http://schemas.microsoft.com/office/drawing/2014/main" id="{16EFC6E9-83DA-4697-91C4-D24202432110}"/>
              </a:ext>
            </a:extLst>
          </p:cNvPr>
          <p:cNvPicPr>
            <a:picLocks noChangeAspect="1"/>
          </p:cNvPicPr>
          <p:nvPr/>
        </p:nvPicPr>
        <p:blipFill>
          <a:blip r:embed="rId4"/>
          <a:stretch>
            <a:fillRect/>
          </a:stretch>
        </p:blipFill>
        <p:spPr>
          <a:xfrm>
            <a:off x="400050" y="3409950"/>
            <a:ext cx="10915650" cy="3448050"/>
          </a:xfrm>
          <a:prstGeom prst="rect">
            <a:avLst/>
          </a:prstGeom>
        </p:spPr>
      </p:pic>
      <p:pic>
        <p:nvPicPr>
          <p:cNvPr id="21" name="图片 20">
            <a:extLst>
              <a:ext uri="{FF2B5EF4-FFF2-40B4-BE49-F238E27FC236}">
                <a16:creationId xmlns:a16="http://schemas.microsoft.com/office/drawing/2014/main" id="{D5C648E3-193F-4F01-8484-98B7AA896445}"/>
              </a:ext>
            </a:extLst>
          </p:cNvPr>
          <p:cNvPicPr>
            <a:picLocks noChangeAspect="1"/>
          </p:cNvPicPr>
          <p:nvPr/>
        </p:nvPicPr>
        <p:blipFill>
          <a:blip r:embed="rId5"/>
          <a:stretch>
            <a:fillRect/>
          </a:stretch>
        </p:blipFill>
        <p:spPr>
          <a:xfrm>
            <a:off x="8266175" y="2416438"/>
            <a:ext cx="3548553" cy="1599236"/>
          </a:xfrm>
          <a:prstGeom prst="rect">
            <a:avLst/>
          </a:prstGeom>
        </p:spPr>
      </p:pic>
    </p:spTree>
    <p:extLst>
      <p:ext uri="{BB962C8B-B14F-4D97-AF65-F5344CB8AC3E}">
        <p14:creationId xmlns:p14="http://schemas.microsoft.com/office/powerpoint/2010/main" val="3427840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flipH="1">
            <a:off x="106741" y="0"/>
            <a:ext cx="6436113" cy="6873596"/>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7309994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11" fmla="*/ 1572046 w 10639698"/>
              <a:gd name="connsiteY11" fmla="*/ 0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10639698"/>
              <a:gd name="connsiteY0" fmla="*/ 0 h 6866632"/>
              <a:gd name="connsiteX1" fmla="*/ 6597087 w 10639698"/>
              <a:gd name="connsiteY1" fmla="*/ 32084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629171"/>
              <a:gd name="connsiteY0" fmla="*/ 0 h 6873596"/>
              <a:gd name="connsiteX1" fmla="*/ 6597087 w 6629171"/>
              <a:gd name="connsiteY1" fmla="*/ 32084 h 6873596"/>
              <a:gd name="connsiteX2" fmla="*/ 6629171 w 6629171"/>
              <a:gd name="connsiteY2" fmla="*/ 6873596 h 6873596"/>
              <a:gd name="connsiteX3" fmla="*/ 1572046 w 6629171"/>
              <a:gd name="connsiteY3" fmla="*/ 6866632 h 6873596"/>
              <a:gd name="connsiteX4" fmla="*/ 1483885 w 6629171"/>
              <a:gd name="connsiteY4" fmla="*/ 6790170 h 6873596"/>
              <a:gd name="connsiteX5" fmla="*/ 0 w 6629171"/>
              <a:gd name="connsiteY5" fmla="*/ 3433316 h 6873596"/>
              <a:gd name="connsiteX6" fmla="*/ 1483885 w 6629171"/>
              <a:gd name="connsiteY6" fmla="*/ 76463 h 6873596"/>
              <a:gd name="connsiteX7" fmla="*/ 1572046 w 6629171"/>
              <a:gd name="connsiteY7" fmla="*/ 0 h 6873596"/>
              <a:gd name="connsiteX0" fmla="*/ 1572046 w 6597087"/>
              <a:gd name="connsiteY0" fmla="*/ 0 h 6873596"/>
              <a:gd name="connsiteX1" fmla="*/ 6597087 w 6597087"/>
              <a:gd name="connsiteY1" fmla="*/ 32084 h 6873596"/>
              <a:gd name="connsiteX2" fmla="*/ 6581045 w 6597087"/>
              <a:gd name="connsiteY2" fmla="*/ 6873596 h 6873596"/>
              <a:gd name="connsiteX3" fmla="*/ 1572046 w 6597087"/>
              <a:gd name="connsiteY3" fmla="*/ 6866632 h 6873596"/>
              <a:gd name="connsiteX4" fmla="*/ 1483885 w 6597087"/>
              <a:gd name="connsiteY4" fmla="*/ 6790170 h 6873596"/>
              <a:gd name="connsiteX5" fmla="*/ 0 w 6597087"/>
              <a:gd name="connsiteY5" fmla="*/ 3433316 h 6873596"/>
              <a:gd name="connsiteX6" fmla="*/ 1483885 w 6597087"/>
              <a:gd name="connsiteY6" fmla="*/ 76463 h 6873596"/>
              <a:gd name="connsiteX7" fmla="*/ 1572046 w 6597087"/>
              <a:gd name="connsiteY7" fmla="*/ 0 h 68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7087" h="6873596">
                <a:moveTo>
                  <a:pt x="1572046" y="0"/>
                </a:moveTo>
                <a:lnTo>
                  <a:pt x="6597087" y="32084"/>
                </a:lnTo>
                <a:cubicBezTo>
                  <a:pt x="6591740" y="2312588"/>
                  <a:pt x="6586392" y="4593092"/>
                  <a:pt x="6581045" y="6873596"/>
                </a:cubicBez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19" name="任意多边形 18"/>
          <p:cNvSpPr/>
          <p:nvPr/>
        </p:nvSpPr>
        <p:spPr>
          <a:xfrm flipH="1">
            <a:off x="-14607" y="6964"/>
            <a:ext cx="6163950"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163950"/>
              <a:gd name="connsiteY0" fmla="*/ 0 h 6866632"/>
              <a:gd name="connsiteX1" fmla="*/ 6163950 w 6163950"/>
              <a:gd name="connsiteY1" fmla="*/ 0 h 6866632"/>
              <a:gd name="connsiteX2" fmla="*/ 6147909 w 6163950"/>
              <a:gd name="connsiteY2" fmla="*/ 6857554 h 6866632"/>
              <a:gd name="connsiteX3" fmla="*/ 1572046 w 6163950"/>
              <a:gd name="connsiteY3" fmla="*/ 6866632 h 6866632"/>
              <a:gd name="connsiteX4" fmla="*/ 1483885 w 6163950"/>
              <a:gd name="connsiteY4" fmla="*/ 6790170 h 6866632"/>
              <a:gd name="connsiteX5" fmla="*/ 0 w 6163950"/>
              <a:gd name="connsiteY5" fmla="*/ 3433316 h 6866632"/>
              <a:gd name="connsiteX6" fmla="*/ 1483885 w 6163950"/>
              <a:gd name="connsiteY6" fmla="*/ 76463 h 6866632"/>
              <a:gd name="connsiteX7" fmla="*/ 1572046 w 6163950"/>
              <a:gd name="connsiteY7" fmla="*/ 0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3950" h="6866632">
                <a:moveTo>
                  <a:pt x="1572046" y="0"/>
                </a:moveTo>
                <a:lnTo>
                  <a:pt x="6163950" y="0"/>
                </a:lnTo>
                <a:lnTo>
                  <a:pt x="6147909" y="6857554"/>
                </a:ln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blipFill dpi="0"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0" name="椭圆 19"/>
          <p:cNvSpPr/>
          <p:nvPr/>
        </p:nvSpPr>
        <p:spPr>
          <a:xfrm>
            <a:off x="1244079" y="1315264"/>
            <a:ext cx="2154014" cy="4050564"/>
          </a:xfrm>
          <a:prstGeom prst="ellipse">
            <a:avLst/>
          </a:prstGeom>
          <a:no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9900" dirty="0">
                <a:solidFill>
                  <a:srgbClr val="1D4C77"/>
                </a:solidFill>
                <a:latin typeface="Agency FB" panose="020B0503020202020204" pitchFamily="34" charset="0"/>
                <a:ea typeface="方正黑体简体" panose="02010601030101010101" pitchFamily="2" charset="-122"/>
              </a:rPr>
              <a:t>01</a:t>
            </a:r>
            <a:endParaRPr lang="zh-CN" altLang="en-US" sz="19900" dirty="0">
              <a:solidFill>
                <a:srgbClr val="1D4C77"/>
              </a:solidFill>
              <a:latin typeface="Agency FB" panose="020B0503020202020204" pitchFamily="34" charset="0"/>
              <a:ea typeface="方正黑体简体" panose="02010601030101010101" pitchFamily="2" charset="-122"/>
            </a:endParaRPr>
          </a:p>
        </p:txBody>
      </p:sp>
      <p:sp>
        <p:nvSpPr>
          <p:cNvPr id="23" name="文本框 22"/>
          <p:cNvSpPr txBox="1"/>
          <p:nvPr/>
        </p:nvSpPr>
        <p:spPr>
          <a:xfrm>
            <a:off x="1249642" y="4554194"/>
            <a:ext cx="214288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gency FB" panose="020B0503020202020204" pitchFamily="34" charset="0"/>
                <a:ea typeface="方正黑体简体" panose="02010601030101010101" pitchFamily="2" charset="-122"/>
              </a:rPr>
              <a:t>PART ONE</a:t>
            </a:r>
            <a:endParaRPr lang="zh-CN" altLang="en-US" sz="2800" b="1" spc="300" dirty="0">
              <a:solidFill>
                <a:srgbClr val="595959"/>
              </a:solidFill>
              <a:latin typeface="Agency FB" panose="020B0503020202020204" pitchFamily="34" charset="0"/>
              <a:ea typeface="方正黑体简体" panose="02010601030101010101" pitchFamily="2" charset="-122"/>
            </a:endParaRPr>
          </a:p>
        </p:txBody>
      </p:sp>
      <p:sp>
        <p:nvSpPr>
          <p:cNvPr id="6" name="矩形 5"/>
          <p:cNvSpPr/>
          <p:nvPr/>
        </p:nvSpPr>
        <p:spPr>
          <a:xfrm>
            <a:off x="5110016" y="2213811"/>
            <a:ext cx="6320589" cy="2775284"/>
          </a:xfrm>
          <a:prstGeom prst="rect">
            <a:avLst/>
          </a:prstGeom>
          <a:solidFill>
            <a:schemeClr val="bg1"/>
          </a:solidFill>
          <a:ln>
            <a:noFill/>
          </a:ln>
          <a:effectLst>
            <a:outerShdw blurRad="1016000" dist="381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704751" y="4048467"/>
            <a:ext cx="5977325"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tx1">
                    <a:lumMod val="65000"/>
                    <a:lumOff val="35000"/>
                  </a:schemeClr>
                </a:solidFill>
                <a:latin typeface="Century Gothic" panose="020B0502020202020204" pitchFamily="34" charset="0"/>
                <a:ea typeface="方正黑体简体" panose="02010601030101010101" pitchFamily="2" charset="-122"/>
              </a:rPr>
              <a:t>Remote Dictionary Server</a:t>
            </a:r>
          </a:p>
        </p:txBody>
      </p:sp>
      <p:sp>
        <p:nvSpPr>
          <p:cNvPr id="5" name="文本框 4"/>
          <p:cNvSpPr txBox="1"/>
          <p:nvPr/>
        </p:nvSpPr>
        <p:spPr>
          <a:xfrm>
            <a:off x="5675213" y="2796351"/>
            <a:ext cx="2571281" cy="769441"/>
          </a:xfrm>
          <a:prstGeom prst="rect">
            <a:avLst/>
          </a:prstGeom>
          <a:noFill/>
        </p:spPr>
        <p:txBody>
          <a:bodyPr wrap="none" rtlCol="0">
            <a:spAutoFit/>
            <a:scene3d>
              <a:camera prst="orthographicFront"/>
              <a:lightRig rig="threePt" dir="t"/>
            </a:scene3d>
            <a:sp3d contourW="12700"/>
          </a:bodyPr>
          <a:lstStyle/>
          <a:p>
            <a:r>
              <a:rPr lang="en-US" altLang="zh-CN" sz="4400" b="1" dirty="0">
                <a:solidFill>
                  <a:srgbClr val="414141"/>
                </a:solidFill>
                <a:ea typeface="方正黑体简体" panose="02010601030101010101" pitchFamily="2" charset="-122"/>
              </a:rPr>
              <a:t>Redis</a:t>
            </a:r>
            <a:r>
              <a:rPr lang="zh-CN" altLang="en-US" sz="4400" b="1" dirty="0">
                <a:solidFill>
                  <a:srgbClr val="414141"/>
                </a:solidFill>
                <a:ea typeface="方正黑体简体" panose="02010601030101010101" pitchFamily="2" charset="-122"/>
              </a:rPr>
              <a:t>简介</a:t>
            </a:r>
          </a:p>
        </p:txBody>
      </p:sp>
      <p:cxnSp>
        <p:nvCxnSpPr>
          <p:cNvPr id="8" name="直接连接符 7"/>
          <p:cNvCxnSpPr/>
          <p:nvPr/>
        </p:nvCxnSpPr>
        <p:spPr>
          <a:xfrm>
            <a:off x="5791201" y="3742254"/>
            <a:ext cx="641683" cy="0"/>
          </a:xfrm>
          <a:prstGeom prst="line">
            <a:avLst/>
          </a:prstGeom>
          <a:ln w="57150">
            <a:solidFill>
              <a:srgbClr val="1D4C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90203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14:presetBounceEnd="48000">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14:bounceEnd="48000">
                                          <p:cBhvr additive="base">
                                            <p:cTn id="25" dur="1000" fill="hold"/>
                                            <p:tgtEl>
                                              <p:spTgt spid="6"/>
                                            </p:tgtEl>
                                            <p:attrNameLst>
                                              <p:attrName>ppt_x</p:attrName>
                                            </p:attrNameLst>
                                          </p:cBhvr>
                                          <p:tavLst>
                                            <p:tav tm="0">
                                              <p:val>
                                                <p:strVal val="1+#ppt_w/2"/>
                                              </p:val>
                                            </p:tav>
                                            <p:tav tm="100000">
                                              <p:val>
                                                <p:strVal val="#ppt_x"/>
                                              </p:val>
                                            </p:tav>
                                          </p:tavLst>
                                        </p:anim>
                                        <p:anim calcmode="lin" valueType="num" p14:bounceEnd="48000">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4" grpId="0"/>
          <p:bldP spid="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6067984" y="2688806"/>
            <a:ext cx="0" cy="42320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03E0C68-DA60-417A-94AF-3E2A39D1D51A}"/>
              </a:ext>
            </a:extLst>
          </p:cNvPr>
          <p:cNvSpPr txBox="1"/>
          <p:nvPr/>
        </p:nvSpPr>
        <p:spPr>
          <a:xfrm>
            <a:off x="681424" y="1436643"/>
            <a:ext cx="4468074" cy="4461093"/>
          </a:xfrm>
          <a:prstGeom prst="rect">
            <a:avLst/>
          </a:prstGeom>
          <a:noFill/>
        </p:spPr>
        <p:txBody>
          <a:bodyPr wrap="square" rtlCol="0">
            <a:spAutoFit/>
          </a:bodyPr>
          <a:lstStyle/>
          <a:p>
            <a:pPr algn="just">
              <a:lnSpc>
                <a:spcPct val="150000"/>
              </a:lnSpc>
            </a:pPr>
            <a:r>
              <a:rPr lang="en-US" altLang="zh-CN" sz="2400" dirty="0"/>
              <a:t>Remote Dictionary Server </a:t>
            </a:r>
          </a:p>
          <a:p>
            <a:pPr algn="just">
              <a:lnSpc>
                <a:spcPct val="150000"/>
              </a:lnSpc>
            </a:pPr>
            <a:endParaRPr lang="en-US" altLang="zh-CN" sz="24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50000"/>
              </a:lnSpc>
            </a:pPr>
            <a:r>
              <a:rPr lang="en-US" altLang="zh-CN" sz="2400" dirty="0"/>
              <a:t>Redis </a:t>
            </a:r>
            <a:r>
              <a:rPr lang="zh-CN" altLang="en-US" sz="2400" dirty="0"/>
              <a:t>是完全开源的，</a:t>
            </a:r>
            <a:r>
              <a:rPr lang="en-US" altLang="zh-CN" sz="2400" dirty="0"/>
              <a:t>C</a:t>
            </a:r>
            <a:r>
              <a:rPr lang="zh-CN" altLang="en-US" sz="2400" dirty="0"/>
              <a:t>语言编写的一个高性能的跨平台的 </a:t>
            </a:r>
            <a:r>
              <a:rPr lang="en-US" altLang="zh-CN" sz="2400" dirty="0"/>
              <a:t>key-value </a:t>
            </a:r>
            <a:r>
              <a:rPr lang="zh-CN" altLang="en-US" sz="2400" dirty="0"/>
              <a:t>数据库。</a:t>
            </a:r>
            <a:endParaRPr lang="en-US" altLang="zh-CN" sz="2400" dirty="0"/>
          </a:p>
          <a:p>
            <a:pPr algn="just">
              <a:lnSpc>
                <a:spcPct val="150000"/>
              </a:lnSpc>
            </a:pPr>
            <a:endParaRPr lang="en-US" altLang="zh-CN" sz="2400" dirty="0"/>
          </a:p>
          <a:p>
            <a:pPr algn="just">
              <a:lnSpc>
                <a:spcPct val="150000"/>
              </a:lnSpc>
            </a:pPr>
            <a:r>
              <a:rPr lang="zh-CN" altLang="en-US" sz="2400" dirty="0"/>
              <a:t>数据存储在内存中，持久化到磁盘</a:t>
            </a:r>
            <a:endParaRPr lang="en-US" altLang="zh-CN" sz="2400" dirty="0"/>
          </a:p>
        </p:txBody>
      </p:sp>
      <p:grpSp>
        <p:nvGrpSpPr>
          <p:cNvPr id="15" name="组合 14"/>
          <p:cNvGrpSpPr/>
          <p:nvPr/>
        </p:nvGrpSpPr>
        <p:grpSpPr>
          <a:xfrm>
            <a:off x="5969722" y="4748405"/>
            <a:ext cx="234028" cy="234028"/>
            <a:chOff x="7927343" y="2668909"/>
            <a:chExt cx="268762" cy="268762"/>
          </a:xfrm>
        </p:grpSpPr>
        <p:sp>
          <p:nvSpPr>
            <p:cNvPr id="11" name="椭圆 10"/>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5498123" y="2899617"/>
            <a:ext cx="1160585" cy="1313189"/>
            <a:chOff x="5498123" y="1570689"/>
            <a:chExt cx="1160585" cy="1313189"/>
          </a:xfrm>
          <a:effectLst>
            <a:outerShdw blurRad="254000" dist="63500" dir="2700000" algn="tl" rotWithShape="0">
              <a:prstClr val="black">
                <a:alpha val="30000"/>
              </a:prstClr>
            </a:outerShdw>
          </a:effectLst>
        </p:grpSpPr>
        <p:sp>
          <p:nvSpPr>
            <p:cNvPr id="3" name="六边形 2"/>
            <p:cNvSpPr/>
            <p:nvPr/>
          </p:nvSpPr>
          <p:spPr>
            <a:xfrm rot="5400000">
              <a:off x="5421821" y="1646991"/>
              <a:ext cx="1313189" cy="1160585"/>
            </a:xfrm>
            <a:prstGeom prst="hexagon">
              <a:avLst>
                <a:gd name="adj" fmla="val 26010"/>
                <a:gd name="vf" fmla="val 115470"/>
              </a:avLst>
            </a:prstGeom>
            <a:blipFill dpi="0" rotWithShape="0">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a:off x="5768582" y="1939066"/>
              <a:ext cx="636307" cy="562363"/>
            </a:xfrm>
            <a:prstGeom prst="hexagon">
              <a:avLst>
                <a:gd name="adj" fmla="val 26010"/>
                <a:gd name="vf" fmla="val 115470"/>
              </a:avLst>
            </a:prstGeom>
            <a:solidFill>
              <a:srgbClr val="1D4C7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AutoShape 59"/>
            <p:cNvSpPr/>
            <p:nvPr/>
          </p:nvSpPr>
          <p:spPr bwMode="auto">
            <a:xfrm>
              <a:off x="5937860" y="2102233"/>
              <a:ext cx="237073" cy="23602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8" name="椭圆 3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01</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42" name="文本框 41"/>
          <p:cNvSpPr txBox="1"/>
          <p:nvPr/>
        </p:nvSpPr>
        <p:spPr>
          <a:xfrm>
            <a:off x="1568385" y="432980"/>
            <a:ext cx="985719"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Redis</a:t>
            </a:r>
            <a:endParaRPr lang="zh-CN" altLang="en-US" sz="2800" b="1" dirty="0">
              <a:solidFill>
                <a:srgbClr val="414141"/>
              </a:solidFill>
              <a:ea typeface="方正黑体简体" panose="02010601030101010101" pitchFamily="2" charset="-122"/>
            </a:endParaRPr>
          </a:p>
        </p:txBody>
      </p:sp>
      <p:sp>
        <p:nvSpPr>
          <p:cNvPr id="2" name="文本框 1">
            <a:extLst>
              <a:ext uri="{FF2B5EF4-FFF2-40B4-BE49-F238E27FC236}">
                <a16:creationId xmlns:a16="http://schemas.microsoft.com/office/drawing/2014/main" id="{73C25440-7C98-426D-8AD4-38CEDA4AD16E}"/>
              </a:ext>
            </a:extLst>
          </p:cNvPr>
          <p:cNvSpPr txBox="1"/>
          <p:nvPr/>
        </p:nvSpPr>
        <p:spPr>
          <a:xfrm>
            <a:off x="6744794" y="694590"/>
            <a:ext cx="5198185" cy="5584606"/>
          </a:xfrm>
          <a:prstGeom prst="rect">
            <a:avLst/>
          </a:prstGeom>
          <a:noFill/>
        </p:spPr>
        <p:txBody>
          <a:bodyPr wrap="square" rtlCol="0">
            <a:spAutoFit/>
          </a:bodyPr>
          <a:lstStyle/>
          <a:p>
            <a:pPr>
              <a:lnSpc>
                <a:spcPct val="150000"/>
              </a:lnSpc>
            </a:pPr>
            <a:r>
              <a:rPr lang="zh-CN" altLang="en-US" sz="2000" dirty="0"/>
              <a:t>持久化方式：</a:t>
            </a:r>
            <a:endParaRPr lang="en-US" altLang="zh-CN" sz="2000" dirty="0"/>
          </a:p>
          <a:p>
            <a:pPr>
              <a:lnSpc>
                <a:spcPct val="150000"/>
              </a:lnSpc>
            </a:pPr>
            <a:r>
              <a:rPr lang="en-US" altLang="zh-CN" sz="2000" dirty="0"/>
              <a:t>RDB</a:t>
            </a:r>
            <a:r>
              <a:rPr lang="zh-CN" altLang="en-US" sz="2000" dirty="0"/>
              <a:t>：在指定的时间间隔内将内存中的数据写入磁盘</a:t>
            </a:r>
            <a:endParaRPr lang="en-US" altLang="zh-CN" sz="2000" dirty="0"/>
          </a:p>
          <a:p>
            <a:pPr marL="342900" indent="-342900">
              <a:lnSpc>
                <a:spcPct val="150000"/>
              </a:lnSpc>
              <a:buFont typeface="Arial" panose="020B0604020202020204" pitchFamily="34" charset="0"/>
              <a:buChar char="•"/>
            </a:pPr>
            <a:r>
              <a:rPr lang="zh-CN" altLang="en-US" sz="2000" dirty="0"/>
              <a:t>通过</a:t>
            </a:r>
            <a:r>
              <a:rPr lang="en-US" altLang="zh-CN" sz="2000" dirty="0"/>
              <a:t>fork</a:t>
            </a:r>
            <a:r>
              <a:rPr lang="zh-CN" altLang="en-US" sz="2000" dirty="0"/>
              <a:t>子进程实现，性能较好，数据恢复容易</a:t>
            </a:r>
            <a:endParaRPr lang="en-US" altLang="zh-CN" sz="2000" dirty="0"/>
          </a:p>
          <a:p>
            <a:pPr marL="342900" indent="-342900">
              <a:lnSpc>
                <a:spcPct val="150000"/>
              </a:lnSpc>
              <a:buFont typeface="Arial" panose="020B0604020202020204" pitchFamily="34" charset="0"/>
              <a:buChar char="•"/>
            </a:pPr>
            <a:r>
              <a:rPr lang="zh-CN" altLang="en-US" sz="2000" dirty="0"/>
              <a:t>不能完全避免数据丢失</a:t>
            </a:r>
            <a:endParaRPr lang="en-US" altLang="zh-CN" sz="2000" dirty="0"/>
          </a:p>
          <a:p>
            <a:pPr marL="342900" indent="-342900">
              <a:lnSpc>
                <a:spcPct val="150000"/>
              </a:lnSpc>
              <a:buFont typeface="Arial" panose="020B0604020202020204" pitchFamily="34" charset="0"/>
              <a:buChar char="•"/>
            </a:pPr>
            <a:endParaRPr lang="en-US" altLang="zh-CN" sz="2000" dirty="0"/>
          </a:p>
          <a:p>
            <a:pPr>
              <a:lnSpc>
                <a:spcPct val="150000"/>
              </a:lnSpc>
            </a:pPr>
            <a:r>
              <a:rPr lang="en-US" altLang="zh-CN" sz="2000" dirty="0"/>
              <a:t>AOF</a:t>
            </a:r>
            <a:r>
              <a:rPr lang="zh-CN" altLang="en-US" sz="2000" dirty="0"/>
              <a:t>：以日志形式记录服务器所处理的写、删除操作，不记录查询操作</a:t>
            </a:r>
            <a:endParaRPr lang="en-US" altLang="zh-CN" sz="2000" dirty="0"/>
          </a:p>
          <a:p>
            <a:pPr marL="342900" indent="-342900">
              <a:lnSpc>
                <a:spcPct val="150000"/>
              </a:lnSpc>
              <a:buFont typeface="Arial" panose="020B0604020202020204" pitchFamily="34" charset="0"/>
              <a:buChar char="•"/>
            </a:pPr>
            <a:r>
              <a:rPr lang="zh-CN" altLang="en-US" sz="2000" dirty="0"/>
              <a:t>数据更安全</a:t>
            </a:r>
            <a:endParaRPr lang="en-US" altLang="zh-CN" sz="2000" dirty="0"/>
          </a:p>
          <a:p>
            <a:pPr marL="342900" indent="-342900">
              <a:lnSpc>
                <a:spcPct val="150000"/>
              </a:lnSpc>
              <a:buFont typeface="Arial" panose="020B0604020202020204" pitchFamily="34" charset="0"/>
              <a:buChar char="•"/>
            </a:pPr>
            <a:r>
              <a:rPr lang="zh-CN" altLang="en-US" sz="2000" dirty="0"/>
              <a:t>数据恢复较慢</a:t>
            </a:r>
            <a:endParaRPr lang="en-US" altLang="zh-CN" sz="2000" dirty="0"/>
          </a:p>
          <a:p>
            <a:pPr>
              <a:lnSpc>
                <a:spcPct val="150000"/>
              </a:lnSpc>
            </a:pPr>
            <a:endParaRPr lang="zh-CN" altLang="en-US" sz="2000" dirty="0"/>
          </a:p>
        </p:txBody>
      </p:sp>
    </p:spTree>
    <p:extLst>
      <p:ext uri="{BB962C8B-B14F-4D97-AF65-F5344CB8AC3E}">
        <p14:creationId xmlns:p14="http://schemas.microsoft.com/office/powerpoint/2010/main" val="95601313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40000">
                                          <p:cBhvr additive="base">
                                            <p:cTn id="7" dur="750" fill="hold"/>
                                            <p:tgtEl>
                                              <p:spTgt spid="3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14:bounceEnd="40000">
                                          <p:cBhvr additive="base">
                                            <p:cTn id="11" dur="750" fill="hold"/>
                                            <p:tgtEl>
                                              <p:spTgt spid="3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8" grpId="0" animBg="1"/>
          <p:bldP spid="39" grpId="0" animBg="1"/>
          <p:bldP spid="40" grpId="0"/>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0-#ppt_w/2"/>
                                              </p:val>
                                            </p:tav>
                                            <p:tav tm="100000">
                                              <p:val>
                                                <p:strVal val="#ppt_x"/>
                                              </p:val>
                                            </p:tav>
                                          </p:tavLst>
                                        </p:anim>
                                        <p:anim calcmode="lin" valueType="num">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1+#ppt_w/2"/>
                                              </p:val>
                                            </p:tav>
                                            <p:tav tm="100000">
                                              <p:val>
                                                <p:strVal val="#ppt_x"/>
                                              </p:val>
                                            </p:tav>
                                          </p:tavLst>
                                        </p:anim>
                                        <p:anim calcmode="lin" valueType="num">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8" grpId="0" animBg="1"/>
          <p:bldP spid="39" grpId="0" animBg="1"/>
          <p:bldP spid="40" grpId="0"/>
          <p:bldP spid="42"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椭圆 3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01</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42" name="文本框 41"/>
          <p:cNvSpPr txBox="1"/>
          <p:nvPr/>
        </p:nvSpPr>
        <p:spPr>
          <a:xfrm>
            <a:off x="1568385" y="432980"/>
            <a:ext cx="1703864"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Redis</a:t>
            </a:r>
            <a:r>
              <a:rPr lang="zh-CN" altLang="en-US" sz="2800" b="1" dirty="0">
                <a:solidFill>
                  <a:srgbClr val="414141"/>
                </a:solidFill>
                <a:ea typeface="方正黑体简体" panose="02010601030101010101" pitchFamily="2" charset="-122"/>
              </a:rPr>
              <a:t>优势</a:t>
            </a:r>
          </a:p>
        </p:txBody>
      </p:sp>
      <p:sp>
        <p:nvSpPr>
          <p:cNvPr id="8" name="文本框 7">
            <a:extLst>
              <a:ext uri="{FF2B5EF4-FFF2-40B4-BE49-F238E27FC236}">
                <a16:creationId xmlns:a16="http://schemas.microsoft.com/office/drawing/2014/main" id="{8F9CFDEC-2B3B-46CA-82D0-F7FB13CCFF61}"/>
              </a:ext>
            </a:extLst>
          </p:cNvPr>
          <p:cNvSpPr txBox="1"/>
          <p:nvPr/>
        </p:nvSpPr>
        <p:spPr>
          <a:xfrm>
            <a:off x="1096628" y="956200"/>
            <a:ext cx="8986155" cy="5584606"/>
          </a:xfrm>
          <a:prstGeom prst="rect">
            <a:avLst/>
          </a:prstGeom>
          <a:noFill/>
        </p:spPr>
        <p:txBody>
          <a:bodyPr wrap="square" rtlCol="0">
            <a:spAutoFit/>
          </a:bodyPr>
          <a:lstStyle/>
          <a:p>
            <a:pPr marL="457200" indent="-457200">
              <a:lnSpc>
                <a:spcPct val="150000"/>
              </a:lnSpc>
              <a:buFont typeface="+mj-lt"/>
              <a:buAutoNum type="arabicPeriod"/>
            </a:pPr>
            <a:endParaRPr lang="zh-CN" altLang="en-US" sz="2000" dirty="0"/>
          </a:p>
          <a:p>
            <a:pPr>
              <a:lnSpc>
                <a:spcPct val="150000"/>
              </a:lnSpc>
            </a:pPr>
            <a:r>
              <a:rPr lang="zh-CN" altLang="en-US" sz="2000" dirty="0"/>
              <a:t>性能极高，数据存储在内存中，并持久化到磁盘</a:t>
            </a:r>
            <a:endParaRPr lang="en-US" altLang="zh-CN" sz="2000" dirty="0"/>
          </a:p>
          <a:p>
            <a:pPr>
              <a:lnSpc>
                <a:spcPct val="150000"/>
              </a:lnSpc>
            </a:pPr>
            <a:endParaRPr lang="zh-CN" altLang="en-US" sz="2000" dirty="0"/>
          </a:p>
          <a:p>
            <a:pPr>
              <a:lnSpc>
                <a:spcPct val="150000"/>
              </a:lnSpc>
            </a:pPr>
            <a:r>
              <a:rPr lang="en-US" altLang="zh-CN" sz="2000" dirty="0"/>
              <a:t>Redis</a:t>
            </a:r>
            <a:r>
              <a:rPr lang="zh-CN" altLang="en-US" sz="2000" dirty="0"/>
              <a:t>支持 </a:t>
            </a:r>
            <a:r>
              <a:rPr lang="en-US" altLang="zh-CN" sz="2000" dirty="0"/>
              <a:t>Strings, Lists, Hashes, Sets </a:t>
            </a:r>
            <a:r>
              <a:rPr lang="zh-CN" altLang="en-US" sz="2000" dirty="0"/>
              <a:t>及 </a:t>
            </a:r>
            <a:r>
              <a:rPr lang="en-US" altLang="zh-CN" sz="2000" dirty="0"/>
              <a:t>Ordered Sets </a:t>
            </a:r>
            <a:r>
              <a:rPr lang="zh-CN" altLang="en-US" sz="2000" dirty="0"/>
              <a:t>数据类型操作。</a:t>
            </a:r>
            <a:endParaRPr lang="en-US" altLang="zh-CN" sz="2000" dirty="0"/>
          </a:p>
          <a:p>
            <a:pPr marL="457200" indent="-457200">
              <a:lnSpc>
                <a:spcPct val="150000"/>
              </a:lnSpc>
              <a:buFont typeface="+mj-lt"/>
              <a:buAutoNum type="arabicPeriod"/>
            </a:pPr>
            <a:endParaRPr lang="zh-CN" altLang="en-US" sz="2000" dirty="0"/>
          </a:p>
          <a:p>
            <a:pPr>
              <a:lnSpc>
                <a:spcPct val="150000"/>
              </a:lnSpc>
            </a:pPr>
            <a:r>
              <a:rPr lang="en-US" altLang="zh-CN" sz="2000" dirty="0"/>
              <a:t>Redis</a:t>
            </a:r>
            <a:r>
              <a:rPr lang="zh-CN" altLang="en-US" sz="2000" dirty="0"/>
              <a:t>的所有操作都是原子性的，意思就是要么成功执行要么失败完全不执行。单个操作是原子性的。</a:t>
            </a:r>
            <a:endParaRPr lang="en-US" altLang="zh-CN" sz="2000" dirty="0"/>
          </a:p>
          <a:p>
            <a:pPr marL="457200" indent="-457200">
              <a:lnSpc>
                <a:spcPct val="150000"/>
              </a:lnSpc>
              <a:buFont typeface="+mj-lt"/>
              <a:buAutoNum type="arabicPeriod"/>
            </a:pPr>
            <a:endParaRPr lang="zh-CN" altLang="en-US" sz="2000" dirty="0"/>
          </a:p>
          <a:p>
            <a:pPr>
              <a:lnSpc>
                <a:spcPct val="150000"/>
              </a:lnSpc>
            </a:pPr>
            <a:r>
              <a:rPr lang="en-US" altLang="zh-CN" sz="2000" dirty="0"/>
              <a:t>Redis</a:t>
            </a:r>
            <a:r>
              <a:rPr lang="zh-CN" altLang="en-US" sz="2000" dirty="0"/>
              <a:t>还支持 </a:t>
            </a:r>
            <a:r>
              <a:rPr lang="en-US" altLang="zh-CN" sz="2000" dirty="0"/>
              <a:t>publish/subscribe, key </a:t>
            </a:r>
            <a:r>
              <a:rPr lang="zh-CN" altLang="en-US" sz="2000" dirty="0"/>
              <a:t>过期等等特性。</a:t>
            </a:r>
          </a:p>
          <a:p>
            <a:pPr marL="457200" indent="-457200">
              <a:lnSpc>
                <a:spcPct val="150000"/>
              </a:lnSpc>
              <a:buFont typeface="+mj-lt"/>
              <a:buAutoNum type="arabicPeriod"/>
            </a:pPr>
            <a:endParaRPr lang="en-US" altLang="zh-CN" sz="2000" dirty="0"/>
          </a:p>
          <a:p>
            <a:pPr>
              <a:lnSpc>
                <a:spcPct val="150000"/>
              </a:lnSpc>
            </a:pPr>
            <a:r>
              <a:rPr lang="en-US" altLang="zh-CN" sz="2000" dirty="0"/>
              <a:t>Redis</a:t>
            </a:r>
            <a:r>
              <a:rPr lang="zh-CN" altLang="en-US" sz="2000" dirty="0"/>
              <a:t>支持数据的备份，即</a:t>
            </a:r>
            <a:r>
              <a:rPr lang="en-US" altLang="zh-CN" sz="2000" dirty="0"/>
              <a:t>master-slave</a:t>
            </a:r>
            <a:r>
              <a:rPr lang="zh-CN" altLang="en-US" sz="2000" dirty="0"/>
              <a:t>模式的数据备份。 </a:t>
            </a:r>
          </a:p>
          <a:p>
            <a:pPr marL="457200" indent="-457200">
              <a:lnSpc>
                <a:spcPct val="150000"/>
              </a:lnSpc>
              <a:buFont typeface="+mj-lt"/>
              <a:buAutoNum type="arabicPeriod"/>
            </a:pPr>
            <a:endParaRPr lang="zh-CN" altLang="en-US" sz="2000" dirty="0"/>
          </a:p>
        </p:txBody>
      </p:sp>
    </p:spTree>
    <p:extLst>
      <p:ext uri="{BB962C8B-B14F-4D97-AF65-F5344CB8AC3E}">
        <p14:creationId xmlns:p14="http://schemas.microsoft.com/office/powerpoint/2010/main" val="363554950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40000">
                                          <p:cBhvr additive="base">
                                            <p:cTn id="7" dur="750" fill="hold"/>
                                            <p:tgtEl>
                                              <p:spTgt spid="3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14:bounceEnd="40000">
                                          <p:cBhvr additive="base">
                                            <p:cTn id="11" dur="750" fill="hold"/>
                                            <p:tgtEl>
                                              <p:spTgt spid="3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2"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p:bldP spid="42"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0-#ppt_w/2"/>
                                              </p:val>
                                            </p:tav>
                                            <p:tav tm="100000">
                                              <p:val>
                                                <p:strVal val="#ppt_x"/>
                                              </p:val>
                                            </p:tav>
                                          </p:tavLst>
                                        </p:anim>
                                        <p:anim calcmode="lin" valueType="num">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1+#ppt_w/2"/>
                                              </p:val>
                                            </p:tav>
                                            <p:tav tm="100000">
                                              <p:val>
                                                <p:strVal val="#ppt_x"/>
                                              </p:val>
                                            </p:tav>
                                          </p:tavLst>
                                        </p:anim>
                                        <p:anim calcmode="lin" valueType="num">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2"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p:bldP spid="42" grpId="0"/>
          <p:bldP spid="8"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6064351" y="1637714"/>
            <a:ext cx="0" cy="42320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969722" y="4748405"/>
            <a:ext cx="234028" cy="234028"/>
            <a:chOff x="7927343" y="2668909"/>
            <a:chExt cx="268762" cy="268762"/>
          </a:xfrm>
        </p:grpSpPr>
        <p:sp>
          <p:nvSpPr>
            <p:cNvPr id="11" name="椭圆 10"/>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5487691" y="428403"/>
            <a:ext cx="1160585" cy="1313189"/>
            <a:chOff x="5498123" y="1570689"/>
            <a:chExt cx="1160585" cy="1313189"/>
          </a:xfrm>
          <a:effectLst>
            <a:outerShdw blurRad="254000" dist="63500" dir="2700000" algn="tl" rotWithShape="0">
              <a:prstClr val="black">
                <a:alpha val="30000"/>
              </a:prstClr>
            </a:outerShdw>
          </a:effectLst>
        </p:grpSpPr>
        <p:sp>
          <p:nvSpPr>
            <p:cNvPr id="3" name="六边形 2"/>
            <p:cNvSpPr/>
            <p:nvPr/>
          </p:nvSpPr>
          <p:spPr>
            <a:xfrm rot="5400000">
              <a:off x="5421821" y="1646991"/>
              <a:ext cx="1313189" cy="1160585"/>
            </a:xfrm>
            <a:prstGeom prst="hexagon">
              <a:avLst>
                <a:gd name="adj" fmla="val 26010"/>
                <a:gd name="vf" fmla="val 115470"/>
              </a:avLst>
            </a:prstGeom>
            <a:blipFill dpi="0" rotWithShape="0">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a:off x="5768582" y="1939066"/>
              <a:ext cx="636307" cy="562363"/>
            </a:xfrm>
            <a:prstGeom prst="hexagon">
              <a:avLst>
                <a:gd name="adj" fmla="val 26010"/>
                <a:gd name="vf" fmla="val 115470"/>
              </a:avLst>
            </a:prstGeom>
            <a:solidFill>
              <a:srgbClr val="1D4C7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AutoShape 59"/>
            <p:cNvSpPr/>
            <p:nvPr/>
          </p:nvSpPr>
          <p:spPr bwMode="auto">
            <a:xfrm>
              <a:off x="5937860" y="2102233"/>
              <a:ext cx="237073" cy="23602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8" name="椭圆 3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01</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42" name="文本框 41"/>
          <p:cNvSpPr txBox="1"/>
          <p:nvPr/>
        </p:nvSpPr>
        <p:spPr>
          <a:xfrm>
            <a:off x="1568385" y="432980"/>
            <a:ext cx="2768065"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Python</a:t>
            </a:r>
            <a:r>
              <a:rPr lang="zh-CN" altLang="en-US" sz="2800" b="1" dirty="0">
                <a:solidFill>
                  <a:srgbClr val="414141"/>
                </a:solidFill>
                <a:ea typeface="方正黑体简体" panose="02010601030101010101" pitchFamily="2" charset="-122"/>
              </a:rPr>
              <a:t>使用</a:t>
            </a:r>
            <a:r>
              <a:rPr lang="en-US" altLang="zh-CN" sz="2800" b="1" dirty="0">
                <a:solidFill>
                  <a:srgbClr val="414141"/>
                </a:solidFill>
                <a:ea typeface="方正黑体简体" panose="02010601030101010101" pitchFamily="2" charset="-122"/>
              </a:rPr>
              <a:t>Redis</a:t>
            </a:r>
            <a:endParaRPr lang="zh-CN" altLang="en-US" sz="2800" b="1" dirty="0">
              <a:solidFill>
                <a:srgbClr val="414141"/>
              </a:solidFill>
              <a:ea typeface="方正黑体简体" panose="02010601030101010101" pitchFamily="2" charset="-122"/>
            </a:endParaRPr>
          </a:p>
        </p:txBody>
      </p:sp>
      <p:pic>
        <p:nvPicPr>
          <p:cNvPr id="8" name="图片 7">
            <a:extLst>
              <a:ext uri="{FF2B5EF4-FFF2-40B4-BE49-F238E27FC236}">
                <a16:creationId xmlns:a16="http://schemas.microsoft.com/office/drawing/2014/main" id="{9D4D5AA1-FDC9-4022-850A-42A876830B57}"/>
              </a:ext>
            </a:extLst>
          </p:cNvPr>
          <p:cNvPicPr>
            <a:picLocks noChangeAspect="1"/>
          </p:cNvPicPr>
          <p:nvPr/>
        </p:nvPicPr>
        <p:blipFill>
          <a:blip r:embed="rId4"/>
          <a:stretch>
            <a:fillRect/>
          </a:stretch>
        </p:blipFill>
        <p:spPr>
          <a:xfrm>
            <a:off x="297691" y="2469115"/>
            <a:ext cx="5627262" cy="1919770"/>
          </a:xfrm>
          <a:prstGeom prst="rect">
            <a:avLst/>
          </a:prstGeom>
        </p:spPr>
      </p:pic>
      <p:sp>
        <p:nvSpPr>
          <p:cNvPr id="12" name="文本框 11">
            <a:extLst>
              <a:ext uri="{FF2B5EF4-FFF2-40B4-BE49-F238E27FC236}">
                <a16:creationId xmlns:a16="http://schemas.microsoft.com/office/drawing/2014/main" id="{2888B4FF-73A1-4485-AE08-3DB314D2177B}"/>
              </a:ext>
            </a:extLst>
          </p:cNvPr>
          <p:cNvSpPr txBox="1"/>
          <p:nvPr/>
        </p:nvSpPr>
        <p:spPr>
          <a:xfrm>
            <a:off x="6641012" y="1867443"/>
            <a:ext cx="4425694" cy="1886286"/>
          </a:xfrm>
          <a:prstGeom prst="rect">
            <a:avLst/>
          </a:prstGeom>
          <a:noFill/>
        </p:spPr>
        <p:txBody>
          <a:bodyPr wrap="square" rtlCol="0">
            <a:spAutoFit/>
          </a:bodyPr>
          <a:lstStyle/>
          <a:p>
            <a:pPr>
              <a:lnSpc>
                <a:spcPct val="150000"/>
              </a:lnSpc>
            </a:pPr>
            <a:r>
              <a:rPr lang="en-US" altLang="zh-CN" sz="2000" dirty="0" err="1"/>
              <a:t>StrictRedis</a:t>
            </a:r>
            <a:r>
              <a:rPr lang="zh-CN" altLang="en-US" sz="2000" dirty="0"/>
              <a:t>的函数名称和</a:t>
            </a:r>
            <a:r>
              <a:rPr lang="en-US" altLang="zh-CN" sz="2000" dirty="0" err="1"/>
              <a:t>redis</a:t>
            </a:r>
            <a:r>
              <a:rPr lang="zh-CN" altLang="en-US" sz="2000" dirty="0"/>
              <a:t>命令行使用的命令基本相同，而</a:t>
            </a:r>
            <a:r>
              <a:rPr lang="en-US" altLang="zh-CN" sz="2000" dirty="0"/>
              <a:t>Redis</a:t>
            </a:r>
            <a:r>
              <a:rPr lang="zh-CN" altLang="en-US" sz="2000" dirty="0"/>
              <a:t>在使用一些函数时，参数的顺序会和</a:t>
            </a:r>
            <a:r>
              <a:rPr lang="en-US" altLang="zh-CN" sz="2000" dirty="0" err="1"/>
              <a:t>redis</a:t>
            </a:r>
            <a:r>
              <a:rPr lang="zh-CN" altLang="en-US" sz="2000" dirty="0"/>
              <a:t>命令行不一样</a:t>
            </a:r>
            <a:endParaRPr lang="en-US" altLang="zh-CN" sz="2000" dirty="0"/>
          </a:p>
        </p:txBody>
      </p:sp>
    </p:spTree>
    <p:extLst>
      <p:ext uri="{BB962C8B-B14F-4D97-AF65-F5344CB8AC3E}">
        <p14:creationId xmlns:p14="http://schemas.microsoft.com/office/powerpoint/2010/main" val="266829025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40000">
                                          <p:cBhvr additive="base">
                                            <p:cTn id="7" dur="750" fill="hold"/>
                                            <p:tgtEl>
                                              <p:spTgt spid="3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14:bounceEnd="40000">
                                          <p:cBhvr additive="base">
                                            <p:cTn id="11" dur="750" fill="hold"/>
                                            <p:tgtEl>
                                              <p:spTgt spid="3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0-#ppt_w/2"/>
                                              </p:val>
                                            </p:tav>
                                            <p:tav tm="100000">
                                              <p:val>
                                                <p:strVal val="#ppt_x"/>
                                              </p:val>
                                            </p:tav>
                                          </p:tavLst>
                                        </p:anim>
                                        <p:anim calcmode="lin" valueType="num">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1+#ppt_w/2"/>
                                              </p:val>
                                            </p:tav>
                                            <p:tav tm="100000">
                                              <p:val>
                                                <p:strVal val="#ppt_x"/>
                                              </p:val>
                                            </p:tav>
                                          </p:tavLst>
                                        </p:anim>
                                        <p:anim calcmode="lin" valueType="num">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p:bldP spid="42"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flipH="1">
            <a:off x="106741" y="0"/>
            <a:ext cx="6436113" cy="6873596"/>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7309994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11" fmla="*/ 1572046 w 10639698"/>
              <a:gd name="connsiteY11" fmla="*/ 0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10639698"/>
              <a:gd name="connsiteY0" fmla="*/ 0 h 6866632"/>
              <a:gd name="connsiteX1" fmla="*/ 6597087 w 10639698"/>
              <a:gd name="connsiteY1" fmla="*/ 32084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629171"/>
              <a:gd name="connsiteY0" fmla="*/ 0 h 6873596"/>
              <a:gd name="connsiteX1" fmla="*/ 6597087 w 6629171"/>
              <a:gd name="connsiteY1" fmla="*/ 32084 h 6873596"/>
              <a:gd name="connsiteX2" fmla="*/ 6629171 w 6629171"/>
              <a:gd name="connsiteY2" fmla="*/ 6873596 h 6873596"/>
              <a:gd name="connsiteX3" fmla="*/ 1572046 w 6629171"/>
              <a:gd name="connsiteY3" fmla="*/ 6866632 h 6873596"/>
              <a:gd name="connsiteX4" fmla="*/ 1483885 w 6629171"/>
              <a:gd name="connsiteY4" fmla="*/ 6790170 h 6873596"/>
              <a:gd name="connsiteX5" fmla="*/ 0 w 6629171"/>
              <a:gd name="connsiteY5" fmla="*/ 3433316 h 6873596"/>
              <a:gd name="connsiteX6" fmla="*/ 1483885 w 6629171"/>
              <a:gd name="connsiteY6" fmla="*/ 76463 h 6873596"/>
              <a:gd name="connsiteX7" fmla="*/ 1572046 w 6629171"/>
              <a:gd name="connsiteY7" fmla="*/ 0 h 6873596"/>
              <a:gd name="connsiteX0" fmla="*/ 1572046 w 6597087"/>
              <a:gd name="connsiteY0" fmla="*/ 0 h 6873596"/>
              <a:gd name="connsiteX1" fmla="*/ 6597087 w 6597087"/>
              <a:gd name="connsiteY1" fmla="*/ 32084 h 6873596"/>
              <a:gd name="connsiteX2" fmla="*/ 6581045 w 6597087"/>
              <a:gd name="connsiteY2" fmla="*/ 6873596 h 6873596"/>
              <a:gd name="connsiteX3" fmla="*/ 1572046 w 6597087"/>
              <a:gd name="connsiteY3" fmla="*/ 6866632 h 6873596"/>
              <a:gd name="connsiteX4" fmla="*/ 1483885 w 6597087"/>
              <a:gd name="connsiteY4" fmla="*/ 6790170 h 6873596"/>
              <a:gd name="connsiteX5" fmla="*/ 0 w 6597087"/>
              <a:gd name="connsiteY5" fmla="*/ 3433316 h 6873596"/>
              <a:gd name="connsiteX6" fmla="*/ 1483885 w 6597087"/>
              <a:gd name="connsiteY6" fmla="*/ 76463 h 6873596"/>
              <a:gd name="connsiteX7" fmla="*/ 1572046 w 6597087"/>
              <a:gd name="connsiteY7" fmla="*/ 0 h 68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7087" h="6873596">
                <a:moveTo>
                  <a:pt x="1572046" y="0"/>
                </a:moveTo>
                <a:lnTo>
                  <a:pt x="6597087" y="32084"/>
                </a:lnTo>
                <a:cubicBezTo>
                  <a:pt x="6591740" y="2312588"/>
                  <a:pt x="6586392" y="4593092"/>
                  <a:pt x="6581045" y="6873596"/>
                </a:cubicBez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19" name="任意多边形 18"/>
          <p:cNvSpPr/>
          <p:nvPr/>
        </p:nvSpPr>
        <p:spPr>
          <a:xfrm flipH="1">
            <a:off x="-14607" y="6964"/>
            <a:ext cx="6163950"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163950"/>
              <a:gd name="connsiteY0" fmla="*/ 0 h 6866632"/>
              <a:gd name="connsiteX1" fmla="*/ 6163950 w 6163950"/>
              <a:gd name="connsiteY1" fmla="*/ 0 h 6866632"/>
              <a:gd name="connsiteX2" fmla="*/ 6147909 w 6163950"/>
              <a:gd name="connsiteY2" fmla="*/ 6857554 h 6866632"/>
              <a:gd name="connsiteX3" fmla="*/ 1572046 w 6163950"/>
              <a:gd name="connsiteY3" fmla="*/ 6866632 h 6866632"/>
              <a:gd name="connsiteX4" fmla="*/ 1483885 w 6163950"/>
              <a:gd name="connsiteY4" fmla="*/ 6790170 h 6866632"/>
              <a:gd name="connsiteX5" fmla="*/ 0 w 6163950"/>
              <a:gd name="connsiteY5" fmla="*/ 3433316 h 6866632"/>
              <a:gd name="connsiteX6" fmla="*/ 1483885 w 6163950"/>
              <a:gd name="connsiteY6" fmla="*/ 76463 h 6866632"/>
              <a:gd name="connsiteX7" fmla="*/ 1572046 w 6163950"/>
              <a:gd name="connsiteY7" fmla="*/ 0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3950" h="6866632">
                <a:moveTo>
                  <a:pt x="1572046" y="0"/>
                </a:moveTo>
                <a:lnTo>
                  <a:pt x="6163950" y="0"/>
                </a:lnTo>
                <a:lnTo>
                  <a:pt x="6147909" y="6857554"/>
                </a:ln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blipFill dpi="0"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0" name="椭圆 19"/>
          <p:cNvSpPr/>
          <p:nvPr/>
        </p:nvSpPr>
        <p:spPr>
          <a:xfrm>
            <a:off x="1244079" y="1315264"/>
            <a:ext cx="2154014" cy="4050564"/>
          </a:xfrm>
          <a:prstGeom prst="ellipse">
            <a:avLst/>
          </a:prstGeom>
          <a:no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9900" dirty="0">
                <a:solidFill>
                  <a:srgbClr val="1D4C77"/>
                </a:solidFill>
                <a:latin typeface="Agency FB" panose="020B0503020202020204" pitchFamily="34" charset="0"/>
                <a:ea typeface="方正黑体简体" panose="02010601030101010101" pitchFamily="2" charset="-122"/>
              </a:rPr>
              <a:t>02</a:t>
            </a:r>
            <a:endParaRPr lang="zh-CN" altLang="en-US" sz="19900" dirty="0">
              <a:solidFill>
                <a:srgbClr val="1D4C77"/>
              </a:solidFill>
              <a:latin typeface="Agency FB" panose="020B0503020202020204" pitchFamily="34" charset="0"/>
              <a:ea typeface="方正黑体简体" panose="02010601030101010101" pitchFamily="2" charset="-122"/>
            </a:endParaRPr>
          </a:p>
        </p:txBody>
      </p:sp>
      <p:sp>
        <p:nvSpPr>
          <p:cNvPr id="23" name="文本框 22"/>
          <p:cNvSpPr txBox="1"/>
          <p:nvPr/>
        </p:nvSpPr>
        <p:spPr>
          <a:xfrm>
            <a:off x="1249642" y="4554194"/>
            <a:ext cx="214288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gency FB" panose="020B0503020202020204" pitchFamily="34" charset="0"/>
                <a:ea typeface="方正黑体简体" panose="02010601030101010101" pitchFamily="2" charset="-122"/>
              </a:rPr>
              <a:t>PART TWO</a:t>
            </a:r>
            <a:endParaRPr lang="zh-CN" altLang="en-US" sz="2800" b="1" spc="300" dirty="0">
              <a:solidFill>
                <a:srgbClr val="595959"/>
              </a:solidFill>
              <a:latin typeface="Agency FB" panose="020B0503020202020204" pitchFamily="34" charset="0"/>
              <a:ea typeface="方正黑体简体" panose="02010601030101010101" pitchFamily="2" charset="-122"/>
            </a:endParaRPr>
          </a:p>
        </p:txBody>
      </p:sp>
      <p:sp>
        <p:nvSpPr>
          <p:cNvPr id="6" name="矩形 5"/>
          <p:cNvSpPr/>
          <p:nvPr/>
        </p:nvSpPr>
        <p:spPr>
          <a:xfrm>
            <a:off x="5110016" y="2213811"/>
            <a:ext cx="6320589" cy="2775284"/>
          </a:xfrm>
          <a:prstGeom prst="rect">
            <a:avLst/>
          </a:prstGeom>
          <a:solidFill>
            <a:schemeClr val="bg1"/>
          </a:solidFill>
          <a:ln>
            <a:noFill/>
          </a:ln>
          <a:effectLst>
            <a:outerShdw blurRad="1016000" dist="381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675213" y="2796351"/>
            <a:ext cx="3699795" cy="769441"/>
          </a:xfrm>
          <a:prstGeom prst="rect">
            <a:avLst/>
          </a:prstGeom>
          <a:noFill/>
        </p:spPr>
        <p:txBody>
          <a:bodyPr wrap="none" rtlCol="0">
            <a:spAutoFit/>
            <a:scene3d>
              <a:camera prst="orthographicFront"/>
              <a:lightRig rig="threePt" dir="t"/>
            </a:scene3d>
            <a:sp3d contourW="12700"/>
          </a:bodyPr>
          <a:lstStyle/>
          <a:p>
            <a:r>
              <a:rPr lang="en-US" altLang="zh-CN" sz="4400" b="1" dirty="0">
                <a:solidFill>
                  <a:schemeClr val="tx1">
                    <a:lumMod val="75000"/>
                    <a:lumOff val="25000"/>
                  </a:schemeClr>
                </a:solidFill>
                <a:ea typeface="方正黑体简体" panose="02010601030101010101" pitchFamily="2" charset="-122"/>
              </a:rPr>
              <a:t>Redis</a:t>
            </a:r>
            <a:r>
              <a:rPr lang="zh-CN" altLang="en-US" sz="4400" b="1" dirty="0">
                <a:solidFill>
                  <a:schemeClr val="tx1">
                    <a:lumMod val="75000"/>
                    <a:lumOff val="25000"/>
                  </a:schemeClr>
                </a:solidFill>
                <a:ea typeface="方正黑体简体" panose="02010601030101010101" pitchFamily="2" charset="-122"/>
              </a:rPr>
              <a:t>数据结构</a:t>
            </a:r>
            <a:endParaRPr lang="zh-CN" altLang="en-US" sz="4400" i="1" dirty="0">
              <a:solidFill>
                <a:schemeClr val="tx1">
                  <a:lumMod val="75000"/>
                  <a:lumOff val="25000"/>
                </a:schemeClr>
              </a:solidFill>
              <a:ea typeface="方正黑体简体" panose="02010601030101010101" pitchFamily="2" charset="-122"/>
            </a:endParaRPr>
          </a:p>
        </p:txBody>
      </p:sp>
      <p:cxnSp>
        <p:nvCxnSpPr>
          <p:cNvPr id="8" name="直接连接符 7"/>
          <p:cNvCxnSpPr/>
          <p:nvPr/>
        </p:nvCxnSpPr>
        <p:spPr>
          <a:xfrm>
            <a:off x="5791201" y="3742254"/>
            <a:ext cx="641683" cy="0"/>
          </a:xfrm>
          <a:prstGeom prst="line">
            <a:avLst/>
          </a:prstGeom>
          <a:ln w="57150">
            <a:solidFill>
              <a:srgbClr val="1D4C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28556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14:presetBounceEnd="48000">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14:bounceEnd="48000">
                                          <p:cBhvr additive="base">
                                            <p:cTn id="25" dur="1000" fill="hold"/>
                                            <p:tgtEl>
                                              <p:spTgt spid="6"/>
                                            </p:tgtEl>
                                            <p:attrNameLst>
                                              <p:attrName>ppt_x</p:attrName>
                                            </p:attrNameLst>
                                          </p:cBhvr>
                                          <p:tavLst>
                                            <p:tav tm="0">
                                              <p:val>
                                                <p:strVal val="1+#ppt_w/2"/>
                                              </p:val>
                                            </p:tav>
                                            <p:tav tm="100000">
                                              <p:val>
                                                <p:strVal val="#ppt_x"/>
                                              </p:val>
                                            </p:tav>
                                          </p:tavLst>
                                        </p:anim>
                                        <p:anim calcmode="lin" valueType="num" p14:bounceEnd="48000">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5"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144641"/>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按照键值对的形式存储，一个</a:t>
            </a:r>
            <a:r>
              <a:rPr lang="en-US" altLang="zh-CN" dirty="0"/>
              <a:t>key</a:t>
            </a:r>
            <a:r>
              <a:rPr lang="zh-CN" altLang="en-US" dirty="0"/>
              <a:t>对应一个</a:t>
            </a:r>
            <a:r>
              <a:rPr lang="en-US" altLang="zh-CN" dirty="0"/>
              <a:t>value</a:t>
            </a:r>
          </a:p>
          <a:p>
            <a:pPr algn="l"/>
            <a:r>
              <a:rPr lang="en-US" altLang="zh-CN" dirty="0"/>
              <a:t>string </a:t>
            </a:r>
            <a:r>
              <a:rPr lang="zh-CN" altLang="en-US" dirty="0"/>
              <a:t>类型是二进制安全的，因此可以存储任何数据，一条数据最大为</a:t>
            </a:r>
            <a:r>
              <a:rPr lang="en-US" altLang="zh-CN" dirty="0"/>
              <a:t>512MB</a:t>
            </a:r>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1261884"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字符串</a:t>
            </a:r>
          </a:p>
        </p:txBody>
      </p:sp>
      <p:sp>
        <p:nvSpPr>
          <p:cNvPr id="12" name="文本框 11">
            <a:extLst>
              <a:ext uri="{FF2B5EF4-FFF2-40B4-BE49-F238E27FC236}">
                <a16:creationId xmlns:a16="http://schemas.microsoft.com/office/drawing/2014/main" id="{70060C94-8CF4-4482-88D5-550A4A6EDA35}"/>
              </a:ext>
            </a:extLst>
          </p:cNvPr>
          <p:cNvSpPr txBox="1"/>
          <p:nvPr/>
        </p:nvSpPr>
        <p:spPr>
          <a:xfrm>
            <a:off x="1315329" y="5087274"/>
            <a:ext cx="10471159" cy="501291"/>
          </a:xfrm>
          <a:prstGeom prst="rect">
            <a:avLst/>
          </a:prstGeom>
          <a:noFill/>
        </p:spPr>
        <p:txBody>
          <a:bodyPr wrap="square" rtlCol="0">
            <a:spAutoFit/>
          </a:bodyPr>
          <a:lstStyle/>
          <a:p>
            <a:pPr>
              <a:lnSpc>
                <a:spcPct val="150000"/>
              </a:lnSpc>
            </a:pPr>
            <a:r>
              <a:rPr lang="zh-CN" altLang="en-US" sz="2000" dirty="0"/>
              <a:t>默认获取的是</a:t>
            </a:r>
            <a:r>
              <a:rPr lang="en-US" altLang="zh-CN" sz="2000" dirty="0"/>
              <a:t>byte</a:t>
            </a:r>
            <a:r>
              <a:rPr lang="zh-CN" altLang="en-US" sz="2000" dirty="0"/>
              <a:t>类型的字符串，添加</a:t>
            </a:r>
            <a:r>
              <a:rPr lang="en-US" altLang="zh-CN" sz="2000" dirty="0" err="1"/>
              <a:t>decode_responses</a:t>
            </a:r>
            <a:r>
              <a:rPr lang="en-US" altLang="zh-CN" sz="2000" dirty="0"/>
              <a:t>=True</a:t>
            </a:r>
            <a:r>
              <a:rPr lang="zh-CN" altLang="en-US" sz="2000" dirty="0"/>
              <a:t>自动将结果转为</a:t>
            </a:r>
            <a:r>
              <a:rPr lang="en-US" altLang="zh-CN" sz="2000" dirty="0"/>
              <a:t>utf-8</a:t>
            </a:r>
            <a:r>
              <a:rPr lang="zh-CN" altLang="en-US" sz="2000" dirty="0"/>
              <a:t>格式</a:t>
            </a:r>
          </a:p>
        </p:txBody>
      </p:sp>
      <p:pic>
        <p:nvPicPr>
          <p:cNvPr id="4" name="图片 3">
            <a:extLst>
              <a:ext uri="{FF2B5EF4-FFF2-40B4-BE49-F238E27FC236}">
                <a16:creationId xmlns:a16="http://schemas.microsoft.com/office/drawing/2014/main" id="{6B64856E-B2EF-4759-B24D-58A55247FE66}"/>
              </a:ext>
            </a:extLst>
          </p:cNvPr>
          <p:cNvPicPr>
            <a:picLocks noChangeAspect="1"/>
          </p:cNvPicPr>
          <p:nvPr/>
        </p:nvPicPr>
        <p:blipFill>
          <a:blip r:embed="rId3"/>
          <a:stretch>
            <a:fillRect/>
          </a:stretch>
        </p:blipFill>
        <p:spPr>
          <a:xfrm>
            <a:off x="1315329" y="2689121"/>
            <a:ext cx="8439150" cy="1790700"/>
          </a:xfrm>
          <a:prstGeom prst="rect">
            <a:avLst/>
          </a:prstGeom>
        </p:spPr>
      </p:pic>
    </p:spTree>
    <p:extLst>
      <p:ext uri="{BB962C8B-B14F-4D97-AF65-F5344CB8AC3E}">
        <p14:creationId xmlns:p14="http://schemas.microsoft.com/office/powerpoint/2010/main" val="1850515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667E0840-2279-4BCB-B291-D540417E15EE}"/>
              </a:ext>
            </a:extLst>
          </p:cNvPr>
          <p:cNvPicPr>
            <a:picLocks noChangeAspect="1"/>
          </p:cNvPicPr>
          <p:nvPr/>
        </p:nvPicPr>
        <p:blipFill>
          <a:blip r:embed="rId3"/>
          <a:stretch>
            <a:fillRect/>
          </a:stretch>
        </p:blipFill>
        <p:spPr>
          <a:xfrm>
            <a:off x="1588579" y="309410"/>
            <a:ext cx="6567991" cy="5091646"/>
          </a:xfrm>
          <a:prstGeom prst="rect">
            <a:avLst/>
          </a:prstGeom>
        </p:spPr>
      </p:pic>
    </p:spTree>
    <p:extLst>
      <p:ext uri="{BB962C8B-B14F-4D97-AF65-F5344CB8AC3E}">
        <p14:creationId xmlns:p14="http://schemas.microsoft.com/office/powerpoint/2010/main" val="1155578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TotalTime>
  <Words>980</Words>
  <Application>Microsoft Office PowerPoint</Application>
  <PresentationFormat>宽屏</PresentationFormat>
  <Paragraphs>147</Paragraphs>
  <Slides>27</Slides>
  <Notes>27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Gill Sans</vt:lpstr>
      <vt:lpstr>Meiryo UI</vt:lpstr>
      <vt:lpstr>Roboto Medium</vt:lpstr>
      <vt:lpstr>Roboto Thin</vt:lpstr>
      <vt:lpstr>方正黑体简体</vt:lpstr>
      <vt:lpstr>微软雅黑</vt:lpstr>
      <vt:lpstr>Agency FB</vt:lpstr>
      <vt:lpstr>Arial</vt:lpstr>
      <vt:lpstr>Calibri</vt:lpstr>
      <vt:lpstr>Calibri Light</vt:lpstr>
      <vt:lpstr>Century Gothic</vt:lpstr>
      <vt:lpstr>Source Sans Pro</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
  <dc:description/>
  <cp:lastModifiedBy>李 柯凡</cp:lastModifiedBy>
  <cp:revision>541</cp:revision>
  <dcterms:created xsi:type="dcterms:W3CDTF">2019-05-16T00:04:14Z</dcterms:created>
  <dcterms:modified xsi:type="dcterms:W3CDTF">2021-03-19T11:58:04Z</dcterms:modified>
</cp:coreProperties>
</file>