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6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07" r:id="rId25"/>
    <p:sldId id="265" r:id="rId26"/>
    <p:sldId id="267" r:id="rId27"/>
    <p:sldId id="308" r:id="rId28"/>
    <p:sldId id="283" r:id="rId29"/>
    <p:sldId id="284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C77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6318" autoAdjust="0"/>
  </p:normalViewPr>
  <p:slideViewPr>
    <p:cSldViewPr snapToGrid="0">
      <p:cViewPr varScale="1">
        <p:scale>
          <a:sx n="63" d="100"/>
          <a:sy n="63" d="100"/>
        </p:scale>
        <p:origin x="67" y="3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3632-086E-4C0A-B693-80AF826D3C19}" type="datetimeFigureOut">
              <a:rPr lang="zh-CN" altLang="en-US" smtClean="0"/>
              <a:t>2021/2/19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6724C-EBFF-41D4-88EE-EC6386CF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64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34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8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44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50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293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096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55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46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42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7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83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055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37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88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9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90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86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37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94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766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39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62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5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8587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60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79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78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642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86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11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800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614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07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10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06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4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6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02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AEEFA-8A1D-43B1-A8B3-9A14753B79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2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55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07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49490" y="726698"/>
            <a:ext cx="4271367" cy="5566172"/>
          </a:xfrm>
          <a:custGeom>
            <a:avLst/>
            <a:gdLst/>
            <a:ahLst/>
            <a:cxnLst/>
            <a:rect l="l" t="t" r="r" b="b"/>
            <a:pathLst>
              <a:path w="4271367" h="5566172">
                <a:moveTo>
                  <a:pt x="2247305" y="0"/>
                </a:moveTo>
                <a:cubicBezTo>
                  <a:pt x="2542480" y="0"/>
                  <a:pt x="2814092" y="39688"/>
                  <a:pt x="3062139" y="119063"/>
                </a:cubicBezTo>
                <a:cubicBezTo>
                  <a:pt x="3310186" y="198438"/>
                  <a:pt x="3523506" y="311299"/>
                  <a:pt x="3702100" y="457647"/>
                </a:cubicBezTo>
                <a:cubicBezTo>
                  <a:pt x="3880694" y="603995"/>
                  <a:pt x="4020220" y="780728"/>
                  <a:pt x="4120679" y="987847"/>
                </a:cubicBezTo>
                <a:cubicBezTo>
                  <a:pt x="4221138" y="1194966"/>
                  <a:pt x="4271367" y="1426270"/>
                  <a:pt x="4271367" y="1681758"/>
                </a:cubicBezTo>
                <a:lnTo>
                  <a:pt x="2969121" y="1681758"/>
                </a:lnTo>
                <a:cubicBezTo>
                  <a:pt x="2969121" y="1580059"/>
                  <a:pt x="2953618" y="1486421"/>
                  <a:pt x="2922612" y="1400845"/>
                </a:cubicBezTo>
                <a:cubicBezTo>
                  <a:pt x="2891607" y="1315269"/>
                  <a:pt x="2844478" y="1242095"/>
                  <a:pt x="2781226" y="1181323"/>
                </a:cubicBezTo>
                <a:cubicBezTo>
                  <a:pt x="2717974" y="1120552"/>
                  <a:pt x="2639839" y="1072803"/>
                  <a:pt x="2546821" y="1038076"/>
                </a:cubicBezTo>
                <a:cubicBezTo>
                  <a:pt x="2453804" y="1003350"/>
                  <a:pt x="2344043" y="985987"/>
                  <a:pt x="2217539" y="985987"/>
                </a:cubicBezTo>
                <a:cubicBezTo>
                  <a:pt x="2093516" y="985987"/>
                  <a:pt x="1984375" y="1000249"/>
                  <a:pt x="1890118" y="1028775"/>
                </a:cubicBezTo>
                <a:cubicBezTo>
                  <a:pt x="1795860" y="1057300"/>
                  <a:pt x="1717105" y="1096988"/>
                  <a:pt x="1653853" y="1147837"/>
                </a:cubicBezTo>
                <a:cubicBezTo>
                  <a:pt x="1590601" y="1198687"/>
                  <a:pt x="1542852" y="1256978"/>
                  <a:pt x="1510606" y="1322710"/>
                </a:cubicBezTo>
                <a:cubicBezTo>
                  <a:pt x="1478360" y="1388442"/>
                  <a:pt x="1462237" y="1458516"/>
                  <a:pt x="1462237" y="1532930"/>
                </a:cubicBezTo>
                <a:cubicBezTo>
                  <a:pt x="1462237" y="1614785"/>
                  <a:pt x="1485181" y="1688579"/>
                  <a:pt x="1531070" y="1754312"/>
                </a:cubicBezTo>
                <a:cubicBezTo>
                  <a:pt x="1576958" y="1820044"/>
                  <a:pt x="1642691" y="1882056"/>
                  <a:pt x="1728267" y="1940347"/>
                </a:cubicBezTo>
                <a:cubicBezTo>
                  <a:pt x="1813843" y="1998638"/>
                  <a:pt x="1918023" y="2053208"/>
                  <a:pt x="2040806" y="2104058"/>
                </a:cubicBezTo>
                <a:cubicBezTo>
                  <a:pt x="2163589" y="2154908"/>
                  <a:pt x="2301875" y="2205137"/>
                  <a:pt x="2455664" y="2254746"/>
                </a:cubicBezTo>
                <a:cubicBezTo>
                  <a:pt x="2743398" y="2346524"/>
                  <a:pt x="3000127" y="2448223"/>
                  <a:pt x="3225850" y="2559844"/>
                </a:cubicBezTo>
                <a:cubicBezTo>
                  <a:pt x="3451573" y="2671465"/>
                  <a:pt x="3641948" y="2799209"/>
                  <a:pt x="3796978" y="2943076"/>
                </a:cubicBezTo>
                <a:cubicBezTo>
                  <a:pt x="3952007" y="3086944"/>
                  <a:pt x="4069830" y="3249414"/>
                  <a:pt x="4150445" y="3430489"/>
                </a:cubicBezTo>
                <a:cubicBezTo>
                  <a:pt x="4231060" y="3611563"/>
                  <a:pt x="4271367" y="3816202"/>
                  <a:pt x="4271367" y="4044405"/>
                </a:cubicBezTo>
                <a:cubicBezTo>
                  <a:pt x="4271367" y="4287491"/>
                  <a:pt x="4223618" y="4503911"/>
                  <a:pt x="4128120" y="4693667"/>
                </a:cubicBezTo>
                <a:cubicBezTo>
                  <a:pt x="4032622" y="4883423"/>
                  <a:pt x="3897437" y="5042794"/>
                  <a:pt x="3722564" y="5171778"/>
                </a:cubicBezTo>
                <a:cubicBezTo>
                  <a:pt x="3547691" y="5300762"/>
                  <a:pt x="3336851" y="5398741"/>
                  <a:pt x="3090044" y="5465713"/>
                </a:cubicBezTo>
                <a:cubicBezTo>
                  <a:pt x="2843238" y="5532686"/>
                  <a:pt x="2568525" y="5566172"/>
                  <a:pt x="2265908" y="5566172"/>
                </a:cubicBezTo>
                <a:cubicBezTo>
                  <a:pt x="2079873" y="5566172"/>
                  <a:pt x="1895078" y="5550669"/>
                  <a:pt x="1711524" y="5519663"/>
                </a:cubicBezTo>
                <a:cubicBezTo>
                  <a:pt x="1527969" y="5488658"/>
                  <a:pt x="1352476" y="5440909"/>
                  <a:pt x="1185044" y="5376416"/>
                </a:cubicBezTo>
                <a:cubicBezTo>
                  <a:pt x="1017613" y="5311924"/>
                  <a:pt x="861343" y="5230689"/>
                  <a:pt x="716235" y="5132710"/>
                </a:cubicBezTo>
                <a:cubicBezTo>
                  <a:pt x="571128" y="5034732"/>
                  <a:pt x="445864" y="4917530"/>
                  <a:pt x="340444" y="4781104"/>
                </a:cubicBezTo>
                <a:cubicBezTo>
                  <a:pt x="235025" y="4644678"/>
                  <a:pt x="151929" y="4489649"/>
                  <a:pt x="91157" y="4316016"/>
                </a:cubicBezTo>
                <a:cubicBezTo>
                  <a:pt x="30386" y="4142384"/>
                  <a:pt x="0" y="3948907"/>
                  <a:pt x="0" y="3735586"/>
                </a:cubicBezTo>
                <a:lnTo>
                  <a:pt x="1309688" y="3735586"/>
                </a:lnTo>
                <a:cubicBezTo>
                  <a:pt x="1309688" y="3894336"/>
                  <a:pt x="1330772" y="4027661"/>
                  <a:pt x="1372940" y="4135562"/>
                </a:cubicBezTo>
                <a:cubicBezTo>
                  <a:pt x="1415108" y="4243462"/>
                  <a:pt x="1477120" y="4330899"/>
                  <a:pt x="1558975" y="4397871"/>
                </a:cubicBezTo>
                <a:cubicBezTo>
                  <a:pt x="1640830" y="4464844"/>
                  <a:pt x="1740669" y="4512593"/>
                  <a:pt x="1858491" y="4541118"/>
                </a:cubicBezTo>
                <a:cubicBezTo>
                  <a:pt x="1976314" y="4569644"/>
                  <a:pt x="2112120" y="4583907"/>
                  <a:pt x="2265908" y="4583907"/>
                </a:cubicBezTo>
                <a:cubicBezTo>
                  <a:pt x="2389932" y="4583907"/>
                  <a:pt x="2495972" y="4569644"/>
                  <a:pt x="2584029" y="4541118"/>
                </a:cubicBezTo>
                <a:cubicBezTo>
                  <a:pt x="2672085" y="4512593"/>
                  <a:pt x="2744639" y="4474146"/>
                  <a:pt x="2801690" y="4425777"/>
                </a:cubicBezTo>
                <a:cubicBezTo>
                  <a:pt x="2858740" y="4377408"/>
                  <a:pt x="2900288" y="4320977"/>
                  <a:pt x="2926333" y="4256485"/>
                </a:cubicBezTo>
                <a:cubicBezTo>
                  <a:pt x="2952378" y="4191993"/>
                  <a:pt x="2965401" y="4123780"/>
                  <a:pt x="2965401" y="4051846"/>
                </a:cubicBezTo>
                <a:cubicBezTo>
                  <a:pt x="2965401" y="3967510"/>
                  <a:pt x="2953618" y="3891236"/>
                  <a:pt x="2930054" y="3823023"/>
                </a:cubicBezTo>
                <a:cubicBezTo>
                  <a:pt x="2906490" y="3754810"/>
                  <a:pt x="2859981" y="3690318"/>
                  <a:pt x="2790528" y="3629546"/>
                </a:cubicBezTo>
                <a:cubicBezTo>
                  <a:pt x="2721074" y="3568775"/>
                  <a:pt x="2623716" y="3508623"/>
                  <a:pt x="2498452" y="3449092"/>
                </a:cubicBezTo>
                <a:cubicBezTo>
                  <a:pt x="2373188" y="3389561"/>
                  <a:pt x="2208858" y="3326309"/>
                  <a:pt x="2005459" y="3259336"/>
                </a:cubicBezTo>
                <a:cubicBezTo>
                  <a:pt x="1767334" y="3179961"/>
                  <a:pt x="1537891" y="3090665"/>
                  <a:pt x="1317129" y="2991446"/>
                </a:cubicBezTo>
                <a:cubicBezTo>
                  <a:pt x="1096367" y="2892227"/>
                  <a:pt x="900410" y="2774405"/>
                  <a:pt x="729258" y="2637979"/>
                </a:cubicBezTo>
                <a:cubicBezTo>
                  <a:pt x="558106" y="2501553"/>
                  <a:pt x="421060" y="2342183"/>
                  <a:pt x="318120" y="2159868"/>
                </a:cubicBezTo>
                <a:cubicBezTo>
                  <a:pt x="215181" y="1977554"/>
                  <a:pt x="163711" y="1764854"/>
                  <a:pt x="163711" y="1521768"/>
                </a:cubicBezTo>
                <a:cubicBezTo>
                  <a:pt x="163711" y="1288604"/>
                  <a:pt x="215801" y="1078384"/>
                  <a:pt x="319981" y="891109"/>
                </a:cubicBezTo>
                <a:cubicBezTo>
                  <a:pt x="424160" y="703833"/>
                  <a:pt x="569268" y="544464"/>
                  <a:pt x="755303" y="412998"/>
                </a:cubicBezTo>
                <a:cubicBezTo>
                  <a:pt x="941338" y="281533"/>
                  <a:pt x="1161480" y="179835"/>
                  <a:pt x="1415728" y="107901"/>
                </a:cubicBezTo>
                <a:cubicBezTo>
                  <a:pt x="1669976" y="35967"/>
                  <a:pt x="1947168" y="0"/>
                  <a:pt x="224730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40038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84204" y="801112"/>
            <a:ext cx="6444258" cy="5417344"/>
          </a:xfrm>
          <a:custGeom>
            <a:avLst/>
            <a:gdLst/>
            <a:ahLst/>
            <a:cxnLst/>
            <a:rect l="l" t="t" r="r" b="b"/>
            <a:pathLst>
              <a:path w="6444258" h="5417344">
                <a:moveTo>
                  <a:pt x="0" y="0"/>
                </a:moveTo>
                <a:lnTo>
                  <a:pt x="1298526" y="0"/>
                </a:lnTo>
                <a:lnTo>
                  <a:pt x="1919883" y="3397002"/>
                </a:lnTo>
                <a:lnTo>
                  <a:pt x="2664024" y="0"/>
                </a:lnTo>
                <a:lnTo>
                  <a:pt x="3772793" y="0"/>
                </a:lnTo>
                <a:lnTo>
                  <a:pt x="4528096" y="3397002"/>
                </a:lnTo>
                <a:lnTo>
                  <a:pt x="5149453" y="0"/>
                </a:lnTo>
                <a:lnTo>
                  <a:pt x="6444258" y="0"/>
                </a:lnTo>
                <a:lnTo>
                  <a:pt x="5294560" y="5417344"/>
                </a:lnTo>
                <a:lnTo>
                  <a:pt x="3940225" y="5417344"/>
                </a:lnTo>
                <a:lnTo>
                  <a:pt x="3214688" y="2329161"/>
                </a:lnTo>
                <a:lnTo>
                  <a:pt x="2504033" y="5417344"/>
                </a:lnTo>
                <a:lnTo>
                  <a:pt x="1153418" y="541734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423724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268094" y="726698"/>
            <a:ext cx="4740175" cy="5566172"/>
          </a:xfrm>
          <a:custGeom>
            <a:avLst/>
            <a:gdLst/>
            <a:ahLst/>
            <a:cxnLst/>
            <a:rect l="l" t="t" r="r" b="b"/>
            <a:pathLst>
              <a:path w="4740175" h="5566172">
                <a:moveTo>
                  <a:pt x="2370088" y="1023194"/>
                </a:moveTo>
                <a:cubicBezTo>
                  <a:pt x="2020341" y="1023194"/>
                  <a:pt x="1759272" y="1162720"/>
                  <a:pt x="1586880" y="1441773"/>
                </a:cubicBezTo>
                <a:cubicBezTo>
                  <a:pt x="1414487" y="1720825"/>
                  <a:pt x="1328291" y="2129482"/>
                  <a:pt x="1328291" y="2667744"/>
                </a:cubicBezTo>
                <a:lnTo>
                  <a:pt x="1328291" y="2894707"/>
                </a:lnTo>
                <a:cubicBezTo>
                  <a:pt x="1328291" y="3425528"/>
                  <a:pt x="1416347" y="3833565"/>
                  <a:pt x="1592461" y="4118819"/>
                </a:cubicBezTo>
                <a:cubicBezTo>
                  <a:pt x="1768574" y="4404073"/>
                  <a:pt x="2030263" y="4546700"/>
                  <a:pt x="2377529" y="4546700"/>
                </a:cubicBezTo>
                <a:cubicBezTo>
                  <a:pt x="2709912" y="4546700"/>
                  <a:pt x="2965400" y="4404693"/>
                  <a:pt x="3143994" y="4120679"/>
                </a:cubicBezTo>
                <a:cubicBezTo>
                  <a:pt x="3322588" y="3836666"/>
                  <a:pt x="3411884" y="3428008"/>
                  <a:pt x="3411884" y="2894707"/>
                </a:cubicBezTo>
                <a:lnTo>
                  <a:pt x="3411884" y="2667744"/>
                </a:lnTo>
                <a:cubicBezTo>
                  <a:pt x="3411884" y="2129482"/>
                  <a:pt x="3321967" y="1720825"/>
                  <a:pt x="3142133" y="1441773"/>
                </a:cubicBezTo>
                <a:cubicBezTo>
                  <a:pt x="2962300" y="1162720"/>
                  <a:pt x="2704951" y="1023194"/>
                  <a:pt x="2370088" y="1023194"/>
                </a:cubicBezTo>
                <a:close/>
                <a:moveTo>
                  <a:pt x="2370088" y="0"/>
                </a:moveTo>
                <a:cubicBezTo>
                  <a:pt x="2714873" y="0"/>
                  <a:pt x="3032373" y="62012"/>
                  <a:pt x="3322588" y="186035"/>
                </a:cubicBezTo>
                <a:cubicBezTo>
                  <a:pt x="3612802" y="310059"/>
                  <a:pt x="3862710" y="487412"/>
                  <a:pt x="4072309" y="718096"/>
                </a:cubicBezTo>
                <a:cubicBezTo>
                  <a:pt x="4281909" y="948779"/>
                  <a:pt x="4445620" y="1229073"/>
                  <a:pt x="4563442" y="1558975"/>
                </a:cubicBezTo>
                <a:cubicBezTo>
                  <a:pt x="4681264" y="1888877"/>
                  <a:pt x="4740175" y="2260948"/>
                  <a:pt x="4740175" y="2675186"/>
                </a:cubicBezTo>
                <a:lnTo>
                  <a:pt x="4740175" y="2894707"/>
                </a:lnTo>
                <a:cubicBezTo>
                  <a:pt x="4740175" y="3308945"/>
                  <a:pt x="4681885" y="3681016"/>
                  <a:pt x="4565302" y="4010918"/>
                </a:cubicBezTo>
                <a:cubicBezTo>
                  <a:pt x="4448720" y="4340821"/>
                  <a:pt x="4285630" y="4621114"/>
                  <a:pt x="4076030" y="4851797"/>
                </a:cubicBezTo>
                <a:cubicBezTo>
                  <a:pt x="3866430" y="5082481"/>
                  <a:pt x="3617143" y="5259214"/>
                  <a:pt x="3328169" y="5381997"/>
                </a:cubicBezTo>
                <a:cubicBezTo>
                  <a:pt x="3039194" y="5504781"/>
                  <a:pt x="2722314" y="5566172"/>
                  <a:pt x="2377529" y="5566172"/>
                </a:cubicBezTo>
                <a:cubicBezTo>
                  <a:pt x="2027783" y="5566172"/>
                  <a:pt x="1707182" y="5504781"/>
                  <a:pt x="1415727" y="5381997"/>
                </a:cubicBezTo>
                <a:cubicBezTo>
                  <a:pt x="1124272" y="5259214"/>
                  <a:pt x="873745" y="5082481"/>
                  <a:pt x="664145" y="4851797"/>
                </a:cubicBezTo>
                <a:cubicBezTo>
                  <a:pt x="454546" y="4621114"/>
                  <a:pt x="291455" y="4340821"/>
                  <a:pt x="174873" y="4010918"/>
                </a:cubicBezTo>
                <a:cubicBezTo>
                  <a:pt x="58291" y="3681016"/>
                  <a:pt x="0" y="3308945"/>
                  <a:pt x="0" y="2894707"/>
                </a:cubicBezTo>
                <a:lnTo>
                  <a:pt x="0" y="2675186"/>
                </a:lnTo>
                <a:cubicBezTo>
                  <a:pt x="0" y="2260948"/>
                  <a:pt x="57671" y="1888877"/>
                  <a:pt x="173012" y="1558975"/>
                </a:cubicBezTo>
                <a:cubicBezTo>
                  <a:pt x="288354" y="1229073"/>
                  <a:pt x="450825" y="948779"/>
                  <a:pt x="660425" y="718096"/>
                </a:cubicBezTo>
                <a:cubicBezTo>
                  <a:pt x="870024" y="487412"/>
                  <a:pt x="1119931" y="310059"/>
                  <a:pt x="1410146" y="186035"/>
                </a:cubicBezTo>
                <a:cubicBezTo>
                  <a:pt x="1700361" y="62012"/>
                  <a:pt x="2020341" y="0"/>
                  <a:pt x="237008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4042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1145311" y="801112"/>
            <a:ext cx="4528095" cy="5417344"/>
          </a:xfrm>
          <a:custGeom>
            <a:avLst/>
            <a:gdLst/>
            <a:ahLst/>
            <a:cxnLst/>
            <a:rect l="l" t="t" r="r" b="b"/>
            <a:pathLst>
              <a:path w="4528095" h="5417344">
                <a:moveTo>
                  <a:pt x="0" y="0"/>
                </a:moveTo>
                <a:lnTo>
                  <a:pt x="4528095" y="0"/>
                </a:lnTo>
                <a:lnTo>
                  <a:pt x="4528095" y="1008311"/>
                </a:lnTo>
                <a:lnTo>
                  <a:pt x="2902148" y="1008311"/>
                </a:lnTo>
                <a:lnTo>
                  <a:pt x="2902148" y="5417344"/>
                </a:lnTo>
                <a:lnTo>
                  <a:pt x="1596181" y="5417344"/>
                </a:lnTo>
                <a:lnTo>
                  <a:pt x="1596181" y="1008311"/>
                </a:lnTo>
                <a:lnTo>
                  <a:pt x="0" y="100831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7465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6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387685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331608" y="1366411"/>
            <a:ext cx="2589153" cy="2348970"/>
          </a:xfrm>
          <a:prstGeom prst="round2SameRect">
            <a:avLst>
              <a:gd name="adj1" fmla="val 1159"/>
              <a:gd name="adj2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33745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7494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09176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708584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25403" y="2405188"/>
            <a:ext cx="1367284" cy="1367284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228600" dist="342900" dir="5400000" sx="89000" sy="89000" algn="t" rotWithShape="0">
              <a:prstClr val="black">
                <a:alpha val="14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76861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947" y="4791307"/>
            <a:ext cx="3287752" cy="1325563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123308" y="1349450"/>
            <a:ext cx="4339048" cy="4339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288922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6049" y="815516"/>
            <a:ext cx="9699902" cy="528838"/>
          </a:xfrm>
          <a:prstGeom prst="rect">
            <a:avLst/>
          </a:prstGeom>
        </p:spPr>
        <p:txBody>
          <a:bodyPr/>
          <a:lstStyle>
            <a:lvl1pPr algn="ctr">
              <a:lnSpc>
                <a:spcPct val="70000"/>
              </a:lnSpc>
              <a:defRPr sz="3600" b="1" i="0">
                <a:latin typeface="Roboto Thin" charset="0"/>
                <a:ea typeface="Roboto Thin" charset="0"/>
                <a:cs typeface="Roboto Thi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46049" y="1277850"/>
            <a:ext cx="9699901" cy="3101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 b="0" i="0" spc="300">
                <a:solidFill>
                  <a:schemeClr val="tx1">
                    <a:alpha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4846975" y="2180244"/>
            <a:ext cx="2498048" cy="2498048"/>
          </a:xfrm>
          <a:custGeom>
            <a:avLst/>
            <a:gdLst>
              <a:gd name="connsiteX0" fmla="*/ 897241 w 4999205"/>
              <a:gd name="connsiteY0" fmla="*/ 349012 h 2498048"/>
              <a:gd name="connsiteX1" fmla="*/ 1794482 w 4999205"/>
              <a:gd name="connsiteY1" fmla="*/ 1246253 h 2498048"/>
              <a:gd name="connsiteX2" fmla="*/ 897241 w 4999205"/>
              <a:gd name="connsiteY2" fmla="*/ 2143494 h 2498048"/>
              <a:gd name="connsiteX3" fmla="*/ 0 w 4999205"/>
              <a:gd name="connsiteY3" fmla="*/ 1246253 h 2498048"/>
              <a:gd name="connsiteX4" fmla="*/ 897241 w 4999205"/>
              <a:gd name="connsiteY4" fmla="*/ 349012 h 2498048"/>
              <a:gd name="connsiteX5" fmla="*/ 3750181 w 4999205"/>
              <a:gd name="connsiteY5" fmla="*/ 0 h 2498048"/>
              <a:gd name="connsiteX6" fmla="*/ 4277993 w 4999205"/>
              <a:gd name="connsiteY6" fmla="*/ 218627 h 2498048"/>
              <a:gd name="connsiteX7" fmla="*/ 4780578 w 4999205"/>
              <a:gd name="connsiteY7" fmla="*/ 721212 h 2498048"/>
              <a:gd name="connsiteX8" fmla="*/ 4780578 w 4999205"/>
              <a:gd name="connsiteY8" fmla="*/ 1776836 h 2498048"/>
              <a:gd name="connsiteX9" fmla="*/ 4277993 w 4999205"/>
              <a:gd name="connsiteY9" fmla="*/ 2279421 h 2498048"/>
              <a:gd name="connsiteX10" fmla="*/ 3222369 w 4999205"/>
              <a:gd name="connsiteY10" fmla="*/ 2279421 h 2498048"/>
              <a:gd name="connsiteX11" fmla="*/ 2719785 w 4999205"/>
              <a:gd name="connsiteY11" fmla="*/ 1776836 h 2498048"/>
              <a:gd name="connsiteX12" fmla="*/ 2719785 w 4999205"/>
              <a:gd name="connsiteY12" fmla="*/ 721212 h 2498048"/>
              <a:gd name="connsiteX13" fmla="*/ 3222369 w 4999205"/>
              <a:gd name="connsiteY13" fmla="*/ 218627 h 2498048"/>
              <a:gd name="connsiteX14" fmla="*/ 3750181 w 4999205"/>
              <a:gd name="connsiteY14" fmla="*/ 0 h 2498048"/>
              <a:gd name="connsiteX0" fmla="*/ 24941 w 5024146"/>
              <a:gd name="connsiteY0" fmla="*/ 1246253 h 2498048"/>
              <a:gd name="connsiteX1" fmla="*/ 1819423 w 5024146"/>
              <a:gd name="connsiteY1" fmla="*/ 1246253 h 2498048"/>
              <a:gd name="connsiteX2" fmla="*/ 922182 w 5024146"/>
              <a:gd name="connsiteY2" fmla="*/ 2143494 h 2498048"/>
              <a:gd name="connsiteX3" fmla="*/ 24941 w 5024146"/>
              <a:gd name="connsiteY3" fmla="*/ 1246253 h 2498048"/>
              <a:gd name="connsiteX4" fmla="*/ 3775122 w 5024146"/>
              <a:gd name="connsiteY4" fmla="*/ 0 h 2498048"/>
              <a:gd name="connsiteX5" fmla="*/ 4302934 w 5024146"/>
              <a:gd name="connsiteY5" fmla="*/ 218627 h 2498048"/>
              <a:gd name="connsiteX6" fmla="*/ 4805519 w 5024146"/>
              <a:gd name="connsiteY6" fmla="*/ 721212 h 2498048"/>
              <a:gd name="connsiteX7" fmla="*/ 4805519 w 5024146"/>
              <a:gd name="connsiteY7" fmla="*/ 1776836 h 2498048"/>
              <a:gd name="connsiteX8" fmla="*/ 4302934 w 5024146"/>
              <a:gd name="connsiteY8" fmla="*/ 2279421 h 2498048"/>
              <a:gd name="connsiteX9" fmla="*/ 3247310 w 5024146"/>
              <a:gd name="connsiteY9" fmla="*/ 2279421 h 2498048"/>
              <a:gd name="connsiteX10" fmla="*/ 2744726 w 5024146"/>
              <a:gd name="connsiteY10" fmla="*/ 1776836 h 2498048"/>
              <a:gd name="connsiteX11" fmla="*/ 2744726 w 5024146"/>
              <a:gd name="connsiteY11" fmla="*/ 721212 h 2498048"/>
              <a:gd name="connsiteX12" fmla="*/ 3247310 w 5024146"/>
              <a:gd name="connsiteY12" fmla="*/ 218627 h 2498048"/>
              <a:gd name="connsiteX13" fmla="*/ 3775122 w 5024146"/>
              <a:gd name="connsiteY13" fmla="*/ 0 h 2498048"/>
              <a:gd name="connsiteX0" fmla="*/ 24941 w 5024146"/>
              <a:gd name="connsiteY0" fmla="*/ 1246253 h 2498048"/>
              <a:gd name="connsiteX1" fmla="*/ 922182 w 5024146"/>
              <a:gd name="connsiteY1" fmla="*/ 2143494 h 2498048"/>
              <a:gd name="connsiteX2" fmla="*/ 24941 w 5024146"/>
              <a:gd name="connsiteY2" fmla="*/ 1246253 h 2498048"/>
              <a:gd name="connsiteX3" fmla="*/ 3775122 w 5024146"/>
              <a:gd name="connsiteY3" fmla="*/ 0 h 2498048"/>
              <a:gd name="connsiteX4" fmla="*/ 4302934 w 5024146"/>
              <a:gd name="connsiteY4" fmla="*/ 218627 h 2498048"/>
              <a:gd name="connsiteX5" fmla="*/ 4805519 w 5024146"/>
              <a:gd name="connsiteY5" fmla="*/ 721212 h 2498048"/>
              <a:gd name="connsiteX6" fmla="*/ 4805519 w 5024146"/>
              <a:gd name="connsiteY6" fmla="*/ 1776836 h 2498048"/>
              <a:gd name="connsiteX7" fmla="*/ 4302934 w 5024146"/>
              <a:gd name="connsiteY7" fmla="*/ 2279421 h 2498048"/>
              <a:gd name="connsiteX8" fmla="*/ 3247310 w 5024146"/>
              <a:gd name="connsiteY8" fmla="*/ 2279421 h 2498048"/>
              <a:gd name="connsiteX9" fmla="*/ 2744726 w 5024146"/>
              <a:gd name="connsiteY9" fmla="*/ 1776836 h 2498048"/>
              <a:gd name="connsiteX10" fmla="*/ 2744726 w 5024146"/>
              <a:gd name="connsiteY10" fmla="*/ 721212 h 2498048"/>
              <a:gd name="connsiteX11" fmla="*/ 3247310 w 5024146"/>
              <a:gd name="connsiteY11" fmla="*/ 218627 h 2498048"/>
              <a:gd name="connsiteX12" fmla="*/ 3775122 w 5024146"/>
              <a:gd name="connsiteY12" fmla="*/ 0 h 2498048"/>
              <a:gd name="connsiteX0" fmla="*/ 1249024 w 2498048"/>
              <a:gd name="connsiteY0" fmla="*/ 0 h 2498048"/>
              <a:gd name="connsiteX1" fmla="*/ 1776836 w 2498048"/>
              <a:gd name="connsiteY1" fmla="*/ 218627 h 2498048"/>
              <a:gd name="connsiteX2" fmla="*/ 2279421 w 2498048"/>
              <a:gd name="connsiteY2" fmla="*/ 721212 h 2498048"/>
              <a:gd name="connsiteX3" fmla="*/ 2279421 w 2498048"/>
              <a:gd name="connsiteY3" fmla="*/ 1776836 h 2498048"/>
              <a:gd name="connsiteX4" fmla="*/ 1776836 w 2498048"/>
              <a:gd name="connsiteY4" fmla="*/ 2279421 h 2498048"/>
              <a:gd name="connsiteX5" fmla="*/ 721212 w 2498048"/>
              <a:gd name="connsiteY5" fmla="*/ 2279421 h 2498048"/>
              <a:gd name="connsiteX6" fmla="*/ 218628 w 2498048"/>
              <a:gd name="connsiteY6" fmla="*/ 1776836 h 2498048"/>
              <a:gd name="connsiteX7" fmla="*/ 218628 w 2498048"/>
              <a:gd name="connsiteY7" fmla="*/ 721212 h 2498048"/>
              <a:gd name="connsiteX8" fmla="*/ 721212 w 2498048"/>
              <a:gd name="connsiteY8" fmla="*/ 218627 h 2498048"/>
              <a:gd name="connsiteX9" fmla="*/ 1249024 w 2498048"/>
              <a:gd name="connsiteY9" fmla="*/ 0 h 249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48" h="2498048">
                <a:moveTo>
                  <a:pt x="1249024" y="0"/>
                </a:moveTo>
                <a:cubicBezTo>
                  <a:pt x="1440055" y="0"/>
                  <a:pt x="1631085" y="72876"/>
                  <a:pt x="1776836" y="218627"/>
                </a:cubicBezTo>
                <a:lnTo>
                  <a:pt x="2279421" y="721212"/>
                </a:lnTo>
                <a:cubicBezTo>
                  <a:pt x="2570924" y="1012715"/>
                  <a:pt x="2570924" y="1485334"/>
                  <a:pt x="2279421" y="1776836"/>
                </a:cubicBezTo>
                <a:lnTo>
                  <a:pt x="1776836" y="2279421"/>
                </a:lnTo>
                <a:cubicBezTo>
                  <a:pt x="1485334" y="2570924"/>
                  <a:pt x="1012715" y="2570924"/>
                  <a:pt x="721212" y="2279421"/>
                </a:cubicBezTo>
                <a:lnTo>
                  <a:pt x="218628" y="1776836"/>
                </a:lnTo>
                <a:cubicBezTo>
                  <a:pt x="-72875" y="1485334"/>
                  <a:pt x="-72875" y="1012715"/>
                  <a:pt x="218628" y="721212"/>
                </a:cubicBezTo>
                <a:lnTo>
                  <a:pt x="721212" y="218627"/>
                </a:lnTo>
                <a:cubicBezTo>
                  <a:pt x="866963" y="72876"/>
                  <a:pt x="1057994" y="0"/>
                  <a:pt x="124902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50800" dist="25400" dir="5400000" algn="t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80164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3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04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2001" cy="68580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6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62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/>
        </p:nvSpPr>
        <p:spPr>
          <a:xfrm>
            <a:off x="1100797" y="-341224"/>
            <a:ext cx="9959926" cy="7540448"/>
          </a:xfrm>
          <a:custGeom>
            <a:avLst/>
            <a:gdLst>
              <a:gd name="connsiteX0" fmla="*/ 1572046 w 9058502"/>
              <a:gd name="connsiteY0" fmla="*/ 0 h 6858000"/>
              <a:gd name="connsiteX1" fmla="*/ 7486457 w 9058502"/>
              <a:gd name="connsiteY1" fmla="*/ 0 h 6858000"/>
              <a:gd name="connsiteX2" fmla="*/ 7574617 w 9058502"/>
              <a:gd name="connsiteY2" fmla="*/ 76367 h 6858000"/>
              <a:gd name="connsiteX3" fmla="*/ 9058502 w 9058502"/>
              <a:gd name="connsiteY3" fmla="*/ 3429000 h 6858000"/>
              <a:gd name="connsiteX4" fmla="*/ 7574617 w 9058502"/>
              <a:gd name="connsiteY4" fmla="*/ 6781634 h 6858000"/>
              <a:gd name="connsiteX5" fmla="*/ 7486457 w 9058502"/>
              <a:gd name="connsiteY5" fmla="*/ 6858000 h 6858000"/>
              <a:gd name="connsiteX6" fmla="*/ 1572046 w 9058502"/>
              <a:gd name="connsiteY6" fmla="*/ 6858000 h 6858000"/>
              <a:gd name="connsiteX7" fmla="*/ 1483885 w 9058502"/>
              <a:gd name="connsiteY7" fmla="*/ 6781634 h 6858000"/>
              <a:gd name="connsiteX8" fmla="*/ 0 w 9058502"/>
              <a:gd name="connsiteY8" fmla="*/ 3429000 h 6858000"/>
              <a:gd name="connsiteX9" fmla="*/ 1483885 w 9058502"/>
              <a:gd name="connsiteY9" fmla="*/ 763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58502" h="6858000">
                <a:moveTo>
                  <a:pt x="1572046" y="0"/>
                </a:moveTo>
                <a:lnTo>
                  <a:pt x="7486457" y="0"/>
                </a:lnTo>
                <a:lnTo>
                  <a:pt x="7574617" y="76367"/>
                </a:lnTo>
                <a:cubicBezTo>
                  <a:pt x="8486199" y="904893"/>
                  <a:pt x="9058502" y="2100112"/>
                  <a:pt x="9058502" y="3429000"/>
                </a:cubicBezTo>
                <a:cubicBezTo>
                  <a:pt x="9058502" y="4757888"/>
                  <a:pt x="8486199" y="5953108"/>
                  <a:pt x="7574617" y="6781634"/>
                </a:cubicBezTo>
                <a:lnTo>
                  <a:pt x="7486457" y="6858000"/>
                </a:lnTo>
                <a:lnTo>
                  <a:pt x="1572046" y="6858000"/>
                </a:lnTo>
                <a:lnTo>
                  <a:pt x="1483885" y="6781634"/>
                </a:lnTo>
                <a:cubicBezTo>
                  <a:pt x="572304" y="5953108"/>
                  <a:pt x="0" y="4757888"/>
                  <a:pt x="0" y="3429000"/>
                </a:cubicBezTo>
                <a:cubicBezTo>
                  <a:pt x="0" y="2100112"/>
                  <a:pt x="572304" y="904893"/>
                  <a:pt x="1483885" y="76367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16200000">
            <a:off x="2651761" y="-1100252"/>
            <a:ext cx="6857999" cy="9058502"/>
          </a:xfrm>
          <a:custGeom>
            <a:avLst/>
            <a:gdLst>
              <a:gd name="connsiteX0" fmla="*/ 6857999 w 6857999"/>
              <a:gd name="connsiteY0" fmla="*/ 1572046 h 9058502"/>
              <a:gd name="connsiteX1" fmla="*/ 6857999 w 6857999"/>
              <a:gd name="connsiteY1" fmla="*/ 7486457 h 9058502"/>
              <a:gd name="connsiteX2" fmla="*/ 6781632 w 6857999"/>
              <a:gd name="connsiteY2" fmla="*/ 7574617 h 9058502"/>
              <a:gd name="connsiteX3" fmla="*/ 3428999 w 6857999"/>
              <a:gd name="connsiteY3" fmla="*/ 9058502 h 9058502"/>
              <a:gd name="connsiteX4" fmla="*/ 76365 w 6857999"/>
              <a:gd name="connsiteY4" fmla="*/ 7574617 h 9058502"/>
              <a:gd name="connsiteX5" fmla="*/ 0 w 6857999"/>
              <a:gd name="connsiteY5" fmla="*/ 7486458 h 9058502"/>
              <a:gd name="connsiteX6" fmla="*/ 0 w 6857999"/>
              <a:gd name="connsiteY6" fmla="*/ 1572045 h 9058502"/>
              <a:gd name="connsiteX7" fmla="*/ 76365 w 6857999"/>
              <a:gd name="connsiteY7" fmla="*/ 1483885 h 9058502"/>
              <a:gd name="connsiteX8" fmla="*/ 3428999 w 6857999"/>
              <a:gd name="connsiteY8" fmla="*/ 0 h 9058502"/>
              <a:gd name="connsiteX9" fmla="*/ 6781632 w 6857999"/>
              <a:gd name="connsiteY9" fmla="*/ 1483885 h 905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7999" h="9058502">
                <a:moveTo>
                  <a:pt x="6857999" y="1572046"/>
                </a:moveTo>
                <a:lnTo>
                  <a:pt x="6857999" y="7486457"/>
                </a:lnTo>
                <a:lnTo>
                  <a:pt x="6781632" y="7574617"/>
                </a:lnTo>
                <a:cubicBezTo>
                  <a:pt x="5953106" y="8486199"/>
                  <a:pt x="4757887" y="9058502"/>
                  <a:pt x="3428999" y="9058502"/>
                </a:cubicBezTo>
                <a:cubicBezTo>
                  <a:pt x="2100111" y="9058502"/>
                  <a:pt x="904891" y="8486199"/>
                  <a:pt x="76365" y="7574617"/>
                </a:cubicBezTo>
                <a:lnTo>
                  <a:pt x="0" y="7486458"/>
                </a:lnTo>
                <a:lnTo>
                  <a:pt x="0" y="1572045"/>
                </a:lnTo>
                <a:lnTo>
                  <a:pt x="76365" y="1483885"/>
                </a:lnTo>
                <a:cubicBezTo>
                  <a:pt x="904891" y="572304"/>
                  <a:pt x="2100111" y="0"/>
                  <a:pt x="3428999" y="0"/>
                </a:cubicBezTo>
                <a:cubicBezTo>
                  <a:pt x="4757887" y="0"/>
                  <a:pt x="5953106" y="572304"/>
                  <a:pt x="6781632" y="1483885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98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38250" y="-487529"/>
            <a:ext cx="7885021" cy="788502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lumMod val="50000"/>
                <a:lumOff val="50000"/>
                <a:alpha val="14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605248" y="3169144"/>
            <a:ext cx="495102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80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前沿技术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870253" y="1178458"/>
            <a:ext cx="2460930" cy="2554545"/>
          </a:xfrm>
          <a:prstGeom prst="rect">
            <a:avLst/>
          </a:prstGeom>
          <a:noFill/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8000" dirty="0">
                <a:solidFill>
                  <a:srgbClr val="1D4C77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2021</a:t>
            </a:r>
            <a:endParaRPr lang="zh-CN" altLang="en-US" sz="8000" dirty="0">
              <a:solidFill>
                <a:srgbClr val="1D4C77"/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  <a:p>
            <a:pPr algn="ctr"/>
            <a:endParaRPr lang="zh-CN" altLang="en-US" sz="8000" dirty="0">
              <a:solidFill>
                <a:srgbClr val="1D4C77"/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168900" y="5627254"/>
            <a:ext cx="1863636" cy="337783"/>
            <a:chOff x="4193094" y="5370940"/>
            <a:chExt cx="1863636" cy="337783"/>
          </a:xfrm>
        </p:grpSpPr>
        <p:sp>
          <p:nvSpPr>
            <p:cNvPr id="47" name="Rectangle: Rounded Corners 100"/>
            <p:cNvSpPr/>
            <p:nvPr/>
          </p:nvSpPr>
          <p:spPr>
            <a:xfrm>
              <a:off x="4193094" y="5370940"/>
              <a:ext cx="1863636" cy="3377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95959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19050"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Century Gothic" panose="020B0502020202020204" pitchFamily="34" charset="0"/>
                <a:ea typeface="方正黑体简体" panose="02010601030101010101" pitchFamily="2" charset="-122"/>
              </a:endParaRPr>
            </a:p>
          </p:txBody>
        </p:sp>
        <p:sp>
          <p:nvSpPr>
            <p:cNvPr id="49" name="原创设计师          _5"/>
            <p:cNvSpPr/>
            <p:nvPr/>
          </p:nvSpPr>
          <p:spPr>
            <a:xfrm>
              <a:off x="4293620" y="5394477"/>
              <a:ext cx="1662583" cy="276963"/>
            </a:xfrm>
            <a:prstGeom prst="rect">
              <a:avLst/>
            </a:prstGeom>
            <a:effectLst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方正黑体简体" panose="02010601030101010101" pitchFamily="2" charset="-122"/>
                  <a:ea typeface="方正黑体简体" panose="02010601030101010101" pitchFamily="2" charset="-122"/>
                </a:rPr>
                <a:t>汇报人：李柯凡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4372679" y="2552395"/>
            <a:ext cx="349791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3600" i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</a:t>
            </a:r>
            <a:endParaRPr lang="zh-CN" altLang="en-US" sz="3600" i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2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7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1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7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25" grpId="0" animBg="1"/>
          <p:bldP spid="3" grpId="0" animBg="1"/>
          <p:bldP spid="41" grpId="0"/>
          <p:bldP spid="42" grpId="0"/>
          <p:bldP spid="2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FD50B-77BC-4AA9-BDE3-32B760ADA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22" y="1223282"/>
            <a:ext cx="8077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43217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90673B-2B02-45A0-B788-2A8B9029A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565" y="244177"/>
            <a:ext cx="62293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1176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415079-313C-4EE0-998C-71C7EF089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103" y="1742535"/>
            <a:ext cx="97440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15232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864FF6-BD23-4D61-9A5B-A972D4F0F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4015"/>
            <a:ext cx="120396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32110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F1EA9F8-5B79-43BE-BACE-9BB28A5BA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086" y="147037"/>
            <a:ext cx="47244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34605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616FC69-C09B-4CEB-AB94-F91171C78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015" y="2101"/>
            <a:ext cx="455310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F02C0D-E5B8-49A7-9D93-0ED431BC6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742" y="140555"/>
            <a:ext cx="4448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02081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CA12FE-C0CC-4C71-8BBE-C834068CA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784" y="254627"/>
            <a:ext cx="75438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1547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52EE91-B767-4C7F-84CD-155F8A3A5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48" y="0"/>
            <a:ext cx="11768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70216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7CA661-BBF8-4EB6-A958-A38FD1B97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663" y="-1"/>
            <a:ext cx="8867775" cy="3714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578E99-1BC9-4EAF-A547-915E77BB1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675" y="3665278"/>
            <a:ext cx="9772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95532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8D73B2-1B70-4324-A2FE-2691C5C00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9902"/>
            <a:ext cx="9344025" cy="4352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9AA340-B2BC-40D5-927B-EBA08159D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887" y="1495425"/>
            <a:ext cx="60102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68500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任意多边形 61"/>
          <p:cNvSpPr/>
          <p:nvPr/>
        </p:nvSpPr>
        <p:spPr>
          <a:xfrm>
            <a:off x="1072926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551509" y="-8632"/>
            <a:ext cx="10639698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39698" h="6866632">
                <a:moveTo>
                  <a:pt x="1572046" y="0"/>
                </a:moveTo>
                <a:lnTo>
                  <a:pt x="5264571" y="0"/>
                </a:lnTo>
                <a:lnTo>
                  <a:pt x="7486457" y="0"/>
                </a:lnTo>
                <a:lnTo>
                  <a:pt x="10639698" y="0"/>
                </a:lnTo>
                <a:lnTo>
                  <a:pt x="10639698" y="6857554"/>
                </a:lnTo>
                <a:lnTo>
                  <a:pt x="7496924" y="6857554"/>
                </a:lnTo>
                <a:lnTo>
                  <a:pt x="7486457" y="6866632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1"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80162" y="1233945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 rot="5400000">
            <a:off x="1147717" y="3042765"/>
            <a:ext cx="413675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4800" dirty="0">
                <a:solidFill>
                  <a:srgbClr val="595959">
                    <a:alpha val="29000"/>
                  </a:srgb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CONTENTS</a:t>
            </a:r>
            <a:endParaRPr lang="zh-CN" altLang="en-US" sz="4800" dirty="0">
              <a:solidFill>
                <a:srgbClr val="595959">
                  <a:alpha val="29000"/>
                </a:srgb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25433" y="2396433"/>
            <a:ext cx="909515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6600" b="1" dirty="0">
                <a:solidFill>
                  <a:srgbClr val="1D4C77"/>
                </a:solidFill>
                <a:ea typeface="方正黑体简体" panose="02010601030101010101" pitchFamily="2" charset="-122"/>
              </a:rPr>
              <a:t>目录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950840" y="1359729"/>
            <a:ext cx="2734084" cy="694554"/>
            <a:chOff x="5591150" y="1307383"/>
            <a:chExt cx="2734084" cy="694554"/>
          </a:xfrm>
        </p:grpSpPr>
        <p:sp>
          <p:nvSpPr>
            <p:cNvPr id="8" name="文本框 7"/>
            <p:cNvSpPr txBox="1"/>
            <p:nvPr/>
          </p:nvSpPr>
          <p:spPr>
            <a:xfrm>
              <a:off x="6503453" y="1307383"/>
              <a:ext cx="1821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Websocket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01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5780162" y="2396433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780162" y="3558921"/>
            <a:ext cx="4731596" cy="9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0" dist="190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950840" y="2522439"/>
            <a:ext cx="2195731" cy="694554"/>
            <a:chOff x="5591150" y="1307383"/>
            <a:chExt cx="2195731" cy="694554"/>
          </a:xfrm>
        </p:grpSpPr>
        <p:sp>
          <p:nvSpPr>
            <p:cNvPr id="64" name="文本框 63"/>
            <p:cNvSpPr txBox="1"/>
            <p:nvPr/>
          </p:nvSpPr>
          <p:spPr>
            <a:xfrm>
              <a:off x="6503453" y="1307383"/>
              <a:ext cx="1283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HTTP/2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02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950840" y="3685149"/>
            <a:ext cx="2408354" cy="694554"/>
            <a:chOff x="5591150" y="1307383"/>
            <a:chExt cx="2408354" cy="694554"/>
          </a:xfrm>
        </p:grpSpPr>
        <p:sp>
          <p:nvSpPr>
            <p:cNvPr id="69" name="文本框 68"/>
            <p:cNvSpPr txBox="1"/>
            <p:nvPr/>
          </p:nvSpPr>
          <p:spPr>
            <a:xfrm>
              <a:off x="6503453" y="1307383"/>
              <a:ext cx="1496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方正黑体简体" panose="02010601030101010101" pitchFamily="2" charset="-122"/>
                </a:rPr>
                <a:t>GraphQL</a:t>
              </a:r>
              <a:endParaRPr lang="zh-CN" altLang="en-US" i="1" dirty="0">
                <a:solidFill>
                  <a:schemeClr val="tx1">
                    <a:lumMod val="75000"/>
                    <a:lumOff val="25000"/>
                  </a:schemeClr>
                </a:solidFill>
                <a:ea typeface="方正黑体简体" panose="02010601030101010101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5591150" y="1338211"/>
              <a:ext cx="663726" cy="6637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800" b="1" dirty="0">
                  <a:solidFill>
                    <a:srgbClr val="1D4C77"/>
                  </a:solidFill>
                  <a:latin typeface="Agency FB" panose="020B0503020202020204" pitchFamily="34" charset="0"/>
                  <a:ea typeface="方正黑体简体" panose="02010601030101010101" pitchFamily="2" charset="-122"/>
                </a:rPr>
                <a:t>03</a:t>
              </a:r>
              <a:endParaRPr lang="zh-CN" altLang="en-US" sz="2800" b="1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792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  <p:bldP spid="3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0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animBg="1"/>
          <p:bldP spid="39" grpId="0" animBg="1"/>
          <p:bldP spid="27" grpId="0" animBg="1"/>
          <p:bldP spid="36" grpId="0"/>
          <p:bldP spid="40" grpId="0"/>
          <p:bldP spid="31" grpId="0" animBg="1"/>
          <p:bldP spid="32" grpId="0" animBg="1"/>
          <p:bldP spid="42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511629-BD67-48C3-A2A7-DA23FAECE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85966"/>
            <a:ext cx="121539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00110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20017F-B2BE-4B08-AB4C-92DA1982C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46" y="1085850"/>
            <a:ext cx="86010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79531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DB76CA-0499-4039-A7D8-FBC62A87F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51" y="1367369"/>
            <a:ext cx="5343525" cy="2828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7652E9-44DB-4F94-B877-0CEB403B2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676" y="-1"/>
            <a:ext cx="5435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02187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FFC84F-3BFE-458F-978C-A8DEE725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696" y="1840992"/>
            <a:ext cx="10235044" cy="35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51141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TWO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1908984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HTTP/2</a:t>
            </a:r>
            <a:endParaRPr lang="zh-CN" altLang="en-US" sz="44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8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315329" y="1205439"/>
            <a:ext cx="471953" cy="473084"/>
          </a:xfrm>
          <a:prstGeom prst="rect">
            <a:avLst/>
          </a:prstGeom>
          <a:noFill/>
          <a:ln w="38100">
            <a:solidFill>
              <a:srgbClr val="1D4C77"/>
            </a:solidFill>
          </a:ln>
          <a:effectLst>
            <a:outerShdw blurRad="3810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370934" y="1799864"/>
            <a:ext cx="680194" cy="0"/>
          </a:xfrm>
          <a:prstGeom prst="line">
            <a:avLst/>
          </a:prstGeom>
          <a:ln w="3810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68385" y="432980"/>
            <a:ext cx="128342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HTTP/2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DEC832-BE5E-49A7-A321-E6A96CE43948}"/>
              </a:ext>
            </a:extLst>
          </p:cNvPr>
          <p:cNvSpPr txBox="1"/>
          <p:nvPr/>
        </p:nvSpPr>
        <p:spPr>
          <a:xfrm>
            <a:off x="2370934" y="1059078"/>
            <a:ext cx="774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相比</a:t>
            </a:r>
            <a:r>
              <a:rPr lang="en-US" altLang="zh-CN" sz="2400" dirty="0"/>
              <a:t>HTTP 1.1 </a:t>
            </a:r>
            <a:r>
              <a:rPr lang="zh-CN" altLang="en-US" sz="2400" dirty="0"/>
              <a:t>性能更好，兼容大部分</a:t>
            </a:r>
            <a:r>
              <a:rPr lang="en-US" altLang="zh-CN" sz="2400" dirty="0"/>
              <a:t>HTTP 1. 1 </a:t>
            </a:r>
            <a:r>
              <a:rPr lang="zh-CN" altLang="en-US" sz="2400" dirty="0"/>
              <a:t>的操作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0ED831-CFB0-4062-BA98-1D127D376F04}"/>
              </a:ext>
            </a:extLst>
          </p:cNvPr>
          <p:cNvSpPr txBox="1"/>
          <p:nvPr/>
        </p:nvSpPr>
        <p:spPr>
          <a:xfrm>
            <a:off x="464150" y="1805325"/>
            <a:ext cx="11276745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二进制分帧</a:t>
            </a:r>
            <a:r>
              <a:rPr lang="zh-CN" altLang="en-US" dirty="0"/>
              <a:t>：</a:t>
            </a:r>
            <a:r>
              <a:rPr lang="en-US" altLang="zh-CN" dirty="0"/>
              <a:t>HTTP/2 </a:t>
            </a:r>
            <a:r>
              <a:rPr lang="zh-CN" altLang="en-US" dirty="0"/>
              <a:t>采用二进制格式传输数据，而非 </a:t>
            </a:r>
            <a:r>
              <a:rPr lang="en-US" altLang="zh-CN" dirty="0"/>
              <a:t>HTTP 1.x </a:t>
            </a:r>
            <a:r>
              <a:rPr lang="zh-CN" altLang="en-US" dirty="0"/>
              <a:t>的文本格式，二进制协议解析起来更高效。</a:t>
            </a:r>
            <a:r>
              <a:rPr lang="en-US" altLang="zh-CN" dirty="0"/>
              <a:t>HTTP/2 </a:t>
            </a:r>
            <a:r>
              <a:rPr lang="zh-CN" altLang="en-US" dirty="0"/>
              <a:t>中，同域名下所有通信都在单个连接上完成，该连接可以承载任意数量的双向数据流。每个数据流都以消息的形式发送，而消息又由一个或多个帧组成。多个帧之间可以乱序发送，根据帧首部的流标识可以重新组装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多路复用</a:t>
            </a:r>
            <a:r>
              <a:rPr lang="zh-CN" altLang="en-US" dirty="0"/>
              <a:t>：</a:t>
            </a:r>
            <a:r>
              <a:rPr lang="en-US" altLang="zh-CN" dirty="0"/>
              <a:t>HTTP 1.x </a:t>
            </a:r>
            <a:r>
              <a:rPr lang="zh-CN" altLang="en-US" dirty="0"/>
              <a:t>中，如果想并发多个请求，必须使用多个 </a:t>
            </a:r>
            <a:r>
              <a:rPr lang="en-US" altLang="zh-CN" dirty="0"/>
              <a:t>TCP </a:t>
            </a:r>
            <a:r>
              <a:rPr lang="zh-CN" altLang="en-US" dirty="0"/>
              <a:t>链接，且浏览器为了控制资源，还会对单个域名有 </a:t>
            </a:r>
            <a:r>
              <a:rPr lang="en-US" altLang="zh-CN" dirty="0"/>
              <a:t>6-8</a:t>
            </a:r>
            <a:r>
              <a:rPr lang="zh-CN" altLang="en-US" dirty="0"/>
              <a:t>个的</a:t>
            </a:r>
            <a:r>
              <a:rPr lang="en-US" altLang="zh-CN" dirty="0"/>
              <a:t>TCP</a:t>
            </a:r>
            <a:r>
              <a:rPr lang="zh-CN" altLang="en-US" dirty="0"/>
              <a:t>链接请求限制。在</a:t>
            </a:r>
            <a:r>
              <a:rPr lang="en-US" altLang="zh-CN" dirty="0"/>
              <a:t>HTTP/2</a:t>
            </a:r>
            <a:r>
              <a:rPr lang="zh-CN" altLang="en-US" dirty="0"/>
              <a:t>中，同域名下所有通信都在单个连接上完成，可以承载任意数量的双向数据流，数据流以消息的形式发送，而消息又由一个或多个帧组成，多个帧之间可以乱序发送，因为根据帧首部的流标识可以重新组装。提高了性能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服务器推送</a:t>
            </a:r>
            <a:r>
              <a:rPr lang="zh-CN" altLang="en-US" dirty="0"/>
              <a:t>：服务端可以在发送页面</a:t>
            </a:r>
            <a:r>
              <a:rPr lang="en-US" altLang="zh-CN" dirty="0"/>
              <a:t>HTML</a:t>
            </a:r>
            <a:r>
              <a:rPr lang="zh-CN" altLang="en-US" dirty="0"/>
              <a:t>时主动推送其它资源，而不用等到浏览器解析到相应位置，发起请求再响应。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头部压缩</a:t>
            </a:r>
            <a:r>
              <a:rPr lang="zh-CN" altLang="en-US" dirty="0"/>
              <a:t>：</a:t>
            </a:r>
            <a:r>
              <a:rPr lang="en-US" altLang="zh-CN" dirty="0"/>
              <a:t>HTTP/2</a:t>
            </a:r>
            <a:r>
              <a:rPr lang="zh-CN" altLang="en-US" dirty="0"/>
              <a:t>对消息头采用</a:t>
            </a:r>
            <a:r>
              <a:rPr lang="en-US" altLang="zh-CN" dirty="0"/>
              <a:t>HPACK</a:t>
            </a:r>
            <a:r>
              <a:rPr lang="zh-CN" altLang="en-US" dirty="0"/>
              <a:t>（专为</a:t>
            </a:r>
            <a:r>
              <a:rPr lang="en-US" altLang="zh-CN" dirty="0"/>
              <a:t>http/2</a:t>
            </a:r>
            <a:r>
              <a:rPr lang="zh-CN" altLang="en-US" dirty="0"/>
              <a:t>头部设计的压缩格式）进行压缩传输，能够节省消息头占用的网络的流量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5157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29" grpId="0" animBg="1"/>
          <p:bldP spid="30" grpId="0" animBg="1"/>
          <p:bldP spid="31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29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20960" y="57579"/>
            <a:ext cx="0" cy="71159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019770" y="1137355"/>
            <a:ext cx="234028" cy="234028"/>
            <a:chOff x="7927343" y="2668909"/>
            <a:chExt cx="268762" cy="268762"/>
          </a:xfrm>
        </p:grpSpPr>
        <p:sp>
          <p:nvSpPr>
            <p:cNvPr id="13" name="椭圆 12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0" y="3381505"/>
            <a:ext cx="234028" cy="234028"/>
            <a:chOff x="7927343" y="2668909"/>
            <a:chExt cx="268762" cy="268762"/>
          </a:xfrm>
        </p:grpSpPr>
        <p:sp>
          <p:nvSpPr>
            <p:cNvPr id="16" name="椭圆 15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770" y="5569900"/>
            <a:ext cx="234028" cy="234028"/>
            <a:chOff x="7927343" y="2668909"/>
            <a:chExt cx="268762" cy="268762"/>
          </a:xfrm>
        </p:grpSpPr>
        <p:sp>
          <p:nvSpPr>
            <p:cNvPr id="19" name="椭圆 18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1948791B-7F4B-4D58-81CA-86CFA148E53F}"/>
              </a:ext>
            </a:extLst>
          </p:cNvPr>
          <p:cNvSpPr txBox="1"/>
          <p:nvPr/>
        </p:nvSpPr>
        <p:spPr>
          <a:xfrm>
            <a:off x="2304288" y="1182913"/>
            <a:ext cx="124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优点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0BFD41-7D8F-4326-BAA4-ADC1E0CE839C}"/>
              </a:ext>
            </a:extLst>
          </p:cNvPr>
          <p:cNvSpPr txBox="1"/>
          <p:nvPr/>
        </p:nvSpPr>
        <p:spPr>
          <a:xfrm>
            <a:off x="3547865" y="932267"/>
            <a:ext cx="6096000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性能高，加载速度快，节省流量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更加安全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EE73C59-24A9-49F8-BFD7-300FE433CCE3}"/>
              </a:ext>
            </a:extLst>
          </p:cNvPr>
          <p:cNvSpPr txBox="1"/>
          <p:nvPr/>
        </p:nvSpPr>
        <p:spPr>
          <a:xfrm>
            <a:off x="2304287" y="3393170"/>
            <a:ext cx="124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缺点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68A831C-260F-4978-ACF4-E24BDC4CF8B4}"/>
              </a:ext>
            </a:extLst>
          </p:cNvPr>
          <p:cNvSpPr txBox="1"/>
          <p:nvPr/>
        </p:nvSpPr>
        <p:spPr>
          <a:xfrm>
            <a:off x="3547865" y="3088497"/>
            <a:ext cx="6096000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TCP </a:t>
            </a:r>
            <a:r>
              <a:rPr lang="zh-CN" altLang="en-US" sz="2000" dirty="0"/>
              <a:t>以及 </a:t>
            </a:r>
            <a:r>
              <a:rPr lang="en-US" altLang="zh-CN" sz="2000" dirty="0"/>
              <a:t>TCP+TLS</a:t>
            </a:r>
            <a:r>
              <a:rPr lang="zh-CN" altLang="en-US" sz="2000" dirty="0"/>
              <a:t>建立连接的延时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TCP</a:t>
            </a:r>
            <a:r>
              <a:rPr lang="zh-CN" altLang="en-US" sz="2000" dirty="0"/>
              <a:t>的队头阻塞并没有彻底解决</a:t>
            </a:r>
          </a:p>
        </p:txBody>
      </p:sp>
    </p:spTree>
    <p:extLst>
      <p:ext uri="{BB962C8B-B14F-4D97-AF65-F5344CB8AC3E}">
        <p14:creationId xmlns:p14="http://schemas.microsoft.com/office/powerpoint/2010/main" val="1155578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THREE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224176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GraphQL</a:t>
            </a:r>
            <a:endParaRPr lang="zh-CN" altLang="en-US" sz="44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3C9CF280-E03F-432D-A984-84912AAD4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213" y="4036844"/>
            <a:ext cx="73395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Bahnschrift Light" panose="020B0502040204020203" pitchFamily="34" charset="0"/>
                <a:ea typeface="方正黑体简体" panose="02010601030101010101"/>
              </a:rPr>
              <a:t>ask exactly what you want</a:t>
            </a:r>
          </a:p>
        </p:txBody>
      </p:sp>
    </p:spTree>
    <p:extLst>
      <p:ext uri="{BB962C8B-B14F-4D97-AF65-F5344CB8AC3E}">
        <p14:creationId xmlns:p14="http://schemas.microsoft.com/office/powerpoint/2010/main" val="33931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112042"/>
            <a:ext cx="12192000" cy="745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6331D2D-8D73-4B13-9708-0E24F960723A}"/>
              </a:ext>
            </a:extLst>
          </p:cNvPr>
          <p:cNvSpPr txBox="1">
            <a:spLocks/>
          </p:cNvSpPr>
          <p:nvPr/>
        </p:nvSpPr>
        <p:spPr>
          <a:xfrm>
            <a:off x="3926305" y="5984972"/>
            <a:ext cx="4339390" cy="352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panose="020F0502020204030203" pitchFamily="34" charset="0"/>
              </a:rPr>
              <a:t>YOUR TECHNOLOGY PRODUCTS</a:t>
            </a:r>
            <a:endParaRPr lang="id-ID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panose="020F0502020204030203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568385" y="432980"/>
            <a:ext cx="1496051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GraphQL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E920EF-BD8C-4CA8-8C82-A2A1294A8CD2}"/>
              </a:ext>
            </a:extLst>
          </p:cNvPr>
          <p:cNvSpPr txBox="1"/>
          <p:nvPr/>
        </p:nvSpPr>
        <p:spPr>
          <a:xfrm>
            <a:off x="4403728" y="542755"/>
            <a:ext cx="703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https://graphql.bootcss.com/learn/</a:t>
            </a:r>
            <a:endParaRPr lang="zh-CN" altLang="en-US" sz="2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8F85725-9022-4ECD-88B8-83EDAF5F5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385" y="1410064"/>
            <a:ext cx="10308405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GraphQL是一种API查询语言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可以从一个查询API中获取前端需要的部分数据，只需要传送前端需要的部分数据，避免了冗余数据的传输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一次请求可以获取多个API的信息，更加灵活，提高了系统吞吐量、服务端响应效率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使用Flask_GraphQL实现一个简单的接口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resolve_user的user字段和类Query的user字段对应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设置url为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/test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通过设置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graphiql=True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使用graphiql来调试GraphQL接口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08771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5" grpId="0"/>
          <p:bldP spid="30" grpId="0" animBg="1"/>
          <p:bldP spid="31" grpId="0" animBg="1"/>
          <p:bldP spid="32" grpId="0"/>
          <p:bldP spid="3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5" grpId="0"/>
          <p:bldP spid="30" grpId="0" animBg="1"/>
          <p:bldP spid="31" grpId="0" animBg="1"/>
          <p:bldP spid="32" grpId="0"/>
          <p:bldP spid="34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1496051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GraphQL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D800F2-3616-450A-AB6B-5FEB2B64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5" y="1028700"/>
            <a:ext cx="78867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20427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flipH="1">
            <a:off x="106741" y="0"/>
            <a:ext cx="6436113" cy="6873596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309994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11" fmla="*/ 1572046 w 10639698"/>
              <a:gd name="connsiteY11" fmla="*/ 0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10639698"/>
              <a:gd name="connsiteY0" fmla="*/ 0 h 6866632"/>
              <a:gd name="connsiteX1" fmla="*/ 6597087 w 10639698"/>
              <a:gd name="connsiteY1" fmla="*/ 32084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629171"/>
              <a:gd name="connsiteY0" fmla="*/ 0 h 6873596"/>
              <a:gd name="connsiteX1" fmla="*/ 6597087 w 6629171"/>
              <a:gd name="connsiteY1" fmla="*/ 32084 h 6873596"/>
              <a:gd name="connsiteX2" fmla="*/ 6629171 w 6629171"/>
              <a:gd name="connsiteY2" fmla="*/ 6873596 h 6873596"/>
              <a:gd name="connsiteX3" fmla="*/ 1572046 w 6629171"/>
              <a:gd name="connsiteY3" fmla="*/ 6866632 h 6873596"/>
              <a:gd name="connsiteX4" fmla="*/ 1483885 w 6629171"/>
              <a:gd name="connsiteY4" fmla="*/ 6790170 h 6873596"/>
              <a:gd name="connsiteX5" fmla="*/ 0 w 6629171"/>
              <a:gd name="connsiteY5" fmla="*/ 3433316 h 6873596"/>
              <a:gd name="connsiteX6" fmla="*/ 1483885 w 6629171"/>
              <a:gd name="connsiteY6" fmla="*/ 76463 h 6873596"/>
              <a:gd name="connsiteX7" fmla="*/ 1572046 w 6629171"/>
              <a:gd name="connsiteY7" fmla="*/ 0 h 6873596"/>
              <a:gd name="connsiteX0" fmla="*/ 1572046 w 6597087"/>
              <a:gd name="connsiteY0" fmla="*/ 0 h 6873596"/>
              <a:gd name="connsiteX1" fmla="*/ 6597087 w 6597087"/>
              <a:gd name="connsiteY1" fmla="*/ 32084 h 6873596"/>
              <a:gd name="connsiteX2" fmla="*/ 6581045 w 6597087"/>
              <a:gd name="connsiteY2" fmla="*/ 6873596 h 6873596"/>
              <a:gd name="connsiteX3" fmla="*/ 1572046 w 6597087"/>
              <a:gd name="connsiteY3" fmla="*/ 6866632 h 6873596"/>
              <a:gd name="connsiteX4" fmla="*/ 1483885 w 6597087"/>
              <a:gd name="connsiteY4" fmla="*/ 6790170 h 6873596"/>
              <a:gd name="connsiteX5" fmla="*/ 0 w 6597087"/>
              <a:gd name="connsiteY5" fmla="*/ 3433316 h 6873596"/>
              <a:gd name="connsiteX6" fmla="*/ 1483885 w 6597087"/>
              <a:gd name="connsiteY6" fmla="*/ 76463 h 6873596"/>
              <a:gd name="connsiteX7" fmla="*/ 1572046 w 6597087"/>
              <a:gd name="connsiteY7" fmla="*/ 0 h 687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97087" h="6873596">
                <a:moveTo>
                  <a:pt x="1572046" y="0"/>
                </a:moveTo>
                <a:lnTo>
                  <a:pt x="6597087" y="32084"/>
                </a:lnTo>
                <a:cubicBezTo>
                  <a:pt x="6591740" y="2312588"/>
                  <a:pt x="6586392" y="4593092"/>
                  <a:pt x="6581045" y="6873596"/>
                </a:cubicBez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solidFill>
            <a:srgbClr val="1D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 flipH="1">
            <a:off x="-14607" y="6964"/>
            <a:ext cx="6163950" cy="6866632"/>
          </a:xfrm>
          <a:custGeom>
            <a:avLst/>
            <a:gdLst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7486457 w 10639698"/>
              <a:gd name="connsiteY2" fmla="*/ 0 h 6866632"/>
              <a:gd name="connsiteX3" fmla="*/ 10639698 w 10639698"/>
              <a:gd name="connsiteY3" fmla="*/ 0 h 6866632"/>
              <a:gd name="connsiteX4" fmla="*/ 10639698 w 10639698"/>
              <a:gd name="connsiteY4" fmla="*/ 6857554 h 6866632"/>
              <a:gd name="connsiteX5" fmla="*/ 7496924 w 10639698"/>
              <a:gd name="connsiteY5" fmla="*/ 6857554 h 6866632"/>
              <a:gd name="connsiteX6" fmla="*/ 7486457 w 10639698"/>
              <a:gd name="connsiteY6" fmla="*/ 6866632 h 6866632"/>
              <a:gd name="connsiteX7" fmla="*/ 1572046 w 10639698"/>
              <a:gd name="connsiteY7" fmla="*/ 6866632 h 6866632"/>
              <a:gd name="connsiteX8" fmla="*/ 1483885 w 10639698"/>
              <a:gd name="connsiteY8" fmla="*/ 6790170 h 6866632"/>
              <a:gd name="connsiteX9" fmla="*/ 0 w 10639698"/>
              <a:gd name="connsiteY9" fmla="*/ 3433316 h 6866632"/>
              <a:gd name="connsiteX10" fmla="*/ 1483885 w 10639698"/>
              <a:gd name="connsiteY10" fmla="*/ 76463 h 6866632"/>
              <a:gd name="connsiteX0" fmla="*/ 1572046 w 10639698"/>
              <a:gd name="connsiteY0" fmla="*/ 0 h 6866632"/>
              <a:gd name="connsiteX1" fmla="*/ 5264571 w 10639698"/>
              <a:gd name="connsiteY1" fmla="*/ 0 h 6866632"/>
              <a:gd name="connsiteX2" fmla="*/ 10639698 w 10639698"/>
              <a:gd name="connsiteY2" fmla="*/ 0 h 6866632"/>
              <a:gd name="connsiteX3" fmla="*/ 10639698 w 10639698"/>
              <a:gd name="connsiteY3" fmla="*/ 6857554 h 6866632"/>
              <a:gd name="connsiteX4" fmla="*/ 7496924 w 10639698"/>
              <a:gd name="connsiteY4" fmla="*/ 6857554 h 6866632"/>
              <a:gd name="connsiteX5" fmla="*/ 7486457 w 10639698"/>
              <a:gd name="connsiteY5" fmla="*/ 6866632 h 6866632"/>
              <a:gd name="connsiteX6" fmla="*/ 1572046 w 10639698"/>
              <a:gd name="connsiteY6" fmla="*/ 6866632 h 6866632"/>
              <a:gd name="connsiteX7" fmla="*/ 1483885 w 10639698"/>
              <a:gd name="connsiteY7" fmla="*/ 6790170 h 6866632"/>
              <a:gd name="connsiteX8" fmla="*/ 0 w 10639698"/>
              <a:gd name="connsiteY8" fmla="*/ 3433316 h 6866632"/>
              <a:gd name="connsiteX9" fmla="*/ 1483885 w 10639698"/>
              <a:gd name="connsiteY9" fmla="*/ 76463 h 6866632"/>
              <a:gd name="connsiteX10" fmla="*/ 1572046 w 10639698"/>
              <a:gd name="connsiteY10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7486457 w 10639698"/>
              <a:gd name="connsiteY4" fmla="*/ 6866632 h 6866632"/>
              <a:gd name="connsiteX5" fmla="*/ 1572046 w 10639698"/>
              <a:gd name="connsiteY5" fmla="*/ 6866632 h 6866632"/>
              <a:gd name="connsiteX6" fmla="*/ 1483885 w 10639698"/>
              <a:gd name="connsiteY6" fmla="*/ 6790170 h 6866632"/>
              <a:gd name="connsiteX7" fmla="*/ 0 w 10639698"/>
              <a:gd name="connsiteY7" fmla="*/ 3433316 h 6866632"/>
              <a:gd name="connsiteX8" fmla="*/ 1483885 w 10639698"/>
              <a:gd name="connsiteY8" fmla="*/ 76463 h 6866632"/>
              <a:gd name="connsiteX9" fmla="*/ 1572046 w 10639698"/>
              <a:gd name="connsiteY9" fmla="*/ 0 h 6866632"/>
              <a:gd name="connsiteX0" fmla="*/ 1572046 w 10639698"/>
              <a:gd name="connsiteY0" fmla="*/ 0 h 6866632"/>
              <a:gd name="connsiteX1" fmla="*/ 10639698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7496924 w 10639698"/>
              <a:gd name="connsiteY3" fmla="*/ 6857554 h 6866632"/>
              <a:gd name="connsiteX4" fmla="*/ 1572046 w 10639698"/>
              <a:gd name="connsiteY4" fmla="*/ 6866632 h 6866632"/>
              <a:gd name="connsiteX5" fmla="*/ 1483885 w 10639698"/>
              <a:gd name="connsiteY5" fmla="*/ 6790170 h 6866632"/>
              <a:gd name="connsiteX6" fmla="*/ 0 w 10639698"/>
              <a:gd name="connsiteY6" fmla="*/ 3433316 h 6866632"/>
              <a:gd name="connsiteX7" fmla="*/ 1483885 w 10639698"/>
              <a:gd name="connsiteY7" fmla="*/ 76463 h 6866632"/>
              <a:gd name="connsiteX8" fmla="*/ 1572046 w 10639698"/>
              <a:gd name="connsiteY8" fmla="*/ 0 h 6866632"/>
              <a:gd name="connsiteX0" fmla="*/ 1572046 w 10639698"/>
              <a:gd name="connsiteY0" fmla="*/ 0 h 6866632"/>
              <a:gd name="connsiteX1" fmla="*/ 6163950 w 10639698"/>
              <a:gd name="connsiteY1" fmla="*/ 0 h 6866632"/>
              <a:gd name="connsiteX2" fmla="*/ 10639698 w 10639698"/>
              <a:gd name="connsiteY2" fmla="*/ 6857554 h 6866632"/>
              <a:gd name="connsiteX3" fmla="*/ 1572046 w 10639698"/>
              <a:gd name="connsiteY3" fmla="*/ 6866632 h 6866632"/>
              <a:gd name="connsiteX4" fmla="*/ 1483885 w 10639698"/>
              <a:gd name="connsiteY4" fmla="*/ 6790170 h 6866632"/>
              <a:gd name="connsiteX5" fmla="*/ 0 w 10639698"/>
              <a:gd name="connsiteY5" fmla="*/ 3433316 h 6866632"/>
              <a:gd name="connsiteX6" fmla="*/ 1483885 w 10639698"/>
              <a:gd name="connsiteY6" fmla="*/ 76463 h 6866632"/>
              <a:gd name="connsiteX7" fmla="*/ 1572046 w 10639698"/>
              <a:gd name="connsiteY7" fmla="*/ 0 h 6866632"/>
              <a:gd name="connsiteX0" fmla="*/ 1572046 w 6163950"/>
              <a:gd name="connsiteY0" fmla="*/ 0 h 6866632"/>
              <a:gd name="connsiteX1" fmla="*/ 6163950 w 6163950"/>
              <a:gd name="connsiteY1" fmla="*/ 0 h 6866632"/>
              <a:gd name="connsiteX2" fmla="*/ 6147909 w 6163950"/>
              <a:gd name="connsiteY2" fmla="*/ 6857554 h 6866632"/>
              <a:gd name="connsiteX3" fmla="*/ 1572046 w 6163950"/>
              <a:gd name="connsiteY3" fmla="*/ 6866632 h 6866632"/>
              <a:gd name="connsiteX4" fmla="*/ 1483885 w 6163950"/>
              <a:gd name="connsiteY4" fmla="*/ 6790170 h 6866632"/>
              <a:gd name="connsiteX5" fmla="*/ 0 w 6163950"/>
              <a:gd name="connsiteY5" fmla="*/ 3433316 h 6866632"/>
              <a:gd name="connsiteX6" fmla="*/ 1483885 w 6163950"/>
              <a:gd name="connsiteY6" fmla="*/ 76463 h 6866632"/>
              <a:gd name="connsiteX7" fmla="*/ 1572046 w 6163950"/>
              <a:gd name="connsiteY7" fmla="*/ 0 h 6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63950" h="6866632">
                <a:moveTo>
                  <a:pt x="1572046" y="0"/>
                </a:moveTo>
                <a:lnTo>
                  <a:pt x="6163950" y="0"/>
                </a:lnTo>
                <a:lnTo>
                  <a:pt x="6147909" y="6857554"/>
                </a:lnTo>
                <a:lnTo>
                  <a:pt x="1572046" y="6866632"/>
                </a:lnTo>
                <a:lnTo>
                  <a:pt x="1483885" y="6790170"/>
                </a:lnTo>
                <a:cubicBezTo>
                  <a:pt x="572304" y="5960601"/>
                  <a:pt x="0" y="4763877"/>
                  <a:pt x="0" y="3433316"/>
                </a:cubicBezTo>
                <a:cubicBezTo>
                  <a:pt x="0" y="2102756"/>
                  <a:pt x="572304" y="906032"/>
                  <a:pt x="1483885" y="76463"/>
                </a:cubicBezTo>
                <a:lnTo>
                  <a:pt x="1572046" y="0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683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黑体简体" panose="02010601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44079" y="1315264"/>
            <a:ext cx="2154014" cy="4050564"/>
          </a:xfrm>
          <a:prstGeom prst="ellipse">
            <a:avLst/>
          </a:prstGeom>
          <a:noFill/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99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199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9642" y="4554194"/>
            <a:ext cx="214288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spc="300" dirty="0">
                <a:solidFill>
                  <a:srgbClr val="595959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PART ONE</a:t>
            </a:r>
            <a:endParaRPr lang="zh-CN" altLang="en-US" sz="2800" b="1" spc="300" dirty="0">
              <a:solidFill>
                <a:srgbClr val="595959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0016" y="2213811"/>
            <a:ext cx="6320589" cy="27752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0" dist="381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4751" y="4048467"/>
            <a:ext cx="597732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方正黑体简体" panose="02010601030101010101" pitchFamily="2" charset="-122"/>
              </a:rPr>
              <a:t>实时通讯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75213" y="2796351"/>
            <a:ext cx="2753767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Websocket</a:t>
            </a:r>
            <a:endParaRPr lang="zh-CN" altLang="en-US" sz="44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91201" y="3742254"/>
            <a:ext cx="641683" cy="0"/>
          </a:xfrm>
          <a:prstGeom prst="line">
            <a:avLst/>
          </a:prstGeom>
          <a:ln w="57150">
            <a:solidFill>
              <a:srgbClr val="1D4C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0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/>
          <p:bldP spid="23" grpId="0"/>
          <p:bldP spid="6" grpId="0" animBg="1"/>
          <p:bldP spid="4" grpId="0"/>
          <p:bldP spid="5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1496051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GraphQL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058D33-1BA5-4D15-B6B3-59CD67762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13" y="1548384"/>
            <a:ext cx="6092430" cy="39867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F21380-9234-4806-8801-9E63CF0A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557" y="1882555"/>
            <a:ext cx="63436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5968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45106" y="197316"/>
            <a:ext cx="3291414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GraphQL</a:t>
            </a:r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项目中使用</a:t>
            </a: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CB8F9C-FBA4-4CA5-8A1F-54E3C3F8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1" y="895720"/>
            <a:ext cx="11488293" cy="60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2801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1496051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GraphQL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4CFC50-F4CA-43DB-BED9-7E852D30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1" y="625923"/>
            <a:ext cx="6887625" cy="62320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CD915D-3E0B-40E7-8002-24C6E6922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0" y="2457450"/>
            <a:ext cx="58102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0940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查询示例</a:t>
            </a: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5FBBE5-85BF-49B2-8CC0-9D8C012A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02" y="1488220"/>
            <a:ext cx="34671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63386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1496051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GraphQL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C95BF8-3E84-4265-8051-7080667FA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1311"/>
            <a:ext cx="11991975" cy="20669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2D58C46-3653-4ED0-8EA9-DB8224AAC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0" y="3190875"/>
            <a:ext cx="3105150" cy="36671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DD0D7A-0021-420E-9480-104913FA9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357" y="1741418"/>
            <a:ext cx="2787772" cy="51165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DE0280-AF2C-4606-AF58-6A0DDE3018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6115" y="2255520"/>
            <a:ext cx="3006954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20078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1"/>
            <a:ext cx="3613215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/>
              <a:t>查询多个接口数据</a:t>
            </a: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C7D954-2CF2-4CA3-88A0-73F58D22C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02" y="1687225"/>
            <a:ext cx="4038600" cy="3352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58FE9F-F20B-4997-A4F6-3D0D1F758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56" y="1315329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51230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/>
              <a:t>别名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4872B8-8274-4210-A748-D3EF0ACFA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1" y="2365881"/>
            <a:ext cx="5991225" cy="25050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D78CD6B-F244-4218-BFD6-017061B8C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561" y="2480181"/>
            <a:ext cx="26955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72810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2430591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/>
              <a:t>变量和指令</a:t>
            </a: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F70BC3-914D-4B0C-A04B-B507B286D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3100"/>
            <a:ext cx="8667750" cy="904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762F062-9C15-4BB9-99EB-B8D7E6D6D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0180"/>
            <a:ext cx="4400550" cy="4686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91FE40-5331-4CFE-9ABA-CC2BCF0ECA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28"/>
          <a:stretch/>
        </p:blipFill>
        <p:spPr>
          <a:xfrm>
            <a:off x="5169501" y="1658112"/>
            <a:ext cx="3962400" cy="52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17748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变更</a:t>
            </a: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A4B035-2264-42AA-9059-0B051FA7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385" y="1315329"/>
            <a:ext cx="7353300" cy="8858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44345F-9E27-4DCA-B1E5-5C5B99438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385" y="2279987"/>
            <a:ext cx="94392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84754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60EE13-1C9F-4BA9-ABBF-197C133A8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97" y="-1"/>
            <a:ext cx="5025571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A08D82-2B60-4759-BF09-849E07C11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494" y="5889365"/>
            <a:ext cx="69818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28628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1011007" y="1278742"/>
            <a:ext cx="10713820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GET</a:t>
            </a: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、</a:t>
            </a:r>
            <a:r>
              <a:rPr lang="en-US" altLang="zh-CN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POST</a:t>
            </a: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等请求，只能由客户端发起服务端回应，想要用请求实现数据的实时更新，只能通过轮询、长轮询等技术</a:t>
            </a:r>
            <a:endParaRPr lang="en-US" altLang="zh-CN" sz="24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82178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Websocket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2FB2A78-DBF9-4102-B6FB-0CBE1A032D45}"/>
              </a:ext>
            </a:extLst>
          </p:cNvPr>
          <p:cNvSpPr txBox="1"/>
          <p:nvPr/>
        </p:nvSpPr>
        <p:spPr>
          <a:xfrm>
            <a:off x="2632007" y="3005492"/>
            <a:ext cx="8946743" cy="29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 </a:t>
            </a:r>
            <a:r>
              <a:rPr lang="en-US" altLang="zh-CN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- </a:t>
            </a: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轮询：客户端每隔固定的时间发送一次请求</a:t>
            </a:r>
          </a:p>
          <a:p>
            <a:pPr algn="just">
              <a:lnSpc>
                <a:spcPct val="130000"/>
              </a:lnSpc>
            </a:pPr>
            <a:endParaRPr lang="zh-CN" altLang="en-US" sz="24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 </a:t>
            </a:r>
            <a:r>
              <a:rPr lang="en-US" altLang="zh-CN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- </a:t>
            </a: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长轮询：客户端发送请求，服务端如果没有消息就一直阻塞，知道有消息再返回，之后客户端再次发送请求</a:t>
            </a:r>
          </a:p>
          <a:p>
            <a:pPr algn="just">
              <a:lnSpc>
                <a:spcPct val="130000"/>
              </a:lnSpc>
            </a:pPr>
            <a:endParaRPr lang="zh-CN" altLang="en-US" sz="24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 这种方式对网络和服务器的资源消耗较大，并发性不高</a:t>
            </a:r>
            <a:endParaRPr lang="en-US" altLang="zh-CN" sz="2400" dirty="0">
              <a:solidFill>
                <a:srgbClr val="686769"/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829025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38" grpId="0" animBg="1"/>
          <p:bldP spid="39" grpId="0" animBg="1"/>
          <p:bldP spid="40" grpId="0"/>
          <p:bldP spid="42" grpId="0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38" grpId="0" animBg="1"/>
          <p:bldP spid="39" grpId="0" animBg="1"/>
          <p:bldP spid="40" grpId="0"/>
          <p:bldP spid="42" grpId="0"/>
          <p:bldP spid="18" grpId="0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/>
        </p:nvCxnSpPr>
        <p:spPr>
          <a:xfrm>
            <a:off x="1000897" y="3108083"/>
            <a:ext cx="395416" cy="0"/>
          </a:xfrm>
          <a:prstGeom prst="line">
            <a:avLst/>
          </a:prstGeom>
          <a:ln w="12700">
            <a:solidFill>
              <a:srgbClr val="4F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68385" y="432980"/>
            <a:ext cx="4527615" cy="18158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/>
              <a:t>hoppscotch</a:t>
            </a:r>
            <a:r>
              <a:rPr lang="en-US" altLang="zh-CN" sz="2800" b="1" dirty="0"/>
              <a:t>(Postwoman)</a:t>
            </a:r>
          </a:p>
          <a:p>
            <a:endParaRPr lang="en-US" altLang="zh-CN" sz="2800" b="1" dirty="0"/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  <a:p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3C2A58-3D88-4535-97F5-0D5BE8EDB501}"/>
              </a:ext>
            </a:extLst>
          </p:cNvPr>
          <p:cNvSpPr txBox="1"/>
          <p:nvPr/>
        </p:nvSpPr>
        <p:spPr>
          <a:xfrm>
            <a:off x="1315329" y="1444190"/>
            <a:ext cx="989347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   </a:t>
            </a:r>
            <a:r>
              <a:rPr lang="zh-CN" altLang="en-US" sz="2000" dirty="0"/>
              <a:t>支持</a:t>
            </a:r>
            <a:r>
              <a:rPr lang="en-US" altLang="zh-CN" sz="2000" b="1" dirty="0"/>
              <a:t>Request</a:t>
            </a:r>
            <a:r>
              <a:rPr lang="zh-CN" altLang="en-US" sz="2000" dirty="0"/>
              <a:t>、</a:t>
            </a:r>
            <a:r>
              <a:rPr lang="en-US" altLang="zh-CN" sz="2000" b="1" dirty="0" err="1"/>
              <a:t>Websocket</a:t>
            </a:r>
            <a:r>
              <a:rPr lang="zh-CN" altLang="en-US" sz="2000" dirty="0"/>
              <a:t>、</a:t>
            </a:r>
            <a:r>
              <a:rPr lang="en-US" altLang="zh-CN" sz="2000" b="1" dirty="0"/>
              <a:t>Server Sent Events</a:t>
            </a:r>
            <a:r>
              <a:rPr lang="zh-CN" altLang="en-US" sz="2000" dirty="0"/>
              <a:t>、</a:t>
            </a:r>
            <a:r>
              <a:rPr lang="en-US" altLang="zh-CN" sz="2000" b="1" dirty="0"/>
              <a:t>Socket.IO</a:t>
            </a:r>
            <a:r>
              <a:rPr lang="zh-CN" altLang="en-US" sz="2000" dirty="0"/>
              <a:t>、</a:t>
            </a:r>
            <a:r>
              <a:rPr lang="en-US" altLang="zh-CN" sz="2000" b="1" dirty="0"/>
              <a:t>MQTT</a:t>
            </a:r>
            <a:r>
              <a:rPr lang="zh-CN" altLang="en-US" sz="2000" dirty="0"/>
              <a:t>、</a:t>
            </a:r>
            <a:r>
              <a:rPr lang="en-US" altLang="zh-CN" sz="2000" b="1" dirty="0" err="1"/>
              <a:t>GraphQL</a:t>
            </a:r>
            <a:r>
              <a:rPr lang="zh-CN" altLang="en-US" sz="2000" dirty="0"/>
              <a:t>等操作，一个方便免费的调试工具，用来代替</a:t>
            </a:r>
            <a:r>
              <a:rPr lang="en-US" altLang="zh-CN" sz="2000" dirty="0"/>
              <a:t>postman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https://github.com/hoppscotch/hoppscotch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746194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38" grpId="0" animBg="1"/>
          <p:bldP spid="39" grpId="0"/>
          <p:bldP spid="4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2640706" y="4165117"/>
            <a:ext cx="8325486" cy="196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dirty="0" err="1">
                <a:solidFill>
                  <a:srgbClr val="686769"/>
                </a:solidFill>
                <a:latin typeface="+mn-ea"/>
                <a:ea typeface="方正黑体简体" panose="02010601030101010101"/>
                <a:cs typeface="+mn-ea"/>
              </a:rPr>
              <a:t>Websocket</a:t>
            </a:r>
            <a:r>
              <a:rPr lang="zh-CN" altLang="en-US" sz="2400" dirty="0">
                <a:solidFill>
                  <a:srgbClr val="686769"/>
                </a:solidFill>
                <a:latin typeface="+mn-ea"/>
                <a:ea typeface="方正黑体简体" panose="02010601030101010101"/>
                <a:cs typeface="+mn-ea"/>
              </a:rPr>
              <a:t>：支持长连接，经过一次握手建立连接，可以由服务端主动推送消息给客户端，实现低延时的双向通信</a:t>
            </a:r>
            <a:endParaRPr lang="en-US" altLang="zh-CN" sz="2400" dirty="0">
              <a:solidFill>
                <a:srgbClr val="686769"/>
              </a:solidFill>
              <a:latin typeface="+mn-ea"/>
              <a:ea typeface="方正黑体简体" panose="02010601030101010101"/>
              <a:cs typeface="+mn-ea"/>
            </a:endParaRPr>
          </a:p>
          <a:p>
            <a:pPr algn="just">
              <a:lnSpc>
                <a:spcPct val="130000"/>
              </a:lnSpc>
            </a:pPr>
            <a:endParaRPr lang="en-US" altLang="zh-CN" sz="2400" dirty="0">
              <a:solidFill>
                <a:srgbClr val="686769"/>
              </a:solidFill>
              <a:latin typeface="+mn-ea"/>
              <a:ea typeface="方正黑体简体" panose="02010601030101010101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rgbClr val="686769"/>
                </a:solidFill>
                <a:latin typeface="+mn-ea"/>
                <a:ea typeface="方正黑体简体" panose="02010601030101010101"/>
                <a:cs typeface="+mn-ea"/>
                <a:sym typeface="+mn-lt"/>
              </a:rPr>
              <a:t>缺点：网络环境不好的话会造成不断的重连</a:t>
            </a:r>
            <a:endParaRPr lang="en-US" altLang="zh-CN" sz="2400" dirty="0">
              <a:solidFill>
                <a:srgbClr val="686769"/>
              </a:solidFill>
              <a:latin typeface="+mn-ea"/>
              <a:ea typeface="方正黑体简体" panose="02010601030101010101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059604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82178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Websocket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F5461D-0B1E-46EB-B535-4ECAAC296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706" y="1224739"/>
            <a:ext cx="9161143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方正黑体简体" panose="02010601030101010101"/>
              </a:rPr>
              <a:t>HTTP的生命周期通过Request来界定，也就是一个Request 一个Response，那么在HTTP/1.0中，这次HTTP请求就结束了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方正黑体简体" panose="0201060103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方正黑体简体" panose="02010601030101010101"/>
              </a:rPr>
              <a:t>在HTTP/1.1中进行了改进，使得有一个keep-alive，也就是说，在一个HTTP连接中，可以发送多个Request，接收多个Response。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方正黑体简体" panose="0201060103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方正黑体简体" panose="02010601030101010101"/>
              </a:rPr>
              <a:t>HTTP协议是被动的，不能主动发起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方正黑体简体" panose="02010601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14481516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1329025" y="910576"/>
            <a:ext cx="10713820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flask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对</a:t>
            </a:r>
            <a:r>
              <a:rPr lang="en-US" altLang="zh-CN" sz="2000" dirty="0" err="1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Websocket</a:t>
            </a:r>
            <a:r>
              <a:rPr lang="zh-CN" altLang="en-US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</a:rPr>
              <a:t>的原始封装，功能较少  </a:t>
            </a:r>
            <a:r>
              <a:rPr lang="en-US" altLang="zh-CN" sz="2000" dirty="0">
                <a:solidFill>
                  <a:srgbClr val="686769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https://github.com/heroku-python/flask-sockets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16495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Flask-Sockets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10F98F-22DA-4099-BDEB-9571E895A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483" y="1359938"/>
            <a:ext cx="88201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67750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01346" y="2506365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16495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Flask-Sockets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53CCA2-B171-4CF6-8844-C97D60FB3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814" y="1161023"/>
            <a:ext cx="67437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0136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381639" y="262597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283467" y="4351635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0188" y="1622604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150291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B473F1-2BAC-41FF-8D51-AFF81F2CA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623" y="1660718"/>
            <a:ext cx="9034272" cy="419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socket.io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是基于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websocket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协议的一套成熟的解决方案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方正黑体简体" panose="0201060103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SocketIO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将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WebSocket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、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AJAX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和其它的通信方式全部封装成了统一的通信接口，兼容性较好，在使用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socketIO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时底层会自动选用最佳的通信方式，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WebSocket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是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SocketIO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的一个子集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方正黑体简体" panose="02010601030101010101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需要注意：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SocketIO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传输的数据并不完全遵循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Websocket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协议，后端使用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SocketIO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协议不能兼容前端的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Websocket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协议，这就要求客户端和服务端都必须使用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socketIO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方正黑体简体" panose="02010601030101010101"/>
              </a:rPr>
              <a:t>解决方案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方正黑体简体" panose="0201060103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23217180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149990" y="2424090"/>
            <a:ext cx="0" cy="42320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012480" y="4262316"/>
            <a:ext cx="234028" cy="234028"/>
            <a:chOff x="7927343" y="2668909"/>
            <a:chExt cx="268762" cy="268762"/>
          </a:xfrm>
        </p:grpSpPr>
        <p:sp>
          <p:nvSpPr>
            <p:cNvPr id="11" name="椭圆 10"/>
            <p:cNvSpPr/>
            <p:nvPr/>
          </p:nvSpPr>
          <p:spPr>
            <a:xfrm>
              <a:off x="7927343" y="2668909"/>
              <a:ext cx="268762" cy="268762"/>
            </a:xfrm>
            <a:prstGeom prst="ellipse">
              <a:avLst/>
            </a:prstGeom>
            <a:solidFill>
              <a:srgbClr val="9FB8D6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979663" y="2721229"/>
              <a:ext cx="164123" cy="164123"/>
            </a:xfrm>
            <a:prstGeom prst="ellipse">
              <a:avLst/>
            </a:prstGeom>
            <a:solidFill>
              <a:srgbClr val="1D4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9698" y="1220270"/>
            <a:ext cx="1160585" cy="1313189"/>
            <a:chOff x="5498123" y="1570689"/>
            <a:chExt cx="1160585" cy="1313189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 rot="5400000">
              <a:off x="5421821" y="1646991"/>
              <a:ext cx="1313189" cy="1160585"/>
            </a:xfrm>
            <a:prstGeom prst="hexagon">
              <a:avLst>
                <a:gd name="adj" fmla="val 26010"/>
                <a:gd name="vf" fmla="val 115470"/>
              </a:avLst>
            </a:prstGeom>
            <a:blipFill dpi="0" rotWithShape="0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 rot="5400000">
              <a:off x="5768582" y="1939066"/>
              <a:ext cx="636307" cy="562363"/>
            </a:xfrm>
            <a:prstGeom prst="hexagon">
              <a:avLst>
                <a:gd name="adj" fmla="val 26010"/>
                <a:gd name="vf" fmla="val 115470"/>
              </a:avLst>
            </a:prstGeom>
            <a:solidFill>
              <a:srgbClr val="1D4C77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AutoShape 59"/>
            <p:cNvSpPr/>
            <p:nvPr/>
          </p:nvSpPr>
          <p:spPr bwMode="auto">
            <a:xfrm>
              <a:off x="5937860" y="2102233"/>
              <a:ext cx="237073" cy="236029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-1315330" y="-1315330"/>
            <a:ext cx="2630659" cy="2630659"/>
          </a:xfrm>
          <a:prstGeom prst="ellipse">
            <a:avLst/>
          </a:prstGeom>
          <a:solidFill>
            <a:schemeClr val="bg1"/>
          </a:solidFill>
          <a:ln w="254000">
            <a:solidFill>
              <a:srgbClr val="1D4C77"/>
            </a:solidFill>
          </a:ln>
          <a:effectLst>
            <a:outerShdw blurRad="381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1442895" y="5869744"/>
            <a:ext cx="1498209" cy="1498209"/>
          </a:xfrm>
          <a:prstGeom prst="ellipse">
            <a:avLst/>
          </a:prstGeom>
          <a:solidFill>
            <a:schemeClr val="bg1"/>
          </a:solidFill>
          <a:ln w="190500">
            <a:solidFill>
              <a:srgbClr val="1D4C77"/>
            </a:solidFill>
          </a:ln>
          <a:effectLst>
            <a:outerShdw blurRad="381000" dist="101600" dir="75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-3600" y="140555"/>
            <a:ext cx="93550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400" b="1" spc="300" dirty="0">
                <a:solidFill>
                  <a:srgbClr val="1D4C77"/>
                </a:solidFill>
                <a:latin typeface="Agency FB" panose="020B050302020202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b="1" spc="300" dirty="0">
              <a:solidFill>
                <a:srgbClr val="1D4C77"/>
              </a:solidFill>
              <a:latin typeface="Agency FB" panose="020B050302020202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568385" y="432980"/>
            <a:ext cx="236051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rgbClr val="414141"/>
                </a:solidFill>
                <a:ea typeface="方正黑体简体" panose="02010601030101010101" pitchFamily="2" charset="-122"/>
              </a:rPr>
              <a:t>Flask-</a:t>
            </a:r>
            <a:r>
              <a:rPr lang="en-US" altLang="zh-CN" sz="2800" b="1" dirty="0" err="1">
                <a:solidFill>
                  <a:srgbClr val="414141"/>
                </a:solidFill>
                <a:ea typeface="方正黑体简体" panose="02010601030101010101" pitchFamily="2" charset="-122"/>
              </a:rPr>
              <a:t>SocketIO</a:t>
            </a:r>
            <a:endParaRPr lang="zh-CN" altLang="en-US" sz="2800" b="1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67014F-9060-40AB-B0C2-A73D022553F0}"/>
              </a:ext>
            </a:extLst>
          </p:cNvPr>
          <p:cNvSpPr txBox="1"/>
          <p:nvPr/>
        </p:nvSpPr>
        <p:spPr>
          <a:xfrm>
            <a:off x="2655764" y="1450199"/>
            <a:ext cx="8092006" cy="235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方正黑体简体" panose="02010601030101010101"/>
              </a:rPr>
              <a:t>flask-</a:t>
            </a:r>
            <a:r>
              <a:rPr lang="en-US" altLang="zh-CN" sz="2000" dirty="0" err="1">
                <a:ea typeface="方正黑体简体" panose="02010601030101010101"/>
              </a:rPr>
              <a:t>socketio</a:t>
            </a:r>
            <a:r>
              <a:rPr lang="zh-CN" altLang="en-US" sz="2000" dirty="0">
                <a:ea typeface="方正黑体简体" panose="02010601030101010101"/>
              </a:rPr>
              <a:t>包封装了</a:t>
            </a:r>
            <a:r>
              <a:rPr lang="en-US" altLang="zh-CN" sz="2000" dirty="0">
                <a:ea typeface="方正黑体简体" panose="02010601030101010101"/>
              </a:rPr>
              <a:t>flask</a:t>
            </a:r>
            <a:r>
              <a:rPr lang="zh-CN" altLang="en-US" sz="2000" dirty="0">
                <a:ea typeface="方正黑体简体" panose="02010601030101010101"/>
              </a:rPr>
              <a:t>对</a:t>
            </a:r>
            <a:r>
              <a:rPr lang="en-US" altLang="zh-CN" sz="2000" dirty="0" err="1">
                <a:ea typeface="方正黑体简体" panose="02010601030101010101"/>
              </a:rPr>
              <a:t>socketio</a:t>
            </a:r>
            <a:r>
              <a:rPr lang="zh-CN" altLang="en-US" sz="2000" dirty="0">
                <a:ea typeface="方正黑体简体" panose="02010601030101010101"/>
              </a:rPr>
              <a:t>的支持，可以配合</a:t>
            </a:r>
            <a:r>
              <a:rPr lang="en-US" altLang="zh-CN" sz="2000" dirty="0" err="1">
                <a:ea typeface="方正黑体简体" panose="02010601030101010101"/>
              </a:rPr>
              <a:t>js</a:t>
            </a:r>
            <a:r>
              <a:rPr lang="zh-CN" altLang="en-US" sz="2000" dirty="0">
                <a:ea typeface="方正黑体简体" panose="02010601030101010101"/>
              </a:rPr>
              <a:t>端的</a:t>
            </a:r>
            <a:r>
              <a:rPr lang="en-US" altLang="zh-CN" sz="2000" dirty="0">
                <a:ea typeface="方正黑体简体" panose="02010601030101010101"/>
              </a:rPr>
              <a:t>socket.io</a:t>
            </a:r>
            <a:r>
              <a:rPr lang="zh-CN" altLang="en-US" sz="2000" dirty="0">
                <a:ea typeface="方正黑体简体" panose="02010601030101010101"/>
              </a:rPr>
              <a:t>实现前后端交互方案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ea typeface="方正黑体简体" panose="02010601030101010101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方正黑体简体" panose="02010601030101010101"/>
              </a:rPr>
              <a:t>flask-</a:t>
            </a:r>
            <a:r>
              <a:rPr lang="en-US" altLang="zh-CN" sz="2000" dirty="0" err="1">
                <a:ea typeface="方正黑体简体" panose="02010601030101010101"/>
              </a:rPr>
              <a:t>socketio</a:t>
            </a:r>
            <a:r>
              <a:rPr lang="zh-CN" altLang="en-US" sz="2000" dirty="0">
                <a:ea typeface="方正黑体简体" panose="02010601030101010101"/>
              </a:rPr>
              <a:t>文档：</a:t>
            </a:r>
            <a:r>
              <a:rPr lang="en-US" altLang="zh-CN" sz="2000" dirty="0">
                <a:ea typeface="方正黑体简体" panose="02010601030101010101"/>
              </a:rPr>
              <a:t>https://flask-socketio.readthedocs.io/en/latest/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方正黑体简体" panose="02010601030101010101"/>
              </a:rPr>
              <a:t>JavaScript socket.io</a:t>
            </a:r>
            <a:r>
              <a:rPr lang="zh-CN" altLang="en-US" sz="2000" dirty="0">
                <a:ea typeface="方正黑体简体" panose="02010601030101010101"/>
              </a:rPr>
              <a:t>文档：</a:t>
            </a:r>
            <a:r>
              <a:rPr lang="en-US" altLang="zh-CN" sz="2000" dirty="0">
                <a:ea typeface="方正黑体简体" panose="02010601030101010101"/>
              </a:rPr>
              <a:t>https://socket.io/docs/v3/client-socket-instance/</a:t>
            </a:r>
            <a:endParaRPr lang="zh-CN" altLang="en-US" sz="2000" dirty="0">
              <a:ea typeface="方正黑体简体" panose="02010601030101010101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8FB425-DE66-48F4-B3E4-D19FD4B12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24" y="3951020"/>
            <a:ext cx="106965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4110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9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/>
          <p:bldP spid="42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1011</Words>
  <Application>Microsoft Office PowerPoint</Application>
  <PresentationFormat>宽屏</PresentationFormat>
  <Paragraphs>176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Arial Unicode MS</vt:lpstr>
      <vt:lpstr>Gill Sans</vt:lpstr>
      <vt:lpstr>Meiryo UI</vt:lpstr>
      <vt:lpstr>Roboto Medium</vt:lpstr>
      <vt:lpstr>Roboto Thin</vt:lpstr>
      <vt:lpstr>方正黑体简体</vt:lpstr>
      <vt:lpstr>宋体</vt:lpstr>
      <vt:lpstr>微软雅黑</vt:lpstr>
      <vt:lpstr>Agency FB</vt:lpstr>
      <vt:lpstr>Arial</vt:lpstr>
      <vt:lpstr>Bahnschrift Light</vt:lpstr>
      <vt:lpstr>Calibri</vt:lpstr>
      <vt:lpstr>Calibri Light</vt:lpstr>
      <vt:lpstr>Century Gothic</vt:lpstr>
      <vt:lpstr>Source Sans Pro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/>
  <cp:lastModifiedBy>李 柯凡</cp:lastModifiedBy>
  <cp:revision>436</cp:revision>
  <dcterms:created xsi:type="dcterms:W3CDTF">2019-05-16T00:04:14Z</dcterms:created>
  <dcterms:modified xsi:type="dcterms:W3CDTF">2021-02-20T04:14:33Z</dcterms:modified>
</cp:coreProperties>
</file>