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331" r:id="rId5"/>
    <p:sldId id="311" r:id="rId6"/>
    <p:sldId id="307" r:id="rId7"/>
    <p:sldId id="265" r:id="rId8"/>
    <p:sldId id="332" r:id="rId9"/>
    <p:sldId id="267" r:id="rId10"/>
    <p:sldId id="363" r:id="rId11"/>
    <p:sldId id="352" r:id="rId12"/>
    <p:sldId id="354" r:id="rId13"/>
    <p:sldId id="364" r:id="rId14"/>
    <p:sldId id="366" r:id="rId15"/>
    <p:sldId id="365" r:id="rId16"/>
    <p:sldId id="355" r:id="rId17"/>
    <p:sldId id="353" r:id="rId18"/>
    <p:sldId id="356" r:id="rId19"/>
    <p:sldId id="359" r:id="rId20"/>
    <p:sldId id="360" r:id="rId21"/>
    <p:sldId id="361" r:id="rId22"/>
    <p:sldId id="362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C77"/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6318" autoAdjust="0"/>
  </p:normalViewPr>
  <p:slideViewPr>
    <p:cSldViewPr snapToGrid="0">
      <p:cViewPr varScale="1">
        <p:scale>
          <a:sx n="63" d="100"/>
          <a:sy n="63" d="100"/>
        </p:scale>
        <p:origin x="182" y="1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3632-086E-4C0A-B693-80AF826D3C19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6724C-EBFF-41D4-88EE-EC6386CFF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64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3A23-DE27-4733-AAD0-97294330914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434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268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534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503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675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303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128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601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139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6832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505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283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8262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0896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107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362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838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781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490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586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079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237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55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107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1249490" y="726698"/>
            <a:ext cx="4271367" cy="5566172"/>
          </a:xfrm>
          <a:custGeom>
            <a:avLst/>
            <a:gdLst/>
            <a:ahLst/>
            <a:cxnLst/>
            <a:rect l="l" t="t" r="r" b="b"/>
            <a:pathLst>
              <a:path w="4271367" h="5566172">
                <a:moveTo>
                  <a:pt x="2247305" y="0"/>
                </a:moveTo>
                <a:cubicBezTo>
                  <a:pt x="2542480" y="0"/>
                  <a:pt x="2814092" y="39688"/>
                  <a:pt x="3062139" y="119063"/>
                </a:cubicBezTo>
                <a:cubicBezTo>
                  <a:pt x="3310186" y="198438"/>
                  <a:pt x="3523506" y="311299"/>
                  <a:pt x="3702100" y="457647"/>
                </a:cubicBezTo>
                <a:cubicBezTo>
                  <a:pt x="3880694" y="603995"/>
                  <a:pt x="4020220" y="780728"/>
                  <a:pt x="4120679" y="987847"/>
                </a:cubicBezTo>
                <a:cubicBezTo>
                  <a:pt x="4221138" y="1194966"/>
                  <a:pt x="4271367" y="1426270"/>
                  <a:pt x="4271367" y="1681758"/>
                </a:cubicBezTo>
                <a:lnTo>
                  <a:pt x="2969121" y="1681758"/>
                </a:lnTo>
                <a:cubicBezTo>
                  <a:pt x="2969121" y="1580059"/>
                  <a:pt x="2953618" y="1486421"/>
                  <a:pt x="2922612" y="1400845"/>
                </a:cubicBezTo>
                <a:cubicBezTo>
                  <a:pt x="2891607" y="1315269"/>
                  <a:pt x="2844478" y="1242095"/>
                  <a:pt x="2781226" y="1181323"/>
                </a:cubicBezTo>
                <a:cubicBezTo>
                  <a:pt x="2717974" y="1120552"/>
                  <a:pt x="2639839" y="1072803"/>
                  <a:pt x="2546821" y="1038076"/>
                </a:cubicBezTo>
                <a:cubicBezTo>
                  <a:pt x="2453804" y="1003350"/>
                  <a:pt x="2344043" y="985987"/>
                  <a:pt x="2217539" y="985987"/>
                </a:cubicBezTo>
                <a:cubicBezTo>
                  <a:pt x="2093516" y="985987"/>
                  <a:pt x="1984375" y="1000249"/>
                  <a:pt x="1890118" y="1028775"/>
                </a:cubicBezTo>
                <a:cubicBezTo>
                  <a:pt x="1795860" y="1057300"/>
                  <a:pt x="1717105" y="1096988"/>
                  <a:pt x="1653853" y="1147837"/>
                </a:cubicBezTo>
                <a:cubicBezTo>
                  <a:pt x="1590601" y="1198687"/>
                  <a:pt x="1542852" y="1256978"/>
                  <a:pt x="1510606" y="1322710"/>
                </a:cubicBezTo>
                <a:cubicBezTo>
                  <a:pt x="1478360" y="1388442"/>
                  <a:pt x="1462237" y="1458516"/>
                  <a:pt x="1462237" y="1532930"/>
                </a:cubicBezTo>
                <a:cubicBezTo>
                  <a:pt x="1462237" y="1614785"/>
                  <a:pt x="1485181" y="1688579"/>
                  <a:pt x="1531070" y="1754312"/>
                </a:cubicBezTo>
                <a:cubicBezTo>
                  <a:pt x="1576958" y="1820044"/>
                  <a:pt x="1642691" y="1882056"/>
                  <a:pt x="1728267" y="1940347"/>
                </a:cubicBezTo>
                <a:cubicBezTo>
                  <a:pt x="1813843" y="1998638"/>
                  <a:pt x="1918023" y="2053208"/>
                  <a:pt x="2040806" y="2104058"/>
                </a:cubicBezTo>
                <a:cubicBezTo>
                  <a:pt x="2163589" y="2154908"/>
                  <a:pt x="2301875" y="2205137"/>
                  <a:pt x="2455664" y="2254746"/>
                </a:cubicBezTo>
                <a:cubicBezTo>
                  <a:pt x="2743398" y="2346524"/>
                  <a:pt x="3000127" y="2448223"/>
                  <a:pt x="3225850" y="2559844"/>
                </a:cubicBezTo>
                <a:cubicBezTo>
                  <a:pt x="3451573" y="2671465"/>
                  <a:pt x="3641948" y="2799209"/>
                  <a:pt x="3796978" y="2943076"/>
                </a:cubicBezTo>
                <a:cubicBezTo>
                  <a:pt x="3952007" y="3086944"/>
                  <a:pt x="4069830" y="3249414"/>
                  <a:pt x="4150445" y="3430489"/>
                </a:cubicBezTo>
                <a:cubicBezTo>
                  <a:pt x="4231060" y="3611563"/>
                  <a:pt x="4271367" y="3816202"/>
                  <a:pt x="4271367" y="4044405"/>
                </a:cubicBezTo>
                <a:cubicBezTo>
                  <a:pt x="4271367" y="4287491"/>
                  <a:pt x="4223618" y="4503911"/>
                  <a:pt x="4128120" y="4693667"/>
                </a:cubicBezTo>
                <a:cubicBezTo>
                  <a:pt x="4032622" y="4883423"/>
                  <a:pt x="3897437" y="5042794"/>
                  <a:pt x="3722564" y="5171778"/>
                </a:cubicBezTo>
                <a:cubicBezTo>
                  <a:pt x="3547691" y="5300762"/>
                  <a:pt x="3336851" y="5398741"/>
                  <a:pt x="3090044" y="5465713"/>
                </a:cubicBezTo>
                <a:cubicBezTo>
                  <a:pt x="2843238" y="5532686"/>
                  <a:pt x="2568525" y="5566172"/>
                  <a:pt x="2265908" y="5566172"/>
                </a:cubicBezTo>
                <a:cubicBezTo>
                  <a:pt x="2079873" y="5566172"/>
                  <a:pt x="1895078" y="5550669"/>
                  <a:pt x="1711524" y="5519663"/>
                </a:cubicBezTo>
                <a:cubicBezTo>
                  <a:pt x="1527969" y="5488658"/>
                  <a:pt x="1352476" y="5440909"/>
                  <a:pt x="1185044" y="5376416"/>
                </a:cubicBezTo>
                <a:cubicBezTo>
                  <a:pt x="1017613" y="5311924"/>
                  <a:pt x="861343" y="5230689"/>
                  <a:pt x="716235" y="5132710"/>
                </a:cubicBezTo>
                <a:cubicBezTo>
                  <a:pt x="571128" y="5034732"/>
                  <a:pt x="445864" y="4917530"/>
                  <a:pt x="340444" y="4781104"/>
                </a:cubicBezTo>
                <a:cubicBezTo>
                  <a:pt x="235025" y="4644678"/>
                  <a:pt x="151929" y="4489649"/>
                  <a:pt x="91157" y="4316016"/>
                </a:cubicBezTo>
                <a:cubicBezTo>
                  <a:pt x="30386" y="4142384"/>
                  <a:pt x="0" y="3948907"/>
                  <a:pt x="0" y="3735586"/>
                </a:cubicBezTo>
                <a:lnTo>
                  <a:pt x="1309688" y="3735586"/>
                </a:lnTo>
                <a:cubicBezTo>
                  <a:pt x="1309688" y="3894336"/>
                  <a:pt x="1330772" y="4027661"/>
                  <a:pt x="1372940" y="4135562"/>
                </a:cubicBezTo>
                <a:cubicBezTo>
                  <a:pt x="1415108" y="4243462"/>
                  <a:pt x="1477120" y="4330899"/>
                  <a:pt x="1558975" y="4397871"/>
                </a:cubicBezTo>
                <a:cubicBezTo>
                  <a:pt x="1640830" y="4464844"/>
                  <a:pt x="1740669" y="4512593"/>
                  <a:pt x="1858491" y="4541118"/>
                </a:cubicBezTo>
                <a:cubicBezTo>
                  <a:pt x="1976314" y="4569644"/>
                  <a:pt x="2112120" y="4583907"/>
                  <a:pt x="2265908" y="4583907"/>
                </a:cubicBezTo>
                <a:cubicBezTo>
                  <a:pt x="2389932" y="4583907"/>
                  <a:pt x="2495972" y="4569644"/>
                  <a:pt x="2584029" y="4541118"/>
                </a:cubicBezTo>
                <a:cubicBezTo>
                  <a:pt x="2672085" y="4512593"/>
                  <a:pt x="2744639" y="4474146"/>
                  <a:pt x="2801690" y="4425777"/>
                </a:cubicBezTo>
                <a:cubicBezTo>
                  <a:pt x="2858740" y="4377408"/>
                  <a:pt x="2900288" y="4320977"/>
                  <a:pt x="2926333" y="4256485"/>
                </a:cubicBezTo>
                <a:cubicBezTo>
                  <a:pt x="2952378" y="4191993"/>
                  <a:pt x="2965401" y="4123780"/>
                  <a:pt x="2965401" y="4051846"/>
                </a:cubicBezTo>
                <a:cubicBezTo>
                  <a:pt x="2965401" y="3967510"/>
                  <a:pt x="2953618" y="3891236"/>
                  <a:pt x="2930054" y="3823023"/>
                </a:cubicBezTo>
                <a:cubicBezTo>
                  <a:pt x="2906490" y="3754810"/>
                  <a:pt x="2859981" y="3690318"/>
                  <a:pt x="2790528" y="3629546"/>
                </a:cubicBezTo>
                <a:cubicBezTo>
                  <a:pt x="2721074" y="3568775"/>
                  <a:pt x="2623716" y="3508623"/>
                  <a:pt x="2498452" y="3449092"/>
                </a:cubicBezTo>
                <a:cubicBezTo>
                  <a:pt x="2373188" y="3389561"/>
                  <a:pt x="2208858" y="3326309"/>
                  <a:pt x="2005459" y="3259336"/>
                </a:cubicBezTo>
                <a:cubicBezTo>
                  <a:pt x="1767334" y="3179961"/>
                  <a:pt x="1537891" y="3090665"/>
                  <a:pt x="1317129" y="2991446"/>
                </a:cubicBezTo>
                <a:cubicBezTo>
                  <a:pt x="1096367" y="2892227"/>
                  <a:pt x="900410" y="2774405"/>
                  <a:pt x="729258" y="2637979"/>
                </a:cubicBezTo>
                <a:cubicBezTo>
                  <a:pt x="558106" y="2501553"/>
                  <a:pt x="421060" y="2342183"/>
                  <a:pt x="318120" y="2159868"/>
                </a:cubicBezTo>
                <a:cubicBezTo>
                  <a:pt x="215181" y="1977554"/>
                  <a:pt x="163711" y="1764854"/>
                  <a:pt x="163711" y="1521768"/>
                </a:cubicBezTo>
                <a:cubicBezTo>
                  <a:pt x="163711" y="1288604"/>
                  <a:pt x="215801" y="1078384"/>
                  <a:pt x="319981" y="891109"/>
                </a:cubicBezTo>
                <a:cubicBezTo>
                  <a:pt x="424160" y="703833"/>
                  <a:pt x="569268" y="544464"/>
                  <a:pt x="755303" y="412998"/>
                </a:cubicBezTo>
                <a:cubicBezTo>
                  <a:pt x="941338" y="281533"/>
                  <a:pt x="1161480" y="179835"/>
                  <a:pt x="1415728" y="107901"/>
                </a:cubicBezTo>
                <a:cubicBezTo>
                  <a:pt x="1669976" y="35967"/>
                  <a:pt x="1947168" y="0"/>
                  <a:pt x="2247305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400386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384204" y="801112"/>
            <a:ext cx="6444258" cy="5417344"/>
          </a:xfrm>
          <a:custGeom>
            <a:avLst/>
            <a:gdLst/>
            <a:ahLst/>
            <a:cxnLst/>
            <a:rect l="l" t="t" r="r" b="b"/>
            <a:pathLst>
              <a:path w="6444258" h="5417344">
                <a:moveTo>
                  <a:pt x="0" y="0"/>
                </a:moveTo>
                <a:lnTo>
                  <a:pt x="1298526" y="0"/>
                </a:lnTo>
                <a:lnTo>
                  <a:pt x="1919883" y="3397002"/>
                </a:lnTo>
                <a:lnTo>
                  <a:pt x="2664024" y="0"/>
                </a:lnTo>
                <a:lnTo>
                  <a:pt x="3772793" y="0"/>
                </a:lnTo>
                <a:lnTo>
                  <a:pt x="4528096" y="3397002"/>
                </a:lnTo>
                <a:lnTo>
                  <a:pt x="5149453" y="0"/>
                </a:lnTo>
                <a:lnTo>
                  <a:pt x="6444258" y="0"/>
                </a:lnTo>
                <a:lnTo>
                  <a:pt x="5294560" y="5417344"/>
                </a:lnTo>
                <a:lnTo>
                  <a:pt x="3940225" y="5417344"/>
                </a:lnTo>
                <a:lnTo>
                  <a:pt x="3214688" y="2329161"/>
                </a:lnTo>
                <a:lnTo>
                  <a:pt x="2504033" y="5417344"/>
                </a:lnTo>
                <a:lnTo>
                  <a:pt x="1153418" y="5417344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423724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1268094" y="726698"/>
            <a:ext cx="4740175" cy="5566172"/>
          </a:xfrm>
          <a:custGeom>
            <a:avLst/>
            <a:gdLst/>
            <a:ahLst/>
            <a:cxnLst/>
            <a:rect l="l" t="t" r="r" b="b"/>
            <a:pathLst>
              <a:path w="4740175" h="5566172">
                <a:moveTo>
                  <a:pt x="2370088" y="1023194"/>
                </a:moveTo>
                <a:cubicBezTo>
                  <a:pt x="2020341" y="1023194"/>
                  <a:pt x="1759272" y="1162720"/>
                  <a:pt x="1586880" y="1441773"/>
                </a:cubicBezTo>
                <a:cubicBezTo>
                  <a:pt x="1414487" y="1720825"/>
                  <a:pt x="1328291" y="2129482"/>
                  <a:pt x="1328291" y="2667744"/>
                </a:cubicBezTo>
                <a:lnTo>
                  <a:pt x="1328291" y="2894707"/>
                </a:lnTo>
                <a:cubicBezTo>
                  <a:pt x="1328291" y="3425528"/>
                  <a:pt x="1416347" y="3833565"/>
                  <a:pt x="1592461" y="4118819"/>
                </a:cubicBezTo>
                <a:cubicBezTo>
                  <a:pt x="1768574" y="4404073"/>
                  <a:pt x="2030263" y="4546700"/>
                  <a:pt x="2377529" y="4546700"/>
                </a:cubicBezTo>
                <a:cubicBezTo>
                  <a:pt x="2709912" y="4546700"/>
                  <a:pt x="2965400" y="4404693"/>
                  <a:pt x="3143994" y="4120679"/>
                </a:cubicBezTo>
                <a:cubicBezTo>
                  <a:pt x="3322588" y="3836666"/>
                  <a:pt x="3411884" y="3428008"/>
                  <a:pt x="3411884" y="2894707"/>
                </a:cubicBezTo>
                <a:lnTo>
                  <a:pt x="3411884" y="2667744"/>
                </a:lnTo>
                <a:cubicBezTo>
                  <a:pt x="3411884" y="2129482"/>
                  <a:pt x="3321967" y="1720825"/>
                  <a:pt x="3142133" y="1441773"/>
                </a:cubicBezTo>
                <a:cubicBezTo>
                  <a:pt x="2962300" y="1162720"/>
                  <a:pt x="2704951" y="1023194"/>
                  <a:pt x="2370088" y="1023194"/>
                </a:cubicBezTo>
                <a:close/>
                <a:moveTo>
                  <a:pt x="2370088" y="0"/>
                </a:moveTo>
                <a:cubicBezTo>
                  <a:pt x="2714873" y="0"/>
                  <a:pt x="3032373" y="62012"/>
                  <a:pt x="3322588" y="186035"/>
                </a:cubicBezTo>
                <a:cubicBezTo>
                  <a:pt x="3612802" y="310059"/>
                  <a:pt x="3862710" y="487412"/>
                  <a:pt x="4072309" y="718096"/>
                </a:cubicBezTo>
                <a:cubicBezTo>
                  <a:pt x="4281909" y="948779"/>
                  <a:pt x="4445620" y="1229073"/>
                  <a:pt x="4563442" y="1558975"/>
                </a:cubicBezTo>
                <a:cubicBezTo>
                  <a:pt x="4681264" y="1888877"/>
                  <a:pt x="4740175" y="2260948"/>
                  <a:pt x="4740175" y="2675186"/>
                </a:cubicBezTo>
                <a:lnTo>
                  <a:pt x="4740175" y="2894707"/>
                </a:lnTo>
                <a:cubicBezTo>
                  <a:pt x="4740175" y="3308945"/>
                  <a:pt x="4681885" y="3681016"/>
                  <a:pt x="4565302" y="4010918"/>
                </a:cubicBezTo>
                <a:cubicBezTo>
                  <a:pt x="4448720" y="4340821"/>
                  <a:pt x="4285630" y="4621114"/>
                  <a:pt x="4076030" y="4851797"/>
                </a:cubicBezTo>
                <a:cubicBezTo>
                  <a:pt x="3866430" y="5082481"/>
                  <a:pt x="3617143" y="5259214"/>
                  <a:pt x="3328169" y="5381997"/>
                </a:cubicBezTo>
                <a:cubicBezTo>
                  <a:pt x="3039194" y="5504781"/>
                  <a:pt x="2722314" y="5566172"/>
                  <a:pt x="2377529" y="5566172"/>
                </a:cubicBezTo>
                <a:cubicBezTo>
                  <a:pt x="2027783" y="5566172"/>
                  <a:pt x="1707182" y="5504781"/>
                  <a:pt x="1415727" y="5381997"/>
                </a:cubicBezTo>
                <a:cubicBezTo>
                  <a:pt x="1124272" y="5259214"/>
                  <a:pt x="873745" y="5082481"/>
                  <a:pt x="664145" y="4851797"/>
                </a:cubicBezTo>
                <a:cubicBezTo>
                  <a:pt x="454546" y="4621114"/>
                  <a:pt x="291455" y="4340821"/>
                  <a:pt x="174873" y="4010918"/>
                </a:cubicBezTo>
                <a:cubicBezTo>
                  <a:pt x="58291" y="3681016"/>
                  <a:pt x="0" y="3308945"/>
                  <a:pt x="0" y="2894707"/>
                </a:cubicBezTo>
                <a:lnTo>
                  <a:pt x="0" y="2675186"/>
                </a:lnTo>
                <a:cubicBezTo>
                  <a:pt x="0" y="2260948"/>
                  <a:pt x="57671" y="1888877"/>
                  <a:pt x="173012" y="1558975"/>
                </a:cubicBezTo>
                <a:cubicBezTo>
                  <a:pt x="288354" y="1229073"/>
                  <a:pt x="450825" y="948779"/>
                  <a:pt x="660425" y="718096"/>
                </a:cubicBezTo>
                <a:cubicBezTo>
                  <a:pt x="870024" y="487412"/>
                  <a:pt x="1119931" y="310059"/>
                  <a:pt x="1410146" y="186035"/>
                </a:cubicBezTo>
                <a:cubicBezTo>
                  <a:pt x="1700361" y="62012"/>
                  <a:pt x="2020341" y="0"/>
                  <a:pt x="237008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340426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1145311" y="801112"/>
            <a:ext cx="4528095" cy="5417344"/>
          </a:xfrm>
          <a:custGeom>
            <a:avLst/>
            <a:gdLst/>
            <a:ahLst/>
            <a:cxnLst/>
            <a:rect l="l" t="t" r="r" b="b"/>
            <a:pathLst>
              <a:path w="4528095" h="5417344">
                <a:moveTo>
                  <a:pt x="0" y="0"/>
                </a:moveTo>
                <a:lnTo>
                  <a:pt x="4528095" y="0"/>
                </a:lnTo>
                <a:lnTo>
                  <a:pt x="4528095" y="1008311"/>
                </a:lnTo>
                <a:lnTo>
                  <a:pt x="2902148" y="1008311"/>
                </a:lnTo>
                <a:lnTo>
                  <a:pt x="2902148" y="5417344"/>
                </a:lnTo>
                <a:lnTo>
                  <a:pt x="1596181" y="5417344"/>
                </a:lnTo>
                <a:lnTo>
                  <a:pt x="1596181" y="1008311"/>
                </a:lnTo>
                <a:lnTo>
                  <a:pt x="0" y="1008311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74650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068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07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61947" y="4791307"/>
            <a:ext cx="3287752" cy="1325563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3600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5387685" y="1366411"/>
            <a:ext cx="2589153" cy="2348970"/>
          </a:xfrm>
          <a:prstGeom prst="round2SameRect">
            <a:avLst>
              <a:gd name="adj1" fmla="val 1159"/>
              <a:gd name="adj2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8331608" y="1366411"/>
            <a:ext cx="2589153" cy="2348970"/>
          </a:xfrm>
          <a:prstGeom prst="round2SameRect">
            <a:avLst>
              <a:gd name="adj1" fmla="val 1159"/>
              <a:gd name="adj2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37459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46049" y="815516"/>
            <a:ext cx="9699902" cy="528838"/>
          </a:xfrm>
          <a:prstGeom prst="rect">
            <a:avLst/>
          </a:prstGeom>
        </p:spPr>
        <p:txBody>
          <a:bodyPr/>
          <a:lstStyle>
            <a:lvl1pPr algn="ctr">
              <a:lnSpc>
                <a:spcPct val="70000"/>
              </a:lnSpc>
              <a:defRPr sz="3600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246049" y="1277850"/>
            <a:ext cx="9699901" cy="3101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0" i="0" spc="300">
                <a:solidFill>
                  <a:schemeClr val="tx1">
                    <a:alpha val="50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74944" y="2405188"/>
            <a:ext cx="1367284" cy="1367284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091764" y="2405188"/>
            <a:ext cx="1367284" cy="1367284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708584" y="2405188"/>
            <a:ext cx="1367284" cy="1367284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25403" y="2405188"/>
            <a:ext cx="1367284" cy="1367284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76861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61947" y="4791307"/>
            <a:ext cx="3287752" cy="1325563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3600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4123308" y="1349450"/>
            <a:ext cx="4339048" cy="4339048"/>
          </a:xfrm>
          <a:custGeom>
            <a:avLst/>
            <a:gdLst>
              <a:gd name="connsiteX0" fmla="*/ 897241 w 4999205"/>
              <a:gd name="connsiteY0" fmla="*/ 349012 h 2498048"/>
              <a:gd name="connsiteX1" fmla="*/ 1794482 w 4999205"/>
              <a:gd name="connsiteY1" fmla="*/ 1246253 h 2498048"/>
              <a:gd name="connsiteX2" fmla="*/ 897241 w 4999205"/>
              <a:gd name="connsiteY2" fmla="*/ 2143494 h 2498048"/>
              <a:gd name="connsiteX3" fmla="*/ 0 w 4999205"/>
              <a:gd name="connsiteY3" fmla="*/ 1246253 h 2498048"/>
              <a:gd name="connsiteX4" fmla="*/ 897241 w 4999205"/>
              <a:gd name="connsiteY4" fmla="*/ 349012 h 2498048"/>
              <a:gd name="connsiteX5" fmla="*/ 3750181 w 4999205"/>
              <a:gd name="connsiteY5" fmla="*/ 0 h 2498048"/>
              <a:gd name="connsiteX6" fmla="*/ 4277993 w 4999205"/>
              <a:gd name="connsiteY6" fmla="*/ 218627 h 2498048"/>
              <a:gd name="connsiteX7" fmla="*/ 4780578 w 4999205"/>
              <a:gd name="connsiteY7" fmla="*/ 721212 h 2498048"/>
              <a:gd name="connsiteX8" fmla="*/ 4780578 w 4999205"/>
              <a:gd name="connsiteY8" fmla="*/ 1776836 h 2498048"/>
              <a:gd name="connsiteX9" fmla="*/ 4277993 w 4999205"/>
              <a:gd name="connsiteY9" fmla="*/ 2279421 h 2498048"/>
              <a:gd name="connsiteX10" fmla="*/ 3222369 w 4999205"/>
              <a:gd name="connsiteY10" fmla="*/ 2279421 h 2498048"/>
              <a:gd name="connsiteX11" fmla="*/ 2719785 w 4999205"/>
              <a:gd name="connsiteY11" fmla="*/ 1776836 h 2498048"/>
              <a:gd name="connsiteX12" fmla="*/ 2719785 w 4999205"/>
              <a:gd name="connsiteY12" fmla="*/ 721212 h 2498048"/>
              <a:gd name="connsiteX13" fmla="*/ 3222369 w 4999205"/>
              <a:gd name="connsiteY13" fmla="*/ 218627 h 2498048"/>
              <a:gd name="connsiteX14" fmla="*/ 3750181 w 4999205"/>
              <a:gd name="connsiteY14" fmla="*/ 0 h 2498048"/>
              <a:gd name="connsiteX0" fmla="*/ 24941 w 5024146"/>
              <a:gd name="connsiteY0" fmla="*/ 1246253 h 2498048"/>
              <a:gd name="connsiteX1" fmla="*/ 1819423 w 5024146"/>
              <a:gd name="connsiteY1" fmla="*/ 1246253 h 2498048"/>
              <a:gd name="connsiteX2" fmla="*/ 922182 w 5024146"/>
              <a:gd name="connsiteY2" fmla="*/ 2143494 h 2498048"/>
              <a:gd name="connsiteX3" fmla="*/ 24941 w 5024146"/>
              <a:gd name="connsiteY3" fmla="*/ 1246253 h 2498048"/>
              <a:gd name="connsiteX4" fmla="*/ 3775122 w 5024146"/>
              <a:gd name="connsiteY4" fmla="*/ 0 h 2498048"/>
              <a:gd name="connsiteX5" fmla="*/ 4302934 w 5024146"/>
              <a:gd name="connsiteY5" fmla="*/ 218627 h 2498048"/>
              <a:gd name="connsiteX6" fmla="*/ 4805519 w 5024146"/>
              <a:gd name="connsiteY6" fmla="*/ 721212 h 2498048"/>
              <a:gd name="connsiteX7" fmla="*/ 4805519 w 5024146"/>
              <a:gd name="connsiteY7" fmla="*/ 1776836 h 2498048"/>
              <a:gd name="connsiteX8" fmla="*/ 4302934 w 5024146"/>
              <a:gd name="connsiteY8" fmla="*/ 2279421 h 2498048"/>
              <a:gd name="connsiteX9" fmla="*/ 3247310 w 5024146"/>
              <a:gd name="connsiteY9" fmla="*/ 2279421 h 2498048"/>
              <a:gd name="connsiteX10" fmla="*/ 2744726 w 5024146"/>
              <a:gd name="connsiteY10" fmla="*/ 1776836 h 2498048"/>
              <a:gd name="connsiteX11" fmla="*/ 2744726 w 5024146"/>
              <a:gd name="connsiteY11" fmla="*/ 721212 h 2498048"/>
              <a:gd name="connsiteX12" fmla="*/ 3247310 w 5024146"/>
              <a:gd name="connsiteY12" fmla="*/ 218627 h 2498048"/>
              <a:gd name="connsiteX13" fmla="*/ 3775122 w 5024146"/>
              <a:gd name="connsiteY13" fmla="*/ 0 h 2498048"/>
              <a:gd name="connsiteX0" fmla="*/ 24941 w 5024146"/>
              <a:gd name="connsiteY0" fmla="*/ 1246253 h 2498048"/>
              <a:gd name="connsiteX1" fmla="*/ 922182 w 5024146"/>
              <a:gd name="connsiteY1" fmla="*/ 2143494 h 2498048"/>
              <a:gd name="connsiteX2" fmla="*/ 24941 w 5024146"/>
              <a:gd name="connsiteY2" fmla="*/ 1246253 h 2498048"/>
              <a:gd name="connsiteX3" fmla="*/ 3775122 w 5024146"/>
              <a:gd name="connsiteY3" fmla="*/ 0 h 2498048"/>
              <a:gd name="connsiteX4" fmla="*/ 4302934 w 5024146"/>
              <a:gd name="connsiteY4" fmla="*/ 218627 h 2498048"/>
              <a:gd name="connsiteX5" fmla="*/ 4805519 w 5024146"/>
              <a:gd name="connsiteY5" fmla="*/ 721212 h 2498048"/>
              <a:gd name="connsiteX6" fmla="*/ 4805519 w 5024146"/>
              <a:gd name="connsiteY6" fmla="*/ 1776836 h 2498048"/>
              <a:gd name="connsiteX7" fmla="*/ 4302934 w 5024146"/>
              <a:gd name="connsiteY7" fmla="*/ 2279421 h 2498048"/>
              <a:gd name="connsiteX8" fmla="*/ 3247310 w 5024146"/>
              <a:gd name="connsiteY8" fmla="*/ 2279421 h 2498048"/>
              <a:gd name="connsiteX9" fmla="*/ 2744726 w 5024146"/>
              <a:gd name="connsiteY9" fmla="*/ 1776836 h 2498048"/>
              <a:gd name="connsiteX10" fmla="*/ 2744726 w 5024146"/>
              <a:gd name="connsiteY10" fmla="*/ 721212 h 2498048"/>
              <a:gd name="connsiteX11" fmla="*/ 3247310 w 5024146"/>
              <a:gd name="connsiteY11" fmla="*/ 218627 h 2498048"/>
              <a:gd name="connsiteX12" fmla="*/ 3775122 w 5024146"/>
              <a:gd name="connsiteY12" fmla="*/ 0 h 2498048"/>
              <a:gd name="connsiteX0" fmla="*/ 1249024 w 2498048"/>
              <a:gd name="connsiteY0" fmla="*/ 0 h 2498048"/>
              <a:gd name="connsiteX1" fmla="*/ 1776836 w 2498048"/>
              <a:gd name="connsiteY1" fmla="*/ 218627 h 2498048"/>
              <a:gd name="connsiteX2" fmla="*/ 2279421 w 2498048"/>
              <a:gd name="connsiteY2" fmla="*/ 721212 h 2498048"/>
              <a:gd name="connsiteX3" fmla="*/ 2279421 w 2498048"/>
              <a:gd name="connsiteY3" fmla="*/ 1776836 h 2498048"/>
              <a:gd name="connsiteX4" fmla="*/ 1776836 w 2498048"/>
              <a:gd name="connsiteY4" fmla="*/ 2279421 h 2498048"/>
              <a:gd name="connsiteX5" fmla="*/ 721212 w 2498048"/>
              <a:gd name="connsiteY5" fmla="*/ 2279421 h 2498048"/>
              <a:gd name="connsiteX6" fmla="*/ 218628 w 2498048"/>
              <a:gd name="connsiteY6" fmla="*/ 1776836 h 2498048"/>
              <a:gd name="connsiteX7" fmla="*/ 218628 w 2498048"/>
              <a:gd name="connsiteY7" fmla="*/ 721212 h 2498048"/>
              <a:gd name="connsiteX8" fmla="*/ 721212 w 2498048"/>
              <a:gd name="connsiteY8" fmla="*/ 218627 h 2498048"/>
              <a:gd name="connsiteX9" fmla="*/ 1249024 w 2498048"/>
              <a:gd name="connsiteY9" fmla="*/ 0 h 249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8048" h="2498048">
                <a:moveTo>
                  <a:pt x="1249024" y="0"/>
                </a:moveTo>
                <a:cubicBezTo>
                  <a:pt x="1440055" y="0"/>
                  <a:pt x="1631085" y="72876"/>
                  <a:pt x="1776836" y="218627"/>
                </a:cubicBezTo>
                <a:lnTo>
                  <a:pt x="2279421" y="721212"/>
                </a:lnTo>
                <a:cubicBezTo>
                  <a:pt x="2570924" y="1012715"/>
                  <a:pt x="2570924" y="1485334"/>
                  <a:pt x="2279421" y="1776836"/>
                </a:cubicBezTo>
                <a:lnTo>
                  <a:pt x="1776836" y="2279421"/>
                </a:lnTo>
                <a:cubicBezTo>
                  <a:pt x="1485334" y="2570924"/>
                  <a:pt x="1012715" y="2570924"/>
                  <a:pt x="721212" y="2279421"/>
                </a:cubicBezTo>
                <a:lnTo>
                  <a:pt x="218628" y="1776836"/>
                </a:lnTo>
                <a:cubicBezTo>
                  <a:pt x="-72875" y="1485334"/>
                  <a:pt x="-72875" y="1012715"/>
                  <a:pt x="218628" y="721212"/>
                </a:cubicBezTo>
                <a:lnTo>
                  <a:pt x="721212" y="218627"/>
                </a:lnTo>
                <a:cubicBezTo>
                  <a:pt x="866963" y="72876"/>
                  <a:pt x="1057994" y="0"/>
                  <a:pt x="1249024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88922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46049" y="815516"/>
            <a:ext cx="9699902" cy="528838"/>
          </a:xfrm>
          <a:prstGeom prst="rect">
            <a:avLst/>
          </a:prstGeom>
        </p:spPr>
        <p:txBody>
          <a:bodyPr/>
          <a:lstStyle>
            <a:lvl1pPr algn="ctr">
              <a:lnSpc>
                <a:spcPct val="70000"/>
              </a:lnSpc>
              <a:defRPr sz="3600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246049" y="1277850"/>
            <a:ext cx="9699901" cy="3101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0" i="0" spc="300">
                <a:solidFill>
                  <a:schemeClr val="tx1">
                    <a:alpha val="50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4846975" y="2180244"/>
            <a:ext cx="2498048" cy="2498048"/>
          </a:xfrm>
          <a:custGeom>
            <a:avLst/>
            <a:gdLst>
              <a:gd name="connsiteX0" fmla="*/ 897241 w 4999205"/>
              <a:gd name="connsiteY0" fmla="*/ 349012 h 2498048"/>
              <a:gd name="connsiteX1" fmla="*/ 1794482 w 4999205"/>
              <a:gd name="connsiteY1" fmla="*/ 1246253 h 2498048"/>
              <a:gd name="connsiteX2" fmla="*/ 897241 w 4999205"/>
              <a:gd name="connsiteY2" fmla="*/ 2143494 h 2498048"/>
              <a:gd name="connsiteX3" fmla="*/ 0 w 4999205"/>
              <a:gd name="connsiteY3" fmla="*/ 1246253 h 2498048"/>
              <a:gd name="connsiteX4" fmla="*/ 897241 w 4999205"/>
              <a:gd name="connsiteY4" fmla="*/ 349012 h 2498048"/>
              <a:gd name="connsiteX5" fmla="*/ 3750181 w 4999205"/>
              <a:gd name="connsiteY5" fmla="*/ 0 h 2498048"/>
              <a:gd name="connsiteX6" fmla="*/ 4277993 w 4999205"/>
              <a:gd name="connsiteY6" fmla="*/ 218627 h 2498048"/>
              <a:gd name="connsiteX7" fmla="*/ 4780578 w 4999205"/>
              <a:gd name="connsiteY7" fmla="*/ 721212 h 2498048"/>
              <a:gd name="connsiteX8" fmla="*/ 4780578 w 4999205"/>
              <a:gd name="connsiteY8" fmla="*/ 1776836 h 2498048"/>
              <a:gd name="connsiteX9" fmla="*/ 4277993 w 4999205"/>
              <a:gd name="connsiteY9" fmla="*/ 2279421 h 2498048"/>
              <a:gd name="connsiteX10" fmla="*/ 3222369 w 4999205"/>
              <a:gd name="connsiteY10" fmla="*/ 2279421 h 2498048"/>
              <a:gd name="connsiteX11" fmla="*/ 2719785 w 4999205"/>
              <a:gd name="connsiteY11" fmla="*/ 1776836 h 2498048"/>
              <a:gd name="connsiteX12" fmla="*/ 2719785 w 4999205"/>
              <a:gd name="connsiteY12" fmla="*/ 721212 h 2498048"/>
              <a:gd name="connsiteX13" fmla="*/ 3222369 w 4999205"/>
              <a:gd name="connsiteY13" fmla="*/ 218627 h 2498048"/>
              <a:gd name="connsiteX14" fmla="*/ 3750181 w 4999205"/>
              <a:gd name="connsiteY14" fmla="*/ 0 h 2498048"/>
              <a:gd name="connsiteX0" fmla="*/ 24941 w 5024146"/>
              <a:gd name="connsiteY0" fmla="*/ 1246253 h 2498048"/>
              <a:gd name="connsiteX1" fmla="*/ 1819423 w 5024146"/>
              <a:gd name="connsiteY1" fmla="*/ 1246253 h 2498048"/>
              <a:gd name="connsiteX2" fmla="*/ 922182 w 5024146"/>
              <a:gd name="connsiteY2" fmla="*/ 2143494 h 2498048"/>
              <a:gd name="connsiteX3" fmla="*/ 24941 w 5024146"/>
              <a:gd name="connsiteY3" fmla="*/ 1246253 h 2498048"/>
              <a:gd name="connsiteX4" fmla="*/ 3775122 w 5024146"/>
              <a:gd name="connsiteY4" fmla="*/ 0 h 2498048"/>
              <a:gd name="connsiteX5" fmla="*/ 4302934 w 5024146"/>
              <a:gd name="connsiteY5" fmla="*/ 218627 h 2498048"/>
              <a:gd name="connsiteX6" fmla="*/ 4805519 w 5024146"/>
              <a:gd name="connsiteY6" fmla="*/ 721212 h 2498048"/>
              <a:gd name="connsiteX7" fmla="*/ 4805519 w 5024146"/>
              <a:gd name="connsiteY7" fmla="*/ 1776836 h 2498048"/>
              <a:gd name="connsiteX8" fmla="*/ 4302934 w 5024146"/>
              <a:gd name="connsiteY8" fmla="*/ 2279421 h 2498048"/>
              <a:gd name="connsiteX9" fmla="*/ 3247310 w 5024146"/>
              <a:gd name="connsiteY9" fmla="*/ 2279421 h 2498048"/>
              <a:gd name="connsiteX10" fmla="*/ 2744726 w 5024146"/>
              <a:gd name="connsiteY10" fmla="*/ 1776836 h 2498048"/>
              <a:gd name="connsiteX11" fmla="*/ 2744726 w 5024146"/>
              <a:gd name="connsiteY11" fmla="*/ 721212 h 2498048"/>
              <a:gd name="connsiteX12" fmla="*/ 3247310 w 5024146"/>
              <a:gd name="connsiteY12" fmla="*/ 218627 h 2498048"/>
              <a:gd name="connsiteX13" fmla="*/ 3775122 w 5024146"/>
              <a:gd name="connsiteY13" fmla="*/ 0 h 2498048"/>
              <a:gd name="connsiteX0" fmla="*/ 24941 w 5024146"/>
              <a:gd name="connsiteY0" fmla="*/ 1246253 h 2498048"/>
              <a:gd name="connsiteX1" fmla="*/ 922182 w 5024146"/>
              <a:gd name="connsiteY1" fmla="*/ 2143494 h 2498048"/>
              <a:gd name="connsiteX2" fmla="*/ 24941 w 5024146"/>
              <a:gd name="connsiteY2" fmla="*/ 1246253 h 2498048"/>
              <a:gd name="connsiteX3" fmla="*/ 3775122 w 5024146"/>
              <a:gd name="connsiteY3" fmla="*/ 0 h 2498048"/>
              <a:gd name="connsiteX4" fmla="*/ 4302934 w 5024146"/>
              <a:gd name="connsiteY4" fmla="*/ 218627 h 2498048"/>
              <a:gd name="connsiteX5" fmla="*/ 4805519 w 5024146"/>
              <a:gd name="connsiteY5" fmla="*/ 721212 h 2498048"/>
              <a:gd name="connsiteX6" fmla="*/ 4805519 w 5024146"/>
              <a:gd name="connsiteY6" fmla="*/ 1776836 h 2498048"/>
              <a:gd name="connsiteX7" fmla="*/ 4302934 w 5024146"/>
              <a:gd name="connsiteY7" fmla="*/ 2279421 h 2498048"/>
              <a:gd name="connsiteX8" fmla="*/ 3247310 w 5024146"/>
              <a:gd name="connsiteY8" fmla="*/ 2279421 h 2498048"/>
              <a:gd name="connsiteX9" fmla="*/ 2744726 w 5024146"/>
              <a:gd name="connsiteY9" fmla="*/ 1776836 h 2498048"/>
              <a:gd name="connsiteX10" fmla="*/ 2744726 w 5024146"/>
              <a:gd name="connsiteY10" fmla="*/ 721212 h 2498048"/>
              <a:gd name="connsiteX11" fmla="*/ 3247310 w 5024146"/>
              <a:gd name="connsiteY11" fmla="*/ 218627 h 2498048"/>
              <a:gd name="connsiteX12" fmla="*/ 3775122 w 5024146"/>
              <a:gd name="connsiteY12" fmla="*/ 0 h 2498048"/>
              <a:gd name="connsiteX0" fmla="*/ 1249024 w 2498048"/>
              <a:gd name="connsiteY0" fmla="*/ 0 h 2498048"/>
              <a:gd name="connsiteX1" fmla="*/ 1776836 w 2498048"/>
              <a:gd name="connsiteY1" fmla="*/ 218627 h 2498048"/>
              <a:gd name="connsiteX2" fmla="*/ 2279421 w 2498048"/>
              <a:gd name="connsiteY2" fmla="*/ 721212 h 2498048"/>
              <a:gd name="connsiteX3" fmla="*/ 2279421 w 2498048"/>
              <a:gd name="connsiteY3" fmla="*/ 1776836 h 2498048"/>
              <a:gd name="connsiteX4" fmla="*/ 1776836 w 2498048"/>
              <a:gd name="connsiteY4" fmla="*/ 2279421 h 2498048"/>
              <a:gd name="connsiteX5" fmla="*/ 721212 w 2498048"/>
              <a:gd name="connsiteY5" fmla="*/ 2279421 h 2498048"/>
              <a:gd name="connsiteX6" fmla="*/ 218628 w 2498048"/>
              <a:gd name="connsiteY6" fmla="*/ 1776836 h 2498048"/>
              <a:gd name="connsiteX7" fmla="*/ 218628 w 2498048"/>
              <a:gd name="connsiteY7" fmla="*/ 721212 h 2498048"/>
              <a:gd name="connsiteX8" fmla="*/ 721212 w 2498048"/>
              <a:gd name="connsiteY8" fmla="*/ 218627 h 2498048"/>
              <a:gd name="connsiteX9" fmla="*/ 1249024 w 2498048"/>
              <a:gd name="connsiteY9" fmla="*/ 0 h 249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8048" h="2498048">
                <a:moveTo>
                  <a:pt x="1249024" y="0"/>
                </a:moveTo>
                <a:cubicBezTo>
                  <a:pt x="1440055" y="0"/>
                  <a:pt x="1631085" y="72876"/>
                  <a:pt x="1776836" y="218627"/>
                </a:cubicBezTo>
                <a:lnTo>
                  <a:pt x="2279421" y="721212"/>
                </a:lnTo>
                <a:cubicBezTo>
                  <a:pt x="2570924" y="1012715"/>
                  <a:pt x="2570924" y="1485334"/>
                  <a:pt x="2279421" y="1776836"/>
                </a:cubicBezTo>
                <a:lnTo>
                  <a:pt x="1776836" y="2279421"/>
                </a:lnTo>
                <a:cubicBezTo>
                  <a:pt x="1485334" y="2570924"/>
                  <a:pt x="1012715" y="2570924"/>
                  <a:pt x="721212" y="2279421"/>
                </a:cubicBezTo>
                <a:lnTo>
                  <a:pt x="218628" y="1776836"/>
                </a:lnTo>
                <a:cubicBezTo>
                  <a:pt x="-72875" y="1485334"/>
                  <a:pt x="-72875" y="1012715"/>
                  <a:pt x="218628" y="721212"/>
                </a:cubicBezTo>
                <a:lnTo>
                  <a:pt x="721212" y="218627"/>
                </a:lnTo>
                <a:cubicBezTo>
                  <a:pt x="866963" y="72876"/>
                  <a:pt x="1057994" y="0"/>
                  <a:pt x="1249024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80164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35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504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1"/>
            <a:ext cx="12192001" cy="685800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36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62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/>
        </p:nvSpPr>
        <p:spPr>
          <a:xfrm>
            <a:off x="1100797" y="-341224"/>
            <a:ext cx="9959926" cy="7540448"/>
          </a:xfrm>
          <a:custGeom>
            <a:avLst/>
            <a:gdLst>
              <a:gd name="connsiteX0" fmla="*/ 1572046 w 9058502"/>
              <a:gd name="connsiteY0" fmla="*/ 0 h 6858000"/>
              <a:gd name="connsiteX1" fmla="*/ 7486457 w 9058502"/>
              <a:gd name="connsiteY1" fmla="*/ 0 h 6858000"/>
              <a:gd name="connsiteX2" fmla="*/ 7574617 w 9058502"/>
              <a:gd name="connsiteY2" fmla="*/ 76367 h 6858000"/>
              <a:gd name="connsiteX3" fmla="*/ 9058502 w 9058502"/>
              <a:gd name="connsiteY3" fmla="*/ 3429000 h 6858000"/>
              <a:gd name="connsiteX4" fmla="*/ 7574617 w 9058502"/>
              <a:gd name="connsiteY4" fmla="*/ 6781634 h 6858000"/>
              <a:gd name="connsiteX5" fmla="*/ 7486457 w 9058502"/>
              <a:gd name="connsiteY5" fmla="*/ 6858000 h 6858000"/>
              <a:gd name="connsiteX6" fmla="*/ 1572046 w 9058502"/>
              <a:gd name="connsiteY6" fmla="*/ 6858000 h 6858000"/>
              <a:gd name="connsiteX7" fmla="*/ 1483885 w 9058502"/>
              <a:gd name="connsiteY7" fmla="*/ 6781634 h 6858000"/>
              <a:gd name="connsiteX8" fmla="*/ 0 w 9058502"/>
              <a:gd name="connsiteY8" fmla="*/ 3429000 h 6858000"/>
              <a:gd name="connsiteX9" fmla="*/ 1483885 w 9058502"/>
              <a:gd name="connsiteY9" fmla="*/ 763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58502" h="6858000">
                <a:moveTo>
                  <a:pt x="1572046" y="0"/>
                </a:moveTo>
                <a:lnTo>
                  <a:pt x="7486457" y="0"/>
                </a:lnTo>
                <a:lnTo>
                  <a:pt x="7574617" y="76367"/>
                </a:lnTo>
                <a:cubicBezTo>
                  <a:pt x="8486199" y="904893"/>
                  <a:pt x="9058502" y="2100112"/>
                  <a:pt x="9058502" y="3429000"/>
                </a:cubicBezTo>
                <a:cubicBezTo>
                  <a:pt x="9058502" y="4757888"/>
                  <a:pt x="8486199" y="5953108"/>
                  <a:pt x="7574617" y="6781634"/>
                </a:cubicBezTo>
                <a:lnTo>
                  <a:pt x="7486457" y="6858000"/>
                </a:lnTo>
                <a:lnTo>
                  <a:pt x="1572046" y="6858000"/>
                </a:lnTo>
                <a:lnTo>
                  <a:pt x="1483885" y="6781634"/>
                </a:lnTo>
                <a:cubicBezTo>
                  <a:pt x="572304" y="5953108"/>
                  <a:pt x="0" y="4757888"/>
                  <a:pt x="0" y="3429000"/>
                </a:cubicBezTo>
                <a:cubicBezTo>
                  <a:pt x="0" y="2100112"/>
                  <a:pt x="572304" y="904893"/>
                  <a:pt x="1483885" y="76367"/>
                </a:cubicBezTo>
                <a:close/>
              </a:path>
            </a:pathLst>
          </a:cu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 rot="16200000">
            <a:off x="2651761" y="-1100252"/>
            <a:ext cx="6857999" cy="9058502"/>
          </a:xfrm>
          <a:custGeom>
            <a:avLst/>
            <a:gdLst>
              <a:gd name="connsiteX0" fmla="*/ 6857999 w 6857999"/>
              <a:gd name="connsiteY0" fmla="*/ 1572046 h 9058502"/>
              <a:gd name="connsiteX1" fmla="*/ 6857999 w 6857999"/>
              <a:gd name="connsiteY1" fmla="*/ 7486457 h 9058502"/>
              <a:gd name="connsiteX2" fmla="*/ 6781632 w 6857999"/>
              <a:gd name="connsiteY2" fmla="*/ 7574617 h 9058502"/>
              <a:gd name="connsiteX3" fmla="*/ 3428999 w 6857999"/>
              <a:gd name="connsiteY3" fmla="*/ 9058502 h 9058502"/>
              <a:gd name="connsiteX4" fmla="*/ 76365 w 6857999"/>
              <a:gd name="connsiteY4" fmla="*/ 7574617 h 9058502"/>
              <a:gd name="connsiteX5" fmla="*/ 0 w 6857999"/>
              <a:gd name="connsiteY5" fmla="*/ 7486458 h 9058502"/>
              <a:gd name="connsiteX6" fmla="*/ 0 w 6857999"/>
              <a:gd name="connsiteY6" fmla="*/ 1572045 h 9058502"/>
              <a:gd name="connsiteX7" fmla="*/ 76365 w 6857999"/>
              <a:gd name="connsiteY7" fmla="*/ 1483885 h 9058502"/>
              <a:gd name="connsiteX8" fmla="*/ 3428999 w 6857999"/>
              <a:gd name="connsiteY8" fmla="*/ 0 h 9058502"/>
              <a:gd name="connsiteX9" fmla="*/ 6781632 w 6857999"/>
              <a:gd name="connsiteY9" fmla="*/ 1483885 h 9058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7999" h="9058502">
                <a:moveTo>
                  <a:pt x="6857999" y="1572046"/>
                </a:moveTo>
                <a:lnTo>
                  <a:pt x="6857999" y="7486457"/>
                </a:lnTo>
                <a:lnTo>
                  <a:pt x="6781632" y="7574617"/>
                </a:lnTo>
                <a:cubicBezTo>
                  <a:pt x="5953106" y="8486199"/>
                  <a:pt x="4757887" y="9058502"/>
                  <a:pt x="3428999" y="9058502"/>
                </a:cubicBezTo>
                <a:cubicBezTo>
                  <a:pt x="2100111" y="9058502"/>
                  <a:pt x="904891" y="8486199"/>
                  <a:pt x="76365" y="7574617"/>
                </a:cubicBezTo>
                <a:lnTo>
                  <a:pt x="0" y="7486458"/>
                </a:lnTo>
                <a:lnTo>
                  <a:pt x="0" y="1572045"/>
                </a:lnTo>
                <a:lnTo>
                  <a:pt x="76365" y="1483885"/>
                </a:lnTo>
                <a:cubicBezTo>
                  <a:pt x="904891" y="572304"/>
                  <a:pt x="2100111" y="0"/>
                  <a:pt x="3428999" y="0"/>
                </a:cubicBezTo>
                <a:cubicBezTo>
                  <a:pt x="4757887" y="0"/>
                  <a:pt x="5953106" y="572304"/>
                  <a:pt x="6781632" y="1483885"/>
                </a:cubicBezTo>
                <a:close/>
              </a:path>
            </a:pathLst>
          </a:custGeom>
          <a:blipFill dpi="0" rotWithShape="1">
            <a:blip r:embed="rId3" cstate="screen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698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138250" y="-487529"/>
            <a:ext cx="7885021" cy="788502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lumMod val="50000"/>
                <a:lumOff val="50000"/>
                <a:alpha val="14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4706826" y="3317504"/>
            <a:ext cx="2829615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48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zh-CN" altLang="en-US" sz="480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870253" y="1178458"/>
            <a:ext cx="2460930" cy="2554545"/>
          </a:xfrm>
          <a:prstGeom prst="rect">
            <a:avLst/>
          </a:prstGeom>
          <a:noFill/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8000" dirty="0">
                <a:solidFill>
                  <a:srgbClr val="1D4C77"/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2021</a:t>
            </a:r>
            <a:endParaRPr lang="zh-CN" altLang="en-US" sz="8000" dirty="0">
              <a:solidFill>
                <a:srgbClr val="1D4C77"/>
              </a:solidFill>
              <a:latin typeface="Century Gothic" panose="020B0502020202020204" pitchFamily="34" charset="0"/>
              <a:ea typeface="方正黑体简体" panose="02010601030101010101" pitchFamily="2" charset="-122"/>
            </a:endParaRPr>
          </a:p>
          <a:p>
            <a:pPr algn="ctr"/>
            <a:endParaRPr lang="zh-CN" altLang="en-US" sz="8000" dirty="0">
              <a:solidFill>
                <a:srgbClr val="1D4C77"/>
              </a:solidFill>
              <a:latin typeface="Century Gothic" panose="020B0502020202020204" pitchFamily="34" charset="0"/>
              <a:ea typeface="方正黑体简体" panose="02010601030101010101" pitchFamily="2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5168900" y="5627254"/>
            <a:ext cx="1863636" cy="337783"/>
            <a:chOff x="4193094" y="5370940"/>
            <a:chExt cx="1863636" cy="337783"/>
          </a:xfrm>
        </p:grpSpPr>
        <p:sp>
          <p:nvSpPr>
            <p:cNvPr id="47" name="Rectangle: Rounded Corners 100"/>
            <p:cNvSpPr/>
            <p:nvPr/>
          </p:nvSpPr>
          <p:spPr>
            <a:xfrm>
              <a:off x="4193094" y="5370940"/>
              <a:ext cx="1863636" cy="33778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595959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0"/>
            </a:gradFill>
            <a:ln w="19050"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  <a:latin typeface="Century Gothic" panose="020B0502020202020204" pitchFamily="34" charset="0"/>
                <a:ea typeface="方正黑体简体" panose="02010601030101010101" pitchFamily="2" charset="-122"/>
              </a:endParaRPr>
            </a:p>
          </p:txBody>
        </p:sp>
        <p:sp>
          <p:nvSpPr>
            <p:cNvPr id="49" name="原创设计师          _5"/>
            <p:cNvSpPr/>
            <p:nvPr/>
          </p:nvSpPr>
          <p:spPr>
            <a:xfrm>
              <a:off x="4293620" y="5394477"/>
              <a:ext cx="1662583" cy="276963"/>
            </a:xfrm>
            <a:prstGeom prst="rect">
              <a:avLst/>
            </a:prstGeom>
            <a:effectLst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汇报人：李柯凡</a:t>
              </a: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4372679" y="2552395"/>
            <a:ext cx="349791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3600" i="1" dirty="0">
                <a:solidFill>
                  <a:srgbClr val="414141"/>
                </a:solidFill>
                <a:ea typeface="方正黑体简体" panose="02010601030101010101" pitchFamily="2" charset="-122"/>
              </a:rPr>
              <a:t>FLASK</a:t>
            </a:r>
            <a:endParaRPr lang="zh-CN" altLang="en-US" sz="3600" i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929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1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37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animBg="1"/>
          <p:bldP spid="25" grpId="0" animBg="1"/>
          <p:bldP spid="3" grpId="0" animBg="1"/>
          <p:bldP spid="41" grpId="0"/>
          <p:bldP spid="42" grpId="0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1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37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animBg="1"/>
          <p:bldP spid="25" grpId="0" animBg="1"/>
          <p:bldP spid="3" grpId="0" animBg="1"/>
          <p:bldP spid="41" grpId="0"/>
          <p:bldP spid="42" grpId="0"/>
          <p:bldP spid="26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120960" y="57579"/>
            <a:ext cx="0" cy="71159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019770" y="1137355"/>
            <a:ext cx="234028" cy="234028"/>
            <a:chOff x="7927343" y="2668909"/>
            <a:chExt cx="268762" cy="268762"/>
          </a:xfrm>
        </p:grpSpPr>
        <p:sp>
          <p:nvSpPr>
            <p:cNvPr id="13" name="椭圆 12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0" y="3381505"/>
            <a:ext cx="234028" cy="234028"/>
            <a:chOff x="7927343" y="2668909"/>
            <a:chExt cx="268762" cy="268762"/>
          </a:xfrm>
        </p:grpSpPr>
        <p:sp>
          <p:nvSpPr>
            <p:cNvPr id="16" name="椭圆 15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19770" y="5569900"/>
            <a:ext cx="234028" cy="234028"/>
            <a:chOff x="7927343" y="2668909"/>
            <a:chExt cx="268762" cy="268762"/>
          </a:xfrm>
        </p:grpSpPr>
        <p:sp>
          <p:nvSpPr>
            <p:cNvPr id="19" name="椭圆 18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CB1D05D1-7C82-4D9A-8415-14617750B855}"/>
              </a:ext>
            </a:extLst>
          </p:cNvPr>
          <p:cNvSpPr txBox="1"/>
          <p:nvPr/>
        </p:nvSpPr>
        <p:spPr>
          <a:xfrm>
            <a:off x="1568385" y="432980"/>
            <a:ext cx="209102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Kafka</a:t>
            </a:r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的架构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741BF5-CE12-48A0-982F-E77225374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385" y="1325825"/>
            <a:ext cx="4886325" cy="372427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12BA7B0B-3AC4-4EAC-89E4-3F5CBB8231A0}"/>
              </a:ext>
            </a:extLst>
          </p:cNvPr>
          <p:cNvSpPr txBox="1"/>
          <p:nvPr/>
        </p:nvSpPr>
        <p:spPr>
          <a:xfrm>
            <a:off x="7302742" y="949887"/>
            <a:ext cx="3869488" cy="5117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Kafka</a:t>
            </a:r>
            <a:r>
              <a:rPr lang="zh-CN" altLang="en-US" sz="2000" dirty="0"/>
              <a:t>存储的消息来自任意多被称为“生产者”（</a:t>
            </a:r>
            <a:r>
              <a:rPr lang="en-US" altLang="zh-CN" sz="2000" dirty="0"/>
              <a:t>Producer</a:t>
            </a:r>
            <a:r>
              <a:rPr lang="zh-CN" altLang="en-US" sz="2000" dirty="0"/>
              <a:t>）的进程。数据从而可以被分配到不同的“分区”（</a:t>
            </a:r>
            <a:r>
              <a:rPr lang="en-US" altLang="zh-CN" sz="2000" dirty="0"/>
              <a:t>Partition</a:t>
            </a:r>
            <a:r>
              <a:rPr lang="zh-CN" altLang="en-US" sz="2000" dirty="0"/>
              <a:t>）、不同的“</a:t>
            </a:r>
            <a:r>
              <a:rPr lang="en-US" altLang="zh-CN" sz="2000" dirty="0"/>
              <a:t>Topic”</a:t>
            </a:r>
            <a:r>
              <a:rPr lang="zh-CN" altLang="en-US" sz="2000" dirty="0"/>
              <a:t>下。在一个分区内，这些消息被索引并连同时间戳存储在一起。其它被称为“消费者”（</a:t>
            </a:r>
            <a:r>
              <a:rPr lang="en-US" altLang="zh-CN" sz="2000" dirty="0"/>
              <a:t>Consumer</a:t>
            </a:r>
            <a:r>
              <a:rPr lang="zh-CN" altLang="en-US" sz="2000" dirty="0"/>
              <a:t>）的进程可以从分区查询消息。</a:t>
            </a:r>
            <a:r>
              <a:rPr lang="en-US" altLang="zh-CN" sz="2000" dirty="0"/>
              <a:t>Kafka</a:t>
            </a:r>
            <a:r>
              <a:rPr lang="zh-CN" altLang="en-US" sz="2000" dirty="0"/>
              <a:t>运行在一个由一台或多台服务器组成的集群上，并且分区可以跨集群结点分布。 </a:t>
            </a:r>
          </a:p>
        </p:txBody>
      </p:sp>
    </p:spTree>
    <p:extLst>
      <p:ext uri="{BB962C8B-B14F-4D97-AF65-F5344CB8AC3E}">
        <p14:creationId xmlns:p14="http://schemas.microsoft.com/office/powerpoint/2010/main" val="883507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120960" y="57579"/>
            <a:ext cx="0" cy="71159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019770" y="1137355"/>
            <a:ext cx="234028" cy="234028"/>
            <a:chOff x="7927343" y="2668909"/>
            <a:chExt cx="268762" cy="268762"/>
          </a:xfrm>
        </p:grpSpPr>
        <p:sp>
          <p:nvSpPr>
            <p:cNvPr id="13" name="椭圆 12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0" y="3381505"/>
            <a:ext cx="234028" cy="234028"/>
            <a:chOff x="7927343" y="2668909"/>
            <a:chExt cx="268762" cy="268762"/>
          </a:xfrm>
        </p:grpSpPr>
        <p:sp>
          <p:nvSpPr>
            <p:cNvPr id="16" name="椭圆 15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19770" y="5569900"/>
            <a:ext cx="234028" cy="234028"/>
            <a:chOff x="7927343" y="2668909"/>
            <a:chExt cx="268762" cy="268762"/>
          </a:xfrm>
        </p:grpSpPr>
        <p:sp>
          <p:nvSpPr>
            <p:cNvPr id="19" name="椭圆 18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9342ED2-B1AF-4B2F-A863-BABD175E4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304" y="1400350"/>
            <a:ext cx="8334551" cy="4339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高吞吐量，低延迟，支持高并发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写的性能体现在以O(1)的时间复杂度进行顺序写入。读的性能体现在以O(1)的时间复杂度进行顺序读取， 对topic进行partition分区，消费者组中的消费者线程可以以很高能性能进行顺序读。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集群可扩展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数据持久化到磁盘，持久性，可靠性。如果正常终止，数据不会丢失；如果不正常终止，可能会使页面缓存来不及写入磁盘导致消息丢失，可以配置flush的周期来设置写磁盘的频率。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B1D05D1-7C82-4D9A-8415-14617750B855}"/>
              </a:ext>
            </a:extLst>
          </p:cNvPr>
          <p:cNvSpPr txBox="1"/>
          <p:nvPr/>
        </p:nvSpPr>
        <p:spPr>
          <a:xfrm>
            <a:off x="1568385" y="432980"/>
            <a:ext cx="209102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Kafka</a:t>
            </a:r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的优势</a:t>
            </a:r>
          </a:p>
        </p:txBody>
      </p:sp>
    </p:spTree>
    <p:extLst>
      <p:ext uri="{BB962C8B-B14F-4D97-AF65-F5344CB8AC3E}">
        <p14:creationId xmlns:p14="http://schemas.microsoft.com/office/powerpoint/2010/main" val="3653122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96001" y="1555224"/>
            <a:ext cx="471953" cy="473084"/>
          </a:xfrm>
          <a:prstGeom prst="rect">
            <a:avLst/>
          </a:prstGeom>
          <a:noFill/>
          <a:ln w="38100">
            <a:solidFill>
              <a:srgbClr val="1D4C77"/>
            </a:solidFill>
          </a:ln>
          <a:effectLst>
            <a:outerShdw blurRad="381000" dist="127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-3600" y="5982789"/>
            <a:ext cx="12195600" cy="875211"/>
          </a:xfrm>
          <a:prstGeom prst="rect">
            <a:avLst/>
          </a:pr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60062CF-4239-4286-B703-132EC1F0E32B}"/>
              </a:ext>
            </a:extLst>
          </p:cNvPr>
          <p:cNvSpPr txBox="1">
            <a:spLocks/>
          </p:cNvSpPr>
          <p:nvPr/>
        </p:nvSpPr>
        <p:spPr>
          <a:xfrm>
            <a:off x="1315329" y="956200"/>
            <a:ext cx="10876671" cy="1114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2000" dirty="0"/>
              <a:t>相比传统的消息队列，</a:t>
            </a:r>
            <a:r>
              <a:rPr lang="en-US" altLang="zh-CN" sz="2000" dirty="0"/>
              <a:t>Kafka</a:t>
            </a:r>
            <a:r>
              <a:rPr lang="zh-CN" altLang="en-US" sz="2000" dirty="0"/>
              <a:t>具有更严格的顺序保证，每个分区中的消息都是按顺序存放的。</a:t>
            </a:r>
            <a:r>
              <a:rPr lang="zh-CN" altLang="en-US" sz="2000" b="1" dirty="0"/>
              <a:t>需要注意的是，一个</a:t>
            </a:r>
            <a:r>
              <a:rPr lang="en-US" altLang="zh-CN" sz="2000" b="1" dirty="0"/>
              <a:t>topic</a:t>
            </a:r>
            <a:r>
              <a:rPr lang="zh-CN" altLang="en-US" sz="2000" b="1" dirty="0"/>
              <a:t>内的消息是无序的，</a:t>
            </a:r>
            <a:r>
              <a:rPr lang="en-US" altLang="zh-CN" sz="2000" b="1" dirty="0"/>
              <a:t>partition</a:t>
            </a:r>
            <a:r>
              <a:rPr lang="zh-CN" altLang="en-US" sz="2000" b="1" dirty="0"/>
              <a:t>内的消息才是有序的</a:t>
            </a:r>
          </a:p>
          <a:p>
            <a:pPr algn="l">
              <a:lnSpc>
                <a:spcPct val="150000"/>
              </a:lnSpc>
            </a:pPr>
            <a:endParaRPr lang="en-US" altLang="zh-CN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480918" y="2165738"/>
            <a:ext cx="680194" cy="0"/>
          </a:xfrm>
          <a:prstGeom prst="line">
            <a:avLst/>
          </a:prstGeom>
          <a:ln w="38100">
            <a:solidFill>
              <a:srgbClr val="1D4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分区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0D2A101-A620-41B0-ABD5-390811111B39}"/>
              </a:ext>
            </a:extLst>
          </p:cNvPr>
          <p:cNvCxnSpPr/>
          <p:nvPr/>
        </p:nvCxnSpPr>
        <p:spPr>
          <a:xfrm>
            <a:off x="6088334" y="2691287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30EA7D3-60CB-41CC-9E02-767371263172}"/>
              </a:ext>
            </a:extLst>
          </p:cNvPr>
          <p:cNvGrpSpPr/>
          <p:nvPr/>
        </p:nvGrpSpPr>
        <p:grpSpPr>
          <a:xfrm>
            <a:off x="5978986" y="4364948"/>
            <a:ext cx="234028" cy="234028"/>
            <a:chOff x="7927343" y="2668909"/>
            <a:chExt cx="268762" cy="268762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5E8AD3C-DDC4-44EA-9E0F-C85DF2712BB7}"/>
                </a:ext>
              </a:extLst>
            </p:cNvPr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15F4573-0A95-4947-B2E9-B39288F7D7DE}"/>
                </a:ext>
              </a:extLst>
            </p:cNvPr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6C7D33C-9336-43C2-9698-778E2FFFAEE1}"/>
              </a:ext>
            </a:extLst>
          </p:cNvPr>
          <p:cNvGrpSpPr/>
          <p:nvPr/>
        </p:nvGrpSpPr>
        <p:grpSpPr>
          <a:xfrm>
            <a:off x="5489447" y="2136002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6" name="六边形 15">
              <a:extLst>
                <a:ext uri="{FF2B5EF4-FFF2-40B4-BE49-F238E27FC236}">
                  <a16:creationId xmlns:a16="http://schemas.microsoft.com/office/drawing/2014/main" id="{282D7CFA-9CAC-4CE1-9662-1BAEC5D1A691}"/>
                </a:ext>
              </a:extLst>
            </p:cNvPr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六边形 16">
              <a:extLst>
                <a:ext uri="{FF2B5EF4-FFF2-40B4-BE49-F238E27FC236}">
                  <a16:creationId xmlns:a16="http://schemas.microsoft.com/office/drawing/2014/main" id="{8976AB55-35A0-48EE-B3A1-9802B454C859}"/>
                </a:ext>
              </a:extLst>
            </p:cNvPr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AutoShape 59">
              <a:extLst>
                <a:ext uri="{FF2B5EF4-FFF2-40B4-BE49-F238E27FC236}">
                  <a16:creationId xmlns:a16="http://schemas.microsoft.com/office/drawing/2014/main" id="{AC1D2F84-0B39-45DC-B68A-B4D68DF73DB1}"/>
                </a:ext>
              </a:extLst>
            </p:cNvPr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5A73DB0-A560-49A5-BDA4-98C866CB5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63" y="2377318"/>
            <a:ext cx="5756391" cy="3433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传统消息队列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传统的队列虽然按照顺序将消息传递给消费者，但是由于这个传递过程是异步的，消息可能会到无序到达多个并行的消费者，不能保证顺序性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而如果想要按顺序执行的话，只能使用唯一的一个消费者，无法并行处理。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52F58A3-1097-4106-87BF-617B16E64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8315" y="2377318"/>
            <a:ext cx="5027273" cy="343316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Kafka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Kafka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的设计中，每个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topic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都具有一些并行的分区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(partition)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，将分区分配给消费者组中的消费者，每个分区都对应一个消费者，这保证了分区中的消息按照顺序处理，多个分区保证了负载均衡。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2015855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812110" y="1095848"/>
            <a:ext cx="471953" cy="473084"/>
          </a:xfrm>
          <a:prstGeom prst="rect">
            <a:avLst/>
          </a:prstGeom>
          <a:noFill/>
          <a:ln w="38100">
            <a:solidFill>
              <a:srgbClr val="1D4C77"/>
            </a:solidFill>
          </a:ln>
          <a:effectLst>
            <a:outerShdw blurRad="381000" dist="127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-3600" y="5982789"/>
            <a:ext cx="12195600" cy="875211"/>
          </a:xfrm>
          <a:prstGeom prst="rect">
            <a:avLst/>
          </a:pr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60062CF-4239-4286-B703-132EC1F0E32B}"/>
              </a:ext>
            </a:extLst>
          </p:cNvPr>
          <p:cNvSpPr txBox="1">
            <a:spLocks/>
          </p:cNvSpPr>
          <p:nvPr/>
        </p:nvSpPr>
        <p:spPr>
          <a:xfrm>
            <a:off x="1381520" y="982254"/>
            <a:ext cx="10876671" cy="669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2000" dirty="0"/>
              <a:t>如果是处理用户缴费等任务，需要严格保证不能重复消费。</a:t>
            </a:r>
            <a:endParaRPr lang="en-US" altLang="zh-CN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381520" y="1672048"/>
            <a:ext cx="680194" cy="0"/>
          </a:xfrm>
          <a:prstGeom prst="line">
            <a:avLst/>
          </a:prstGeom>
          <a:ln w="38100">
            <a:solidFill>
              <a:srgbClr val="1D4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重复消费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A73DB0-A560-49A5-BDA4-98C866CB5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44" y="2126519"/>
            <a:ext cx="11468852" cy="297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通常导致重复消费的原因有以下几点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-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线程被强行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kill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，例如消费者宕机、重启等，导致消费后的数据偏移量没来得及提交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-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设置偏移量为自动提交，关闭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kafka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服务时有可能有部分偏移量没有提交，重启后会重复消费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-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消费后的数据，当偏移量还没有提交时，分区就断开连接。如果消费处理时间超过了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Kafka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的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session timeout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时间，就会发生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re-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blance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，可能会造成消费的偏移量没有提交，导致重复消费。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A9DB4C4-3DB1-443B-8156-15D9DC590A10}"/>
              </a:ext>
            </a:extLst>
          </p:cNvPr>
          <p:cNvSpPr txBox="1"/>
          <p:nvPr/>
        </p:nvSpPr>
        <p:spPr>
          <a:xfrm>
            <a:off x="140898" y="5579335"/>
            <a:ext cx="7559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参考 </a:t>
            </a:r>
            <a:r>
              <a:rPr lang="en-US" altLang="zh-CN" dirty="0"/>
              <a:t>https://blog.csdn.net/zollty/article/details/53958641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69093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3600" y="5982789"/>
            <a:ext cx="12195600" cy="875211"/>
          </a:xfrm>
          <a:prstGeom prst="rect">
            <a:avLst/>
          </a:pr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重复消费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A73DB0-A560-49A5-BDA4-98C866CB5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151" y="2197477"/>
            <a:ext cx="11468852" cy="2048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解决方法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每次消费时将每个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topic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partition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的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offset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记录在内存中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(Redis)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，关闭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consumer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后将记录持久化到磁盘，下一次重启后根据记录去寻找下一个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offset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A9DB4C4-3DB1-443B-8156-15D9DC590A10}"/>
              </a:ext>
            </a:extLst>
          </p:cNvPr>
          <p:cNvSpPr txBox="1"/>
          <p:nvPr/>
        </p:nvSpPr>
        <p:spPr>
          <a:xfrm>
            <a:off x="140898" y="5579335"/>
            <a:ext cx="7559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参考 </a:t>
            </a:r>
            <a:r>
              <a:rPr lang="en-US" altLang="zh-CN" dirty="0"/>
              <a:t>https://blog.csdn.net/zollty/article/details/53958641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584314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3600" y="5982789"/>
            <a:ext cx="12195600" cy="875211"/>
          </a:xfrm>
          <a:prstGeom prst="rect">
            <a:avLst/>
          </a:pr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60062CF-4239-4286-B703-132EC1F0E32B}"/>
              </a:ext>
            </a:extLst>
          </p:cNvPr>
          <p:cNvSpPr txBox="1">
            <a:spLocks/>
          </p:cNvSpPr>
          <p:nvPr/>
        </p:nvSpPr>
        <p:spPr>
          <a:xfrm>
            <a:off x="1286038" y="1372079"/>
            <a:ext cx="10876671" cy="669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消息丢失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0D2A101-A620-41B0-ABD5-390811111B39}"/>
              </a:ext>
            </a:extLst>
          </p:cNvPr>
          <p:cNvCxnSpPr/>
          <p:nvPr/>
        </p:nvCxnSpPr>
        <p:spPr>
          <a:xfrm>
            <a:off x="6088334" y="2691287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30EA7D3-60CB-41CC-9E02-767371263172}"/>
              </a:ext>
            </a:extLst>
          </p:cNvPr>
          <p:cNvGrpSpPr/>
          <p:nvPr/>
        </p:nvGrpSpPr>
        <p:grpSpPr>
          <a:xfrm>
            <a:off x="5978986" y="4364948"/>
            <a:ext cx="234028" cy="234028"/>
            <a:chOff x="7927343" y="2668909"/>
            <a:chExt cx="268762" cy="268762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5E8AD3C-DDC4-44EA-9E0F-C85DF2712BB7}"/>
                </a:ext>
              </a:extLst>
            </p:cNvPr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15F4573-0A95-4947-B2E9-B39288F7D7DE}"/>
                </a:ext>
              </a:extLst>
            </p:cNvPr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6C7D33C-9336-43C2-9698-778E2FFFAEE1}"/>
              </a:ext>
            </a:extLst>
          </p:cNvPr>
          <p:cNvGrpSpPr/>
          <p:nvPr/>
        </p:nvGrpSpPr>
        <p:grpSpPr>
          <a:xfrm>
            <a:off x="5489447" y="2136002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6" name="六边形 15">
              <a:extLst>
                <a:ext uri="{FF2B5EF4-FFF2-40B4-BE49-F238E27FC236}">
                  <a16:creationId xmlns:a16="http://schemas.microsoft.com/office/drawing/2014/main" id="{282D7CFA-9CAC-4CE1-9662-1BAEC5D1A691}"/>
                </a:ext>
              </a:extLst>
            </p:cNvPr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六边形 16">
              <a:extLst>
                <a:ext uri="{FF2B5EF4-FFF2-40B4-BE49-F238E27FC236}">
                  <a16:creationId xmlns:a16="http://schemas.microsoft.com/office/drawing/2014/main" id="{8976AB55-35A0-48EE-B3A1-9802B454C859}"/>
                </a:ext>
              </a:extLst>
            </p:cNvPr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AutoShape 59">
              <a:extLst>
                <a:ext uri="{FF2B5EF4-FFF2-40B4-BE49-F238E27FC236}">
                  <a16:creationId xmlns:a16="http://schemas.microsoft.com/office/drawing/2014/main" id="{AC1D2F84-0B39-45DC-B68A-B4D68DF73DB1}"/>
                </a:ext>
              </a:extLst>
            </p:cNvPr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5A73DB0-A560-49A5-BDA4-98C866CB5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603" y="1267164"/>
            <a:ext cx="5063050" cy="4356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通常导致消息丢失的原因有以下几点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-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设置消费端自动提交偏移量，未处理完成就到了提交间隔，此时如果消费者宕机，重启后会从下一个偏移量开始消费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-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磁盘忙，写入失败，没有消息重试，导致数据丢失或磁盘损坏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-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由于网络问题导致消息发送失败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-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数据长度超出限制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52F58A3-1097-4106-87BF-617B16E64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4922" y="1267164"/>
            <a:ext cx="5027273" cy="38948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解决方法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-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设置自动提交为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false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，处理完成后手动提交消息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-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设置发送消息的回调函数，确保消息发送成功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-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设置多个副本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-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根据实际情况设置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flush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时间间隔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680C7C1-3478-4825-BFF3-730EEBDC3B26}"/>
              </a:ext>
            </a:extLst>
          </p:cNvPr>
          <p:cNvSpPr txBox="1"/>
          <p:nvPr/>
        </p:nvSpPr>
        <p:spPr>
          <a:xfrm>
            <a:off x="409603" y="5590836"/>
            <a:ext cx="7559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参考 https://www.cnblogs.com/colourness/p/12577446.html</a:t>
            </a:r>
          </a:p>
        </p:txBody>
      </p:sp>
    </p:spTree>
    <p:extLst>
      <p:ext uri="{BB962C8B-B14F-4D97-AF65-F5344CB8AC3E}">
        <p14:creationId xmlns:p14="http://schemas.microsoft.com/office/powerpoint/2010/main" val="794423324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96001" y="1555224"/>
            <a:ext cx="471953" cy="473084"/>
          </a:xfrm>
          <a:prstGeom prst="rect">
            <a:avLst/>
          </a:prstGeom>
          <a:noFill/>
          <a:ln w="38100">
            <a:solidFill>
              <a:srgbClr val="1D4C77"/>
            </a:solidFill>
          </a:ln>
          <a:effectLst>
            <a:outerShdw blurRad="381000" dist="127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-3600" y="5982789"/>
            <a:ext cx="12195600" cy="875211"/>
          </a:xfrm>
          <a:prstGeom prst="rect">
            <a:avLst/>
          </a:pr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60062CF-4239-4286-B703-132EC1F0E32B}"/>
              </a:ext>
            </a:extLst>
          </p:cNvPr>
          <p:cNvSpPr txBox="1">
            <a:spLocks/>
          </p:cNvSpPr>
          <p:nvPr/>
        </p:nvSpPr>
        <p:spPr>
          <a:xfrm>
            <a:off x="1315329" y="956200"/>
            <a:ext cx="10669407" cy="1114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dirty="0"/>
              <a:t>使用集群进行跨服务器的负载均衡，避免单节点宕机造成服务停止或数据丢失。提高可用性    </a:t>
            </a:r>
            <a:endParaRPr lang="en-US" altLang="zh-CN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480918" y="2165738"/>
            <a:ext cx="680194" cy="0"/>
          </a:xfrm>
          <a:prstGeom prst="line">
            <a:avLst/>
          </a:prstGeom>
          <a:ln w="38100">
            <a:solidFill>
              <a:srgbClr val="1D4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集群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528D7D7-3E71-4BB6-B072-8CC1B44DBF86}"/>
              </a:ext>
            </a:extLst>
          </p:cNvPr>
          <p:cNvSpPr txBox="1"/>
          <p:nvPr/>
        </p:nvSpPr>
        <p:spPr>
          <a:xfrm>
            <a:off x="1315329" y="2729288"/>
            <a:ext cx="9065162" cy="1137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Kafka集群中的Broker之间的地位是一样的，不是主从关系，可以随意增加删除节点</a:t>
            </a:r>
          </a:p>
        </p:txBody>
      </p:sp>
    </p:spTree>
    <p:extLst>
      <p:ext uri="{BB962C8B-B14F-4D97-AF65-F5344CB8AC3E}">
        <p14:creationId xmlns:p14="http://schemas.microsoft.com/office/powerpoint/2010/main" val="156708343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120960" y="57579"/>
            <a:ext cx="0" cy="71159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019770" y="1137355"/>
            <a:ext cx="234028" cy="234028"/>
            <a:chOff x="7927343" y="2668909"/>
            <a:chExt cx="268762" cy="268762"/>
          </a:xfrm>
        </p:grpSpPr>
        <p:sp>
          <p:nvSpPr>
            <p:cNvPr id="13" name="椭圆 12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0" y="3381505"/>
            <a:ext cx="234028" cy="234028"/>
            <a:chOff x="7927343" y="2668909"/>
            <a:chExt cx="268762" cy="268762"/>
          </a:xfrm>
        </p:grpSpPr>
        <p:sp>
          <p:nvSpPr>
            <p:cNvPr id="16" name="椭圆 15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19770" y="5569900"/>
            <a:ext cx="234028" cy="234028"/>
            <a:chOff x="7927343" y="2668909"/>
            <a:chExt cx="268762" cy="268762"/>
          </a:xfrm>
        </p:grpSpPr>
        <p:sp>
          <p:nvSpPr>
            <p:cNvPr id="19" name="椭圆 18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FE0A2D31-3962-4F77-9A47-883168265E1E}"/>
              </a:ext>
            </a:extLst>
          </p:cNvPr>
          <p:cNvSpPr txBox="1"/>
          <p:nvPr/>
        </p:nvSpPr>
        <p:spPr>
          <a:xfrm>
            <a:off x="2028231" y="774621"/>
            <a:ext cx="9143999" cy="4656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通过Zookeeper管理集群</a:t>
            </a:r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所有的Kafka Broker节点一起去Zookeeper上注册一个临时节点，只有一个Kafka  Broker节点会注册成功，其他的都会失败；这个成功注册的节点称为Kafka  Broker Controller，其他的Kafka Broker叫做Kafka Broker  Follower，这个过程叫controller在Zookeeper注册Watch。这个Controller会监听其他的Kafka  Broker的所有信息。</a:t>
            </a:r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如果这个Kafka Broker  Controller宕机了，在Zookeeper上面的那个临时节点就会消失，此时所有的Kafka  Broker又会一起去Zookeeper上注册一个临时节点，重新分配Controller和Follower。</a:t>
            </a:r>
          </a:p>
        </p:txBody>
      </p:sp>
    </p:spTree>
    <p:extLst>
      <p:ext uri="{BB962C8B-B14F-4D97-AF65-F5344CB8AC3E}">
        <p14:creationId xmlns:p14="http://schemas.microsoft.com/office/powerpoint/2010/main" val="1289663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120960" y="57579"/>
            <a:ext cx="0" cy="71159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019770" y="1137355"/>
            <a:ext cx="234028" cy="234028"/>
            <a:chOff x="7927343" y="2668909"/>
            <a:chExt cx="268762" cy="268762"/>
          </a:xfrm>
        </p:grpSpPr>
        <p:sp>
          <p:nvSpPr>
            <p:cNvPr id="13" name="椭圆 12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0" y="3381505"/>
            <a:ext cx="234028" cy="234028"/>
            <a:chOff x="7927343" y="2668909"/>
            <a:chExt cx="268762" cy="268762"/>
          </a:xfrm>
        </p:grpSpPr>
        <p:sp>
          <p:nvSpPr>
            <p:cNvPr id="16" name="椭圆 15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19770" y="5569900"/>
            <a:ext cx="234028" cy="234028"/>
            <a:chOff x="7927343" y="2668909"/>
            <a:chExt cx="268762" cy="268762"/>
          </a:xfrm>
        </p:grpSpPr>
        <p:sp>
          <p:nvSpPr>
            <p:cNvPr id="19" name="椭圆 18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5517E339-F35B-414F-A07A-DA7619095FF5}"/>
              </a:ext>
            </a:extLst>
          </p:cNvPr>
          <p:cNvSpPr txBox="1"/>
          <p:nvPr/>
        </p:nvSpPr>
        <p:spPr>
          <a:xfrm>
            <a:off x="1568385" y="4329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集群配置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9B87EA9-D18A-4216-A034-D8265A27C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384" y="1910558"/>
            <a:ext cx="7676561" cy="192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36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96001" y="1555224"/>
            <a:ext cx="471953" cy="473084"/>
          </a:xfrm>
          <a:prstGeom prst="rect">
            <a:avLst/>
          </a:prstGeom>
          <a:noFill/>
          <a:ln w="38100">
            <a:solidFill>
              <a:srgbClr val="1D4C77"/>
            </a:solidFill>
          </a:ln>
          <a:effectLst>
            <a:outerShdw blurRad="381000" dist="127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-3600" y="6031557"/>
            <a:ext cx="12195600" cy="875211"/>
          </a:xfrm>
          <a:prstGeom prst="rect">
            <a:avLst/>
          </a:pr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60062CF-4239-4286-B703-132EC1F0E32B}"/>
              </a:ext>
            </a:extLst>
          </p:cNvPr>
          <p:cNvSpPr txBox="1">
            <a:spLocks/>
          </p:cNvSpPr>
          <p:nvPr/>
        </p:nvSpPr>
        <p:spPr>
          <a:xfrm>
            <a:off x="1315329" y="1263462"/>
            <a:ext cx="10669407" cy="1114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对</a:t>
            </a:r>
            <a:r>
              <a:rPr lang="en-US" altLang="zh-CN" dirty="0"/>
              <a:t>Kafka</a:t>
            </a:r>
            <a:r>
              <a:rPr lang="zh-CN" altLang="en-US" dirty="0"/>
              <a:t>的操作</a:t>
            </a:r>
            <a:endParaRPr lang="en-US" altLang="zh-CN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480918" y="2028308"/>
            <a:ext cx="680194" cy="0"/>
          </a:xfrm>
          <a:prstGeom prst="line">
            <a:avLst/>
          </a:prstGeom>
          <a:ln w="38100">
            <a:solidFill>
              <a:srgbClr val="1D4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218861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python-Kafka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528D7D7-3E71-4BB6-B072-8CC1B44DBF86}"/>
              </a:ext>
            </a:extLst>
          </p:cNvPr>
          <p:cNvSpPr txBox="1"/>
          <p:nvPr/>
        </p:nvSpPr>
        <p:spPr>
          <a:xfrm>
            <a:off x="1067954" y="4673736"/>
            <a:ext cx="10498719" cy="1424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运行</a:t>
            </a:r>
            <a:r>
              <a:rPr lang="en-US" altLang="zh-CN" sz="2000" dirty="0"/>
              <a:t>consumer</a:t>
            </a:r>
            <a:r>
              <a:rPr lang="zh-CN" altLang="en-US" sz="2000" dirty="0"/>
              <a:t>，程序等待中，运行</a:t>
            </a:r>
            <a:r>
              <a:rPr lang="en-US" altLang="zh-CN" sz="2000" dirty="0"/>
              <a:t>producer</a:t>
            </a:r>
            <a:r>
              <a:rPr lang="zh-CN" altLang="en-US" sz="2000" dirty="0"/>
              <a:t>，每隔一秒收到一个消息；接收的</a:t>
            </a:r>
            <a:r>
              <a:rPr lang="en-US" altLang="zh-CN" sz="2000" dirty="0"/>
              <a:t>msg</a:t>
            </a:r>
            <a:r>
              <a:rPr lang="zh-CN" altLang="en-US" sz="2000" dirty="0"/>
              <a:t>是一个元组，使用</a:t>
            </a:r>
            <a:r>
              <a:rPr lang="en-US" altLang="zh-CN" sz="2000" dirty="0"/>
              <a:t>.</a:t>
            </a:r>
            <a:r>
              <a:rPr lang="zh-CN" altLang="en-US" sz="2000" dirty="0"/>
              <a:t>访问数据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默认发送的是</a:t>
            </a:r>
            <a:r>
              <a:rPr lang="en-US" altLang="zh-CN" sz="2000" dirty="0"/>
              <a:t>byte</a:t>
            </a:r>
            <a:r>
              <a:rPr lang="zh-CN" altLang="en-US" sz="2000" dirty="0"/>
              <a:t>类型数据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877590-B732-4123-9CC3-21831659170B}"/>
              </a:ext>
            </a:extLst>
          </p:cNvPr>
          <p:cNvSpPr txBox="1"/>
          <p:nvPr/>
        </p:nvSpPr>
        <p:spPr>
          <a:xfrm>
            <a:off x="4523232" y="509924"/>
            <a:ext cx="7559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https://pypi.org/project/Kafka-python/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71C114-328A-41EE-9D2E-769051D86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954" y="2141354"/>
            <a:ext cx="6686550" cy="26479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CF9D0FA-90C0-49AA-9A44-D6E2A3788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439" y="1008479"/>
            <a:ext cx="42100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1619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任意多边形 61"/>
          <p:cNvSpPr/>
          <p:nvPr/>
        </p:nvSpPr>
        <p:spPr>
          <a:xfrm>
            <a:off x="1072926" y="-8632"/>
            <a:ext cx="10639698" cy="6866632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39698" h="6866632">
                <a:moveTo>
                  <a:pt x="1572046" y="0"/>
                </a:moveTo>
                <a:lnTo>
                  <a:pt x="5264571" y="0"/>
                </a:lnTo>
                <a:lnTo>
                  <a:pt x="7486457" y="0"/>
                </a:lnTo>
                <a:lnTo>
                  <a:pt x="10639698" y="0"/>
                </a:lnTo>
                <a:lnTo>
                  <a:pt x="10639698" y="6857554"/>
                </a:lnTo>
                <a:lnTo>
                  <a:pt x="7496924" y="6857554"/>
                </a:lnTo>
                <a:lnTo>
                  <a:pt x="7486457" y="6866632"/>
                </a:ln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close/>
              </a:path>
            </a:pathLst>
          </a:custGeom>
          <a:solidFill>
            <a:srgbClr val="1D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1551509" y="-8632"/>
            <a:ext cx="10639698" cy="6866632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39698" h="6866632">
                <a:moveTo>
                  <a:pt x="1572046" y="0"/>
                </a:moveTo>
                <a:lnTo>
                  <a:pt x="5264571" y="0"/>
                </a:lnTo>
                <a:lnTo>
                  <a:pt x="7486457" y="0"/>
                </a:lnTo>
                <a:lnTo>
                  <a:pt x="10639698" y="0"/>
                </a:lnTo>
                <a:lnTo>
                  <a:pt x="10639698" y="6857554"/>
                </a:lnTo>
                <a:lnTo>
                  <a:pt x="7496924" y="6857554"/>
                </a:lnTo>
                <a:lnTo>
                  <a:pt x="7486457" y="6866632"/>
                </a:ln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close/>
              </a:path>
            </a:pathLst>
          </a:custGeom>
          <a:blipFill dpi="0" rotWithShape="1">
            <a:blip r:embed="rId3" cstate="screen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r="1"/>
            </a:stretch>
          </a:blipFill>
          <a:ln>
            <a:noFill/>
          </a:ln>
          <a:effectLst>
            <a:outerShdw blurRad="3683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80162" y="1233945"/>
            <a:ext cx="4731596" cy="960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90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 rot="5400000">
            <a:off x="1147717" y="3042765"/>
            <a:ext cx="413675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4800" dirty="0">
                <a:solidFill>
                  <a:srgbClr val="595959">
                    <a:alpha val="29000"/>
                  </a:srgb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CONTENTS</a:t>
            </a:r>
            <a:endParaRPr lang="zh-CN" altLang="en-US" sz="4800" dirty="0">
              <a:solidFill>
                <a:srgbClr val="595959">
                  <a:alpha val="29000"/>
                </a:srgbClr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525433" y="2396433"/>
            <a:ext cx="909515" cy="21236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6600" b="1" dirty="0">
                <a:solidFill>
                  <a:srgbClr val="1D4C77"/>
                </a:solidFill>
                <a:ea typeface="方正黑体简体" panose="02010601030101010101" pitchFamily="2" charset="-122"/>
              </a:rPr>
              <a:t>目录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5950840" y="1359729"/>
            <a:ext cx="3028588" cy="694554"/>
            <a:chOff x="5591150" y="1307383"/>
            <a:chExt cx="3028588" cy="694554"/>
          </a:xfrm>
        </p:grpSpPr>
        <p:sp>
          <p:nvSpPr>
            <p:cNvPr id="8" name="文本框 7"/>
            <p:cNvSpPr txBox="1"/>
            <p:nvPr/>
          </p:nvSpPr>
          <p:spPr>
            <a:xfrm>
              <a:off x="6503453" y="1307383"/>
              <a:ext cx="21162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方正黑体简体" panose="02010601030101010101" pitchFamily="2" charset="-122"/>
                </a:rPr>
                <a:t>Pub-sub</a:t>
              </a: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方正黑体简体" panose="02010601030101010101" pitchFamily="2" charset="-122"/>
                </a:rPr>
                <a:t>模型</a:t>
              </a:r>
              <a:endParaRPr lang="zh-CN" altLang="en-US" i="1" dirty="0">
                <a:solidFill>
                  <a:schemeClr val="tx1">
                    <a:lumMod val="75000"/>
                    <a:lumOff val="25000"/>
                  </a:schemeClr>
                </a:solidFill>
                <a:ea typeface="方正黑体简体" panose="02010601030101010101" pitchFamily="2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591150" y="1338211"/>
              <a:ext cx="663726" cy="6637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>
                  <a:solidFill>
                    <a:srgbClr val="1D4C77"/>
                  </a:solidFill>
                  <a:latin typeface="Agency FB" panose="020B0503020202020204" pitchFamily="34" charset="0"/>
                  <a:ea typeface="方正黑体简体" panose="02010601030101010101" pitchFamily="2" charset="-122"/>
                </a:rPr>
                <a:t>01</a:t>
              </a:r>
              <a:endParaRPr lang="zh-CN" altLang="en-US" sz="2800" b="1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5780162" y="2396433"/>
            <a:ext cx="4731596" cy="960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90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5950840" y="2522439"/>
            <a:ext cx="1926107" cy="694554"/>
            <a:chOff x="5591150" y="1307383"/>
            <a:chExt cx="1926107" cy="694554"/>
          </a:xfrm>
        </p:grpSpPr>
        <p:sp>
          <p:nvSpPr>
            <p:cNvPr id="64" name="文本框 63"/>
            <p:cNvSpPr txBox="1"/>
            <p:nvPr/>
          </p:nvSpPr>
          <p:spPr>
            <a:xfrm>
              <a:off x="6503453" y="1307383"/>
              <a:ext cx="10138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方正黑体简体" panose="02010601030101010101" pitchFamily="2" charset="-122"/>
                </a:rPr>
                <a:t>Kafka</a:t>
              </a:r>
              <a:endParaRPr lang="zh-CN" altLang="en-US" i="1" dirty="0">
                <a:solidFill>
                  <a:schemeClr val="tx1">
                    <a:lumMod val="75000"/>
                    <a:lumOff val="25000"/>
                  </a:schemeClr>
                </a:solidFill>
                <a:ea typeface="方正黑体简体" panose="02010601030101010101" pitchFamily="2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5591150" y="1338211"/>
              <a:ext cx="663726" cy="6637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>
                  <a:solidFill>
                    <a:srgbClr val="1D4C77"/>
                  </a:solidFill>
                  <a:latin typeface="Agency FB" panose="020B0503020202020204" pitchFamily="34" charset="0"/>
                  <a:ea typeface="方正黑体简体" panose="02010601030101010101" pitchFamily="2" charset="-122"/>
                </a:rPr>
                <a:t>02</a:t>
              </a:r>
              <a:endParaRPr lang="zh-CN" altLang="en-US" sz="2800" b="1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7923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0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2" grpId="0" animBg="1"/>
          <p:bldP spid="39" grpId="0" animBg="1"/>
          <p:bldP spid="27" grpId="0" animBg="1"/>
          <p:bldP spid="36" grpId="0"/>
          <p:bldP spid="40" grpId="0"/>
          <p:bldP spid="3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0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2" grpId="0" animBg="1"/>
          <p:bldP spid="39" grpId="0" animBg="1"/>
          <p:bldP spid="27" grpId="0" animBg="1"/>
          <p:bldP spid="36" grpId="0"/>
          <p:bldP spid="40" grpId="0"/>
          <p:bldP spid="31" grpId="0" animBg="1"/>
          <p:bldP spid="32" grpId="0" animBg="1"/>
          <p:bldP spid="19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96001" y="1555224"/>
            <a:ext cx="471953" cy="473084"/>
          </a:xfrm>
          <a:prstGeom prst="rect">
            <a:avLst/>
          </a:prstGeom>
          <a:noFill/>
          <a:ln w="38100">
            <a:solidFill>
              <a:srgbClr val="1D4C77"/>
            </a:solidFill>
          </a:ln>
          <a:effectLst>
            <a:outerShdw blurRad="381000" dist="127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-3600" y="6031557"/>
            <a:ext cx="12195600" cy="875211"/>
          </a:xfrm>
          <a:prstGeom prst="rect">
            <a:avLst/>
          </a:pr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60062CF-4239-4286-B703-132EC1F0E32B}"/>
              </a:ext>
            </a:extLst>
          </p:cNvPr>
          <p:cNvSpPr txBox="1">
            <a:spLocks/>
          </p:cNvSpPr>
          <p:nvPr/>
        </p:nvSpPr>
        <p:spPr>
          <a:xfrm>
            <a:off x="1315329" y="1263462"/>
            <a:ext cx="10669407" cy="1114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dirty="0"/>
              <a:t>可以发送</a:t>
            </a:r>
            <a:r>
              <a:rPr lang="en-US" altLang="zh-CN" dirty="0"/>
              <a:t>key value</a:t>
            </a:r>
            <a:r>
              <a:rPr lang="zh-CN" altLang="en-US" dirty="0"/>
              <a:t>（</a:t>
            </a:r>
            <a:r>
              <a:rPr lang="en-US" altLang="zh-CN" dirty="0"/>
              <a:t>string</a:t>
            </a:r>
            <a:r>
              <a:rPr lang="zh-CN" altLang="en-US" dirty="0"/>
              <a:t>类型数据）</a:t>
            </a:r>
            <a:endParaRPr lang="en-US" altLang="zh-CN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480918" y="2028308"/>
            <a:ext cx="680194" cy="0"/>
          </a:xfrm>
          <a:prstGeom prst="line">
            <a:avLst/>
          </a:prstGeom>
          <a:ln w="38100">
            <a:solidFill>
              <a:srgbClr val="1D4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218861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python-Kafka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877590-B732-4123-9CC3-21831659170B}"/>
              </a:ext>
            </a:extLst>
          </p:cNvPr>
          <p:cNvSpPr txBox="1"/>
          <p:nvPr/>
        </p:nvSpPr>
        <p:spPr>
          <a:xfrm>
            <a:off x="4523232" y="509924"/>
            <a:ext cx="7559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https://pypi.org/project/Kafka-python/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719227F-F8E1-49C9-A180-918D7E9BA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" y="3230626"/>
            <a:ext cx="9324975" cy="34766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EA7593E-0B54-4BD9-89F1-35EEAF10E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511" y="2062134"/>
            <a:ext cx="82772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6136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96001" y="1555224"/>
            <a:ext cx="471953" cy="473084"/>
          </a:xfrm>
          <a:prstGeom prst="rect">
            <a:avLst/>
          </a:prstGeom>
          <a:noFill/>
          <a:ln w="38100">
            <a:solidFill>
              <a:srgbClr val="1D4C77"/>
            </a:solidFill>
          </a:ln>
          <a:effectLst>
            <a:outerShdw blurRad="381000" dist="127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-3600" y="5940592"/>
            <a:ext cx="12195600" cy="875211"/>
          </a:xfrm>
          <a:prstGeom prst="rect">
            <a:avLst/>
          </a:pr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60062CF-4239-4286-B703-132EC1F0E32B}"/>
              </a:ext>
            </a:extLst>
          </p:cNvPr>
          <p:cNvSpPr txBox="1">
            <a:spLocks/>
          </p:cNvSpPr>
          <p:nvPr/>
        </p:nvSpPr>
        <p:spPr>
          <a:xfrm>
            <a:off x="1315329" y="979677"/>
            <a:ext cx="10669407" cy="1114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dirty="0"/>
              <a:t>可以发送</a:t>
            </a:r>
            <a:r>
              <a:rPr lang="en-US" altLang="zh-CN" dirty="0"/>
              <a:t>key value</a:t>
            </a:r>
            <a:r>
              <a:rPr lang="zh-CN" altLang="en-US" dirty="0"/>
              <a:t>（</a:t>
            </a:r>
            <a:r>
              <a:rPr lang="en-US" altLang="zh-CN" dirty="0"/>
              <a:t>json</a:t>
            </a:r>
            <a:r>
              <a:rPr lang="zh-CN" altLang="en-US" dirty="0"/>
              <a:t>类型数据）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通过改写序列化方法，也可以发送</a:t>
            </a:r>
            <a:r>
              <a:rPr lang="en-US" altLang="zh-CN" sz="2000" dirty="0"/>
              <a:t>json</a:t>
            </a:r>
            <a:r>
              <a:rPr lang="zh-CN" altLang="en-US" sz="2000" dirty="0"/>
              <a:t>数据（</a:t>
            </a:r>
            <a:r>
              <a:rPr lang="en-US" altLang="zh-CN" sz="2000" dirty="0"/>
              <a:t>string </a:t>
            </a:r>
            <a:r>
              <a:rPr lang="zh-CN" altLang="en-US" sz="2000" dirty="0"/>
              <a:t>类型的</a:t>
            </a:r>
            <a:r>
              <a:rPr lang="en-US" altLang="zh-CN" sz="2000" dirty="0"/>
              <a:t>key</a:t>
            </a:r>
            <a:r>
              <a:rPr lang="zh-CN" altLang="en-US" sz="2000" dirty="0"/>
              <a:t>，</a:t>
            </a:r>
            <a:r>
              <a:rPr lang="en-US" altLang="zh-CN" sz="2000" dirty="0"/>
              <a:t>json</a:t>
            </a:r>
            <a:r>
              <a:rPr lang="zh-CN" altLang="en-US" sz="2000" dirty="0"/>
              <a:t>类型的</a:t>
            </a:r>
            <a:r>
              <a:rPr lang="en-US" altLang="zh-CN" sz="2000" dirty="0"/>
              <a:t>value</a:t>
            </a:r>
            <a:r>
              <a:rPr lang="zh-CN" altLang="en-US" sz="2000" dirty="0"/>
              <a:t>）</a:t>
            </a:r>
            <a:endParaRPr lang="en-US" altLang="zh-CN" sz="20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432150" y="2345300"/>
            <a:ext cx="680194" cy="0"/>
          </a:xfrm>
          <a:prstGeom prst="line">
            <a:avLst/>
          </a:prstGeom>
          <a:ln w="38100">
            <a:solidFill>
              <a:srgbClr val="1D4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218861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python-Kafka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877590-B732-4123-9CC3-21831659170B}"/>
              </a:ext>
            </a:extLst>
          </p:cNvPr>
          <p:cNvSpPr txBox="1"/>
          <p:nvPr/>
        </p:nvSpPr>
        <p:spPr>
          <a:xfrm>
            <a:off x="4523232" y="509924"/>
            <a:ext cx="7559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https://pypi.org/project/Kafka-python/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BA0E8C-C938-4BE5-84F1-099ECA017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00" y="2938366"/>
            <a:ext cx="8180832" cy="388357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5BC3201-B089-46B7-8C6C-6EFFBF9B2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5083" y="2091798"/>
            <a:ext cx="7407812" cy="223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5052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96001" y="1555224"/>
            <a:ext cx="471953" cy="473084"/>
          </a:xfrm>
          <a:prstGeom prst="rect">
            <a:avLst/>
          </a:prstGeom>
          <a:noFill/>
          <a:ln w="38100">
            <a:solidFill>
              <a:srgbClr val="1D4C77"/>
            </a:solidFill>
          </a:ln>
          <a:effectLst>
            <a:outerShdw blurRad="381000" dist="127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-3600" y="5940592"/>
            <a:ext cx="12195600" cy="875211"/>
          </a:xfrm>
          <a:prstGeom prst="rect">
            <a:avLst/>
          </a:pr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60062CF-4239-4286-B703-132EC1F0E32B}"/>
              </a:ext>
            </a:extLst>
          </p:cNvPr>
          <p:cNvSpPr txBox="1">
            <a:spLocks/>
          </p:cNvSpPr>
          <p:nvPr/>
        </p:nvSpPr>
        <p:spPr>
          <a:xfrm>
            <a:off x="1315329" y="1309015"/>
            <a:ext cx="10669407" cy="1114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dirty="0"/>
              <a:t>producer</a:t>
            </a:r>
            <a:r>
              <a:rPr lang="zh-CN" altLang="en-US" dirty="0"/>
              <a:t>可以发送压缩后的消息，添加参数设置压缩方式为</a:t>
            </a:r>
            <a:r>
              <a:rPr lang="en-US" altLang="zh-CN" dirty="0" err="1"/>
              <a:t>gzip</a:t>
            </a:r>
            <a:endParaRPr lang="en-US" altLang="zh-CN" sz="20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480918" y="2235572"/>
            <a:ext cx="680194" cy="0"/>
          </a:xfrm>
          <a:prstGeom prst="line">
            <a:avLst/>
          </a:prstGeom>
          <a:ln w="38100">
            <a:solidFill>
              <a:srgbClr val="1D4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218861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python-Kafka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877590-B732-4123-9CC3-21831659170B}"/>
              </a:ext>
            </a:extLst>
          </p:cNvPr>
          <p:cNvSpPr txBox="1"/>
          <p:nvPr/>
        </p:nvSpPr>
        <p:spPr>
          <a:xfrm>
            <a:off x="4523232" y="509924"/>
            <a:ext cx="7559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https://pypi.org/project/Kafka-python/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CDCA393-5E3D-4F42-9BF2-7079AB30A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329" y="2876551"/>
            <a:ext cx="92678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7924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 flipH="1">
            <a:off x="106741" y="0"/>
            <a:ext cx="6436113" cy="6873596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309994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  <a:gd name="connsiteX11" fmla="*/ 1572046 w 10639698"/>
              <a:gd name="connsiteY11" fmla="*/ 0 h 6866632"/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10639698 w 10639698"/>
              <a:gd name="connsiteY2" fmla="*/ 0 h 6866632"/>
              <a:gd name="connsiteX3" fmla="*/ 10639698 w 10639698"/>
              <a:gd name="connsiteY3" fmla="*/ 6857554 h 6866632"/>
              <a:gd name="connsiteX4" fmla="*/ 7496924 w 10639698"/>
              <a:gd name="connsiteY4" fmla="*/ 6857554 h 6866632"/>
              <a:gd name="connsiteX5" fmla="*/ 7486457 w 10639698"/>
              <a:gd name="connsiteY5" fmla="*/ 6866632 h 6866632"/>
              <a:gd name="connsiteX6" fmla="*/ 1572046 w 10639698"/>
              <a:gd name="connsiteY6" fmla="*/ 6866632 h 6866632"/>
              <a:gd name="connsiteX7" fmla="*/ 1483885 w 10639698"/>
              <a:gd name="connsiteY7" fmla="*/ 6790170 h 6866632"/>
              <a:gd name="connsiteX8" fmla="*/ 0 w 10639698"/>
              <a:gd name="connsiteY8" fmla="*/ 3433316 h 6866632"/>
              <a:gd name="connsiteX9" fmla="*/ 1483885 w 10639698"/>
              <a:gd name="connsiteY9" fmla="*/ 76463 h 6866632"/>
              <a:gd name="connsiteX10" fmla="*/ 1572046 w 10639698"/>
              <a:gd name="connsiteY10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7486457 w 10639698"/>
              <a:gd name="connsiteY4" fmla="*/ 6866632 h 6866632"/>
              <a:gd name="connsiteX5" fmla="*/ 1572046 w 10639698"/>
              <a:gd name="connsiteY5" fmla="*/ 6866632 h 6866632"/>
              <a:gd name="connsiteX6" fmla="*/ 1483885 w 10639698"/>
              <a:gd name="connsiteY6" fmla="*/ 6790170 h 6866632"/>
              <a:gd name="connsiteX7" fmla="*/ 0 w 10639698"/>
              <a:gd name="connsiteY7" fmla="*/ 3433316 h 6866632"/>
              <a:gd name="connsiteX8" fmla="*/ 1483885 w 10639698"/>
              <a:gd name="connsiteY8" fmla="*/ 76463 h 6866632"/>
              <a:gd name="connsiteX9" fmla="*/ 1572046 w 10639698"/>
              <a:gd name="connsiteY9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1572046 w 10639698"/>
              <a:gd name="connsiteY4" fmla="*/ 6866632 h 6866632"/>
              <a:gd name="connsiteX5" fmla="*/ 1483885 w 10639698"/>
              <a:gd name="connsiteY5" fmla="*/ 6790170 h 6866632"/>
              <a:gd name="connsiteX6" fmla="*/ 0 w 10639698"/>
              <a:gd name="connsiteY6" fmla="*/ 3433316 h 6866632"/>
              <a:gd name="connsiteX7" fmla="*/ 1483885 w 10639698"/>
              <a:gd name="connsiteY7" fmla="*/ 76463 h 6866632"/>
              <a:gd name="connsiteX8" fmla="*/ 1572046 w 10639698"/>
              <a:gd name="connsiteY8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1572046 w 10639698"/>
              <a:gd name="connsiteY3" fmla="*/ 6866632 h 6866632"/>
              <a:gd name="connsiteX4" fmla="*/ 1483885 w 10639698"/>
              <a:gd name="connsiteY4" fmla="*/ 6790170 h 6866632"/>
              <a:gd name="connsiteX5" fmla="*/ 0 w 10639698"/>
              <a:gd name="connsiteY5" fmla="*/ 3433316 h 6866632"/>
              <a:gd name="connsiteX6" fmla="*/ 1483885 w 10639698"/>
              <a:gd name="connsiteY6" fmla="*/ 76463 h 6866632"/>
              <a:gd name="connsiteX7" fmla="*/ 1572046 w 10639698"/>
              <a:gd name="connsiteY7" fmla="*/ 0 h 6866632"/>
              <a:gd name="connsiteX0" fmla="*/ 1572046 w 10639698"/>
              <a:gd name="connsiteY0" fmla="*/ 0 h 6866632"/>
              <a:gd name="connsiteX1" fmla="*/ 6597087 w 10639698"/>
              <a:gd name="connsiteY1" fmla="*/ 32084 h 6866632"/>
              <a:gd name="connsiteX2" fmla="*/ 10639698 w 10639698"/>
              <a:gd name="connsiteY2" fmla="*/ 6857554 h 6866632"/>
              <a:gd name="connsiteX3" fmla="*/ 1572046 w 10639698"/>
              <a:gd name="connsiteY3" fmla="*/ 6866632 h 6866632"/>
              <a:gd name="connsiteX4" fmla="*/ 1483885 w 10639698"/>
              <a:gd name="connsiteY4" fmla="*/ 6790170 h 6866632"/>
              <a:gd name="connsiteX5" fmla="*/ 0 w 10639698"/>
              <a:gd name="connsiteY5" fmla="*/ 3433316 h 6866632"/>
              <a:gd name="connsiteX6" fmla="*/ 1483885 w 10639698"/>
              <a:gd name="connsiteY6" fmla="*/ 76463 h 6866632"/>
              <a:gd name="connsiteX7" fmla="*/ 1572046 w 10639698"/>
              <a:gd name="connsiteY7" fmla="*/ 0 h 6866632"/>
              <a:gd name="connsiteX0" fmla="*/ 1572046 w 6629171"/>
              <a:gd name="connsiteY0" fmla="*/ 0 h 6873596"/>
              <a:gd name="connsiteX1" fmla="*/ 6597087 w 6629171"/>
              <a:gd name="connsiteY1" fmla="*/ 32084 h 6873596"/>
              <a:gd name="connsiteX2" fmla="*/ 6629171 w 6629171"/>
              <a:gd name="connsiteY2" fmla="*/ 6873596 h 6873596"/>
              <a:gd name="connsiteX3" fmla="*/ 1572046 w 6629171"/>
              <a:gd name="connsiteY3" fmla="*/ 6866632 h 6873596"/>
              <a:gd name="connsiteX4" fmla="*/ 1483885 w 6629171"/>
              <a:gd name="connsiteY4" fmla="*/ 6790170 h 6873596"/>
              <a:gd name="connsiteX5" fmla="*/ 0 w 6629171"/>
              <a:gd name="connsiteY5" fmla="*/ 3433316 h 6873596"/>
              <a:gd name="connsiteX6" fmla="*/ 1483885 w 6629171"/>
              <a:gd name="connsiteY6" fmla="*/ 76463 h 6873596"/>
              <a:gd name="connsiteX7" fmla="*/ 1572046 w 6629171"/>
              <a:gd name="connsiteY7" fmla="*/ 0 h 6873596"/>
              <a:gd name="connsiteX0" fmla="*/ 1572046 w 6597087"/>
              <a:gd name="connsiteY0" fmla="*/ 0 h 6873596"/>
              <a:gd name="connsiteX1" fmla="*/ 6597087 w 6597087"/>
              <a:gd name="connsiteY1" fmla="*/ 32084 h 6873596"/>
              <a:gd name="connsiteX2" fmla="*/ 6581045 w 6597087"/>
              <a:gd name="connsiteY2" fmla="*/ 6873596 h 6873596"/>
              <a:gd name="connsiteX3" fmla="*/ 1572046 w 6597087"/>
              <a:gd name="connsiteY3" fmla="*/ 6866632 h 6873596"/>
              <a:gd name="connsiteX4" fmla="*/ 1483885 w 6597087"/>
              <a:gd name="connsiteY4" fmla="*/ 6790170 h 6873596"/>
              <a:gd name="connsiteX5" fmla="*/ 0 w 6597087"/>
              <a:gd name="connsiteY5" fmla="*/ 3433316 h 6873596"/>
              <a:gd name="connsiteX6" fmla="*/ 1483885 w 6597087"/>
              <a:gd name="connsiteY6" fmla="*/ 76463 h 6873596"/>
              <a:gd name="connsiteX7" fmla="*/ 1572046 w 6597087"/>
              <a:gd name="connsiteY7" fmla="*/ 0 h 6873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97087" h="6873596">
                <a:moveTo>
                  <a:pt x="1572046" y="0"/>
                </a:moveTo>
                <a:lnTo>
                  <a:pt x="6597087" y="32084"/>
                </a:lnTo>
                <a:cubicBezTo>
                  <a:pt x="6591740" y="2312588"/>
                  <a:pt x="6586392" y="4593092"/>
                  <a:pt x="6581045" y="6873596"/>
                </a:cubicBez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lnTo>
                  <a:pt x="1572046" y="0"/>
                </a:lnTo>
                <a:close/>
              </a:path>
            </a:pathLst>
          </a:custGeom>
          <a:solidFill>
            <a:srgbClr val="1D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 flipH="1">
            <a:off x="-14607" y="6964"/>
            <a:ext cx="6163950" cy="6866632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10639698 w 10639698"/>
              <a:gd name="connsiteY2" fmla="*/ 0 h 6866632"/>
              <a:gd name="connsiteX3" fmla="*/ 10639698 w 10639698"/>
              <a:gd name="connsiteY3" fmla="*/ 6857554 h 6866632"/>
              <a:gd name="connsiteX4" fmla="*/ 7496924 w 10639698"/>
              <a:gd name="connsiteY4" fmla="*/ 6857554 h 6866632"/>
              <a:gd name="connsiteX5" fmla="*/ 7486457 w 10639698"/>
              <a:gd name="connsiteY5" fmla="*/ 6866632 h 6866632"/>
              <a:gd name="connsiteX6" fmla="*/ 1572046 w 10639698"/>
              <a:gd name="connsiteY6" fmla="*/ 6866632 h 6866632"/>
              <a:gd name="connsiteX7" fmla="*/ 1483885 w 10639698"/>
              <a:gd name="connsiteY7" fmla="*/ 6790170 h 6866632"/>
              <a:gd name="connsiteX8" fmla="*/ 0 w 10639698"/>
              <a:gd name="connsiteY8" fmla="*/ 3433316 h 6866632"/>
              <a:gd name="connsiteX9" fmla="*/ 1483885 w 10639698"/>
              <a:gd name="connsiteY9" fmla="*/ 76463 h 6866632"/>
              <a:gd name="connsiteX10" fmla="*/ 1572046 w 10639698"/>
              <a:gd name="connsiteY10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7486457 w 10639698"/>
              <a:gd name="connsiteY4" fmla="*/ 6866632 h 6866632"/>
              <a:gd name="connsiteX5" fmla="*/ 1572046 w 10639698"/>
              <a:gd name="connsiteY5" fmla="*/ 6866632 h 6866632"/>
              <a:gd name="connsiteX6" fmla="*/ 1483885 w 10639698"/>
              <a:gd name="connsiteY6" fmla="*/ 6790170 h 6866632"/>
              <a:gd name="connsiteX7" fmla="*/ 0 w 10639698"/>
              <a:gd name="connsiteY7" fmla="*/ 3433316 h 6866632"/>
              <a:gd name="connsiteX8" fmla="*/ 1483885 w 10639698"/>
              <a:gd name="connsiteY8" fmla="*/ 76463 h 6866632"/>
              <a:gd name="connsiteX9" fmla="*/ 1572046 w 10639698"/>
              <a:gd name="connsiteY9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1572046 w 10639698"/>
              <a:gd name="connsiteY4" fmla="*/ 6866632 h 6866632"/>
              <a:gd name="connsiteX5" fmla="*/ 1483885 w 10639698"/>
              <a:gd name="connsiteY5" fmla="*/ 6790170 h 6866632"/>
              <a:gd name="connsiteX6" fmla="*/ 0 w 10639698"/>
              <a:gd name="connsiteY6" fmla="*/ 3433316 h 6866632"/>
              <a:gd name="connsiteX7" fmla="*/ 1483885 w 10639698"/>
              <a:gd name="connsiteY7" fmla="*/ 76463 h 6866632"/>
              <a:gd name="connsiteX8" fmla="*/ 1572046 w 10639698"/>
              <a:gd name="connsiteY8" fmla="*/ 0 h 6866632"/>
              <a:gd name="connsiteX0" fmla="*/ 1572046 w 10639698"/>
              <a:gd name="connsiteY0" fmla="*/ 0 h 6866632"/>
              <a:gd name="connsiteX1" fmla="*/ 6163950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1572046 w 10639698"/>
              <a:gd name="connsiteY4" fmla="*/ 6866632 h 6866632"/>
              <a:gd name="connsiteX5" fmla="*/ 1483885 w 10639698"/>
              <a:gd name="connsiteY5" fmla="*/ 6790170 h 6866632"/>
              <a:gd name="connsiteX6" fmla="*/ 0 w 10639698"/>
              <a:gd name="connsiteY6" fmla="*/ 3433316 h 6866632"/>
              <a:gd name="connsiteX7" fmla="*/ 1483885 w 10639698"/>
              <a:gd name="connsiteY7" fmla="*/ 76463 h 6866632"/>
              <a:gd name="connsiteX8" fmla="*/ 1572046 w 10639698"/>
              <a:gd name="connsiteY8" fmla="*/ 0 h 6866632"/>
              <a:gd name="connsiteX0" fmla="*/ 1572046 w 10639698"/>
              <a:gd name="connsiteY0" fmla="*/ 0 h 6866632"/>
              <a:gd name="connsiteX1" fmla="*/ 6163950 w 10639698"/>
              <a:gd name="connsiteY1" fmla="*/ 0 h 6866632"/>
              <a:gd name="connsiteX2" fmla="*/ 10639698 w 10639698"/>
              <a:gd name="connsiteY2" fmla="*/ 6857554 h 6866632"/>
              <a:gd name="connsiteX3" fmla="*/ 1572046 w 10639698"/>
              <a:gd name="connsiteY3" fmla="*/ 6866632 h 6866632"/>
              <a:gd name="connsiteX4" fmla="*/ 1483885 w 10639698"/>
              <a:gd name="connsiteY4" fmla="*/ 6790170 h 6866632"/>
              <a:gd name="connsiteX5" fmla="*/ 0 w 10639698"/>
              <a:gd name="connsiteY5" fmla="*/ 3433316 h 6866632"/>
              <a:gd name="connsiteX6" fmla="*/ 1483885 w 10639698"/>
              <a:gd name="connsiteY6" fmla="*/ 76463 h 6866632"/>
              <a:gd name="connsiteX7" fmla="*/ 1572046 w 10639698"/>
              <a:gd name="connsiteY7" fmla="*/ 0 h 6866632"/>
              <a:gd name="connsiteX0" fmla="*/ 1572046 w 6163950"/>
              <a:gd name="connsiteY0" fmla="*/ 0 h 6866632"/>
              <a:gd name="connsiteX1" fmla="*/ 6163950 w 6163950"/>
              <a:gd name="connsiteY1" fmla="*/ 0 h 6866632"/>
              <a:gd name="connsiteX2" fmla="*/ 6147909 w 6163950"/>
              <a:gd name="connsiteY2" fmla="*/ 6857554 h 6866632"/>
              <a:gd name="connsiteX3" fmla="*/ 1572046 w 6163950"/>
              <a:gd name="connsiteY3" fmla="*/ 6866632 h 6866632"/>
              <a:gd name="connsiteX4" fmla="*/ 1483885 w 6163950"/>
              <a:gd name="connsiteY4" fmla="*/ 6790170 h 6866632"/>
              <a:gd name="connsiteX5" fmla="*/ 0 w 6163950"/>
              <a:gd name="connsiteY5" fmla="*/ 3433316 h 6866632"/>
              <a:gd name="connsiteX6" fmla="*/ 1483885 w 6163950"/>
              <a:gd name="connsiteY6" fmla="*/ 76463 h 6866632"/>
              <a:gd name="connsiteX7" fmla="*/ 1572046 w 6163950"/>
              <a:gd name="connsiteY7" fmla="*/ 0 h 686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63950" h="6866632">
                <a:moveTo>
                  <a:pt x="1572046" y="0"/>
                </a:moveTo>
                <a:lnTo>
                  <a:pt x="6163950" y="0"/>
                </a:lnTo>
                <a:lnTo>
                  <a:pt x="6147909" y="6857554"/>
                </a:ln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lnTo>
                  <a:pt x="1572046" y="0"/>
                </a:lnTo>
                <a:close/>
              </a:path>
            </a:pathLst>
          </a:custGeom>
          <a:blipFill dpi="0" rotWithShape="1">
            <a:blip r:embed="rId3" cstate="screen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683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244079" y="1315264"/>
            <a:ext cx="2154014" cy="4050564"/>
          </a:xfrm>
          <a:prstGeom prst="ellipse">
            <a:avLst/>
          </a:prstGeom>
          <a:noFill/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99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199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49642" y="4554194"/>
            <a:ext cx="21428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spc="300" dirty="0">
                <a:solidFill>
                  <a:srgbClr val="595959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PART ONE</a:t>
            </a:r>
            <a:endParaRPr lang="zh-CN" altLang="en-US" sz="2800" b="1" spc="300" dirty="0">
              <a:solidFill>
                <a:srgbClr val="595959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10016" y="2213811"/>
            <a:ext cx="6320589" cy="27752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0" dist="381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4751" y="4048467"/>
            <a:ext cx="597732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pub-sub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675213" y="2796351"/>
            <a:ext cx="3222357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4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Pub-sub</a:t>
            </a:r>
            <a:r>
              <a:rPr lang="zh-CN" altLang="en-US" sz="44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模型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791201" y="3742254"/>
            <a:ext cx="641683" cy="0"/>
          </a:xfrm>
          <a:prstGeom prst="line">
            <a:avLst/>
          </a:prstGeom>
          <a:ln w="57150">
            <a:solidFill>
              <a:srgbClr val="1D4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90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4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 animBg="1"/>
          <p:bldP spid="20" grpId="0"/>
          <p:bldP spid="23" grpId="0"/>
          <p:bldP spid="6" grpId="0" animBg="1"/>
          <p:bldP spid="4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 animBg="1"/>
          <p:bldP spid="20" grpId="0"/>
          <p:bldP spid="23" grpId="0"/>
          <p:bldP spid="6" grpId="0" animBg="1"/>
          <p:bldP spid="4" grpId="0"/>
          <p:bldP spid="5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6095055" y="2201725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03E0C68-DA60-417A-94AF-3E2A39D1D51A}"/>
              </a:ext>
            </a:extLst>
          </p:cNvPr>
          <p:cNvSpPr txBox="1"/>
          <p:nvPr/>
        </p:nvSpPr>
        <p:spPr>
          <a:xfrm>
            <a:off x="6837321" y="1605758"/>
            <a:ext cx="4468074" cy="390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2400"/>
            </a:lvl1pPr>
          </a:lstStyle>
          <a:p>
            <a:r>
              <a:rPr lang="en-US" altLang="zh-CN" dirty="0"/>
              <a:t>pub</a:t>
            </a:r>
            <a:r>
              <a:rPr lang="zh-CN" altLang="en-US" dirty="0"/>
              <a:t>：发布消息（</a:t>
            </a:r>
            <a:r>
              <a:rPr lang="en-US" altLang="zh-CN" dirty="0"/>
              <a:t>publisher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>
                <a:sym typeface="+mn-lt"/>
              </a:rPr>
              <a:t>sub</a:t>
            </a:r>
            <a:r>
              <a:rPr lang="zh-CN" altLang="en-US" dirty="0">
                <a:sym typeface="+mn-lt"/>
              </a:rPr>
              <a:t>：订阅消息（</a:t>
            </a:r>
            <a:r>
              <a:rPr lang="en-US" altLang="zh-CN" dirty="0">
                <a:sym typeface="+mn-lt"/>
              </a:rPr>
              <a:t>subscriber)</a:t>
            </a:r>
          </a:p>
          <a:p>
            <a:endParaRPr lang="en-US" altLang="zh-CN" dirty="0">
              <a:sym typeface="+mn-lt"/>
            </a:endParaRPr>
          </a:p>
          <a:p>
            <a:r>
              <a:rPr lang="en-US" altLang="zh-CN" dirty="0">
                <a:sym typeface="+mn-lt"/>
              </a:rPr>
              <a:t>pub-sub</a:t>
            </a:r>
            <a:r>
              <a:rPr lang="zh-CN" altLang="en-US" dirty="0">
                <a:sym typeface="+mn-lt"/>
              </a:rPr>
              <a:t>模型定义了如何向内容节点</a:t>
            </a:r>
            <a:r>
              <a:rPr lang="en-US" altLang="zh-CN" dirty="0">
                <a:sym typeface="+mn-lt"/>
              </a:rPr>
              <a:t>(topic)</a:t>
            </a:r>
            <a:r>
              <a:rPr lang="zh-CN" altLang="en-US" dirty="0">
                <a:sym typeface="+mn-lt"/>
              </a:rPr>
              <a:t>发布和订阅消息，发布者提供一个</a:t>
            </a:r>
            <a:r>
              <a:rPr lang="en-US" altLang="zh-CN" dirty="0">
                <a:sym typeface="+mn-lt"/>
              </a:rPr>
              <a:t>topic</a:t>
            </a:r>
            <a:r>
              <a:rPr lang="zh-CN" altLang="en-US" dirty="0">
                <a:sym typeface="+mn-lt"/>
              </a:rPr>
              <a:t>，可以被多个消费者订阅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5978041" y="4771278"/>
            <a:ext cx="234028" cy="234028"/>
            <a:chOff x="7927343" y="2668909"/>
            <a:chExt cx="268762" cy="268762"/>
          </a:xfrm>
        </p:grpSpPr>
        <p:sp>
          <p:nvSpPr>
            <p:cNvPr id="11" name="椭圆 10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506443" y="956200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AutoShape 59"/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211628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Pub-sub</a:t>
            </a:r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模型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B8A02B3-54F6-41A3-893E-FAEF4BA107FE}"/>
              </a:ext>
            </a:extLst>
          </p:cNvPr>
          <p:cNvSpPr txBox="1"/>
          <p:nvPr/>
        </p:nvSpPr>
        <p:spPr>
          <a:xfrm>
            <a:off x="972192" y="1617012"/>
            <a:ext cx="3820376" cy="3271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当用户执行某个请求时，有可能需要后端进行数量较多的操作，或者需要进行耗时较长的操作时，在一个处理中完成所有的任务是不现实的；而且在用户数量较多的情况下，往往需要对这些请求进行排序异步处理。</a:t>
            </a:r>
          </a:p>
        </p:txBody>
      </p:sp>
    </p:spTree>
    <p:extLst>
      <p:ext uri="{BB962C8B-B14F-4D97-AF65-F5344CB8AC3E}">
        <p14:creationId xmlns:p14="http://schemas.microsoft.com/office/powerpoint/2010/main" val="95601313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38" grpId="0" animBg="1"/>
          <p:bldP spid="39" grpId="0" animBg="1"/>
          <p:bldP spid="40" grpId="0"/>
          <p:bldP spid="4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38" grpId="0" animBg="1"/>
          <p:bldP spid="39" grpId="0" animBg="1"/>
          <p:bldP spid="40" grpId="0"/>
          <p:bldP spid="42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211628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Pub-sub</a:t>
            </a:r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模型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F9CFDEC-2B3B-46CA-82D0-F7FB13CCFF61}"/>
              </a:ext>
            </a:extLst>
          </p:cNvPr>
          <p:cNvSpPr txBox="1"/>
          <p:nvPr/>
        </p:nvSpPr>
        <p:spPr>
          <a:xfrm>
            <a:off x="414527" y="2004390"/>
            <a:ext cx="5237665" cy="373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在软件架构中，</a:t>
            </a:r>
            <a:r>
              <a:rPr lang="en-US" altLang="zh-CN" sz="2000" b="1" dirty="0"/>
              <a:t>pub-sub</a:t>
            </a:r>
            <a:r>
              <a:rPr lang="zh-CN" altLang="en-US" sz="2000" dirty="0"/>
              <a:t>是一种消息范式，消息的发送者（称为发布者）不会将消息直接发送给特定的接收者（称为订阅者）。而是将发布的消息分为不同的类别，无需了解哪些订阅者（如果有的话）可能存在。同样的，订阅者可以表达对一个或多个类别的兴趣，只接收感兴趣的消息，无需了解哪些发布者（如果有的话）存在。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768AA9A-D1E8-4CAA-B050-435B61218002}"/>
              </a:ext>
            </a:extLst>
          </p:cNvPr>
          <p:cNvSpPr txBox="1"/>
          <p:nvPr/>
        </p:nvSpPr>
        <p:spPr>
          <a:xfrm>
            <a:off x="6477937" y="2125808"/>
            <a:ext cx="5535820" cy="1424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这种模式提供了更大的网络可扩展性和更动态的网络拓扑，同时也降低了对发布者和发布数据的结构修改的灵活性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F85F1CA-AF7C-4545-BE13-54318B812B7E}"/>
              </a:ext>
            </a:extLst>
          </p:cNvPr>
          <p:cNvCxnSpPr/>
          <p:nvPr/>
        </p:nvCxnSpPr>
        <p:spPr>
          <a:xfrm>
            <a:off x="5898298" y="909996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96F85CB-8918-460A-BDCE-96102FB93240}"/>
              </a:ext>
            </a:extLst>
          </p:cNvPr>
          <p:cNvGrpSpPr/>
          <p:nvPr/>
        </p:nvGrpSpPr>
        <p:grpSpPr>
          <a:xfrm>
            <a:off x="5788950" y="1891780"/>
            <a:ext cx="234028" cy="234028"/>
            <a:chOff x="7927343" y="2668909"/>
            <a:chExt cx="268762" cy="268762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2C00804F-3BCF-4A44-88C4-D5645D6EFAB5}"/>
                </a:ext>
              </a:extLst>
            </p:cNvPr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09ACB745-CCD0-4592-A0B9-C081815DD65E}"/>
                </a:ext>
              </a:extLst>
            </p:cNvPr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A063A22-97A2-45F4-B008-E985A1F45E61}"/>
              </a:ext>
            </a:extLst>
          </p:cNvPr>
          <p:cNvGrpSpPr/>
          <p:nvPr/>
        </p:nvGrpSpPr>
        <p:grpSpPr>
          <a:xfrm>
            <a:off x="5317352" y="88259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8" name="六边形 17">
              <a:extLst>
                <a:ext uri="{FF2B5EF4-FFF2-40B4-BE49-F238E27FC236}">
                  <a16:creationId xmlns:a16="http://schemas.microsoft.com/office/drawing/2014/main" id="{F26A85C4-B32B-416C-B37C-7ECF666C6005}"/>
                </a:ext>
              </a:extLst>
            </p:cNvPr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六边形 18">
              <a:extLst>
                <a:ext uri="{FF2B5EF4-FFF2-40B4-BE49-F238E27FC236}">
                  <a16:creationId xmlns:a16="http://schemas.microsoft.com/office/drawing/2014/main" id="{329A7395-1C81-4A15-9D5F-DAAE8B44C818}"/>
                </a:ext>
              </a:extLst>
            </p:cNvPr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AutoShape 59">
              <a:extLst>
                <a:ext uri="{FF2B5EF4-FFF2-40B4-BE49-F238E27FC236}">
                  <a16:creationId xmlns:a16="http://schemas.microsoft.com/office/drawing/2014/main" id="{ECF38E48-479D-4D20-BB60-774EC3DC0BF5}"/>
                </a:ext>
              </a:extLst>
            </p:cNvPr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554950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  <p:bldP spid="8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 flipH="1">
            <a:off x="106741" y="0"/>
            <a:ext cx="6436113" cy="6873596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309994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  <a:gd name="connsiteX11" fmla="*/ 1572046 w 10639698"/>
              <a:gd name="connsiteY11" fmla="*/ 0 h 6866632"/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10639698 w 10639698"/>
              <a:gd name="connsiteY2" fmla="*/ 0 h 6866632"/>
              <a:gd name="connsiteX3" fmla="*/ 10639698 w 10639698"/>
              <a:gd name="connsiteY3" fmla="*/ 6857554 h 6866632"/>
              <a:gd name="connsiteX4" fmla="*/ 7496924 w 10639698"/>
              <a:gd name="connsiteY4" fmla="*/ 6857554 h 6866632"/>
              <a:gd name="connsiteX5" fmla="*/ 7486457 w 10639698"/>
              <a:gd name="connsiteY5" fmla="*/ 6866632 h 6866632"/>
              <a:gd name="connsiteX6" fmla="*/ 1572046 w 10639698"/>
              <a:gd name="connsiteY6" fmla="*/ 6866632 h 6866632"/>
              <a:gd name="connsiteX7" fmla="*/ 1483885 w 10639698"/>
              <a:gd name="connsiteY7" fmla="*/ 6790170 h 6866632"/>
              <a:gd name="connsiteX8" fmla="*/ 0 w 10639698"/>
              <a:gd name="connsiteY8" fmla="*/ 3433316 h 6866632"/>
              <a:gd name="connsiteX9" fmla="*/ 1483885 w 10639698"/>
              <a:gd name="connsiteY9" fmla="*/ 76463 h 6866632"/>
              <a:gd name="connsiteX10" fmla="*/ 1572046 w 10639698"/>
              <a:gd name="connsiteY10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7486457 w 10639698"/>
              <a:gd name="connsiteY4" fmla="*/ 6866632 h 6866632"/>
              <a:gd name="connsiteX5" fmla="*/ 1572046 w 10639698"/>
              <a:gd name="connsiteY5" fmla="*/ 6866632 h 6866632"/>
              <a:gd name="connsiteX6" fmla="*/ 1483885 w 10639698"/>
              <a:gd name="connsiteY6" fmla="*/ 6790170 h 6866632"/>
              <a:gd name="connsiteX7" fmla="*/ 0 w 10639698"/>
              <a:gd name="connsiteY7" fmla="*/ 3433316 h 6866632"/>
              <a:gd name="connsiteX8" fmla="*/ 1483885 w 10639698"/>
              <a:gd name="connsiteY8" fmla="*/ 76463 h 6866632"/>
              <a:gd name="connsiteX9" fmla="*/ 1572046 w 10639698"/>
              <a:gd name="connsiteY9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1572046 w 10639698"/>
              <a:gd name="connsiteY4" fmla="*/ 6866632 h 6866632"/>
              <a:gd name="connsiteX5" fmla="*/ 1483885 w 10639698"/>
              <a:gd name="connsiteY5" fmla="*/ 6790170 h 6866632"/>
              <a:gd name="connsiteX6" fmla="*/ 0 w 10639698"/>
              <a:gd name="connsiteY6" fmla="*/ 3433316 h 6866632"/>
              <a:gd name="connsiteX7" fmla="*/ 1483885 w 10639698"/>
              <a:gd name="connsiteY7" fmla="*/ 76463 h 6866632"/>
              <a:gd name="connsiteX8" fmla="*/ 1572046 w 10639698"/>
              <a:gd name="connsiteY8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1572046 w 10639698"/>
              <a:gd name="connsiteY3" fmla="*/ 6866632 h 6866632"/>
              <a:gd name="connsiteX4" fmla="*/ 1483885 w 10639698"/>
              <a:gd name="connsiteY4" fmla="*/ 6790170 h 6866632"/>
              <a:gd name="connsiteX5" fmla="*/ 0 w 10639698"/>
              <a:gd name="connsiteY5" fmla="*/ 3433316 h 6866632"/>
              <a:gd name="connsiteX6" fmla="*/ 1483885 w 10639698"/>
              <a:gd name="connsiteY6" fmla="*/ 76463 h 6866632"/>
              <a:gd name="connsiteX7" fmla="*/ 1572046 w 10639698"/>
              <a:gd name="connsiteY7" fmla="*/ 0 h 6866632"/>
              <a:gd name="connsiteX0" fmla="*/ 1572046 w 10639698"/>
              <a:gd name="connsiteY0" fmla="*/ 0 h 6866632"/>
              <a:gd name="connsiteX1" fmla="*/ 6597087 w 10639698"/>
              <a:gd name="connsiteY1" fmla="*/ 32084 h 6866632"/>
              <a:gd name="connsiteX2" fmla="*/ 10639698 w 10639698"/>
              <a:gd name="connsiteY2" fmla="*/ 6857554 h 6866632"/>
              <a:gd name="connsiteX3" fmla="*/ 1572046 w 10639698"/>
              <a:gd name="connsiteY3" fmla="*/ 6866632 h 6866632"/>
              <a:gd name="connsiteX4" fmla="*/ 1483885 w 10639698"/>
              <a:gd name="connsiteY4" fmla="*/ 6790170 h 6866632"/>
              <a:gd name="connsiteX5" fmla="*/ 0 w 10639698"/>
              <a:gd name="connsiteY5" fmla="*/ 3433316 h 6866632"/>
              <a:gd name="connsiteX6" fmla="*/ 1483885 w 10639698"/>
              <a:gd name="connsiteY6" fmla="*/ 76463 h 6866632"/>
              <a:gd name="connsiteX7" fmla="*/ 1572046 w 10639698"/>
              <a:gd name="connsiteY7" fmla="*/ 0 h 6866632"/>
              <a:gd name="connsiteX0" fmla="*/ 1572046 w 6629171"/>
              <a:gd name="connsiteY0" fmla="*/ 0 h 6873596"/>
              <a:gd name="connsiteX1" fmla="*/ 6597087 w 6629171"/>
              <a:gd name="connsiteY1" fmla="*/ 32084 h 6873596"/>
              <a:gd name="connsiteX2" fmla="*/ 6629171 w 6629171"/>
              <a:gd name="connsiteY2" fmla="*/ 6873596 h 6873596"/>
              <a:gd name="connsiteX3" fmla="*/ 1572046 w 6629171"/>
              <a:gd name="connsiteY3" fmla="*/ 6866632 h 6873596"/>
              <a:gd name="connsiteX4" fmla="*/ 1483885 w 6629171"/>
              <a:gd name="connsiteY4" fmla="*/ 6790170 h 6873596"/>
              <a:gd name="connsiteX5" fmla="*/ 0 w 6629171"/>
              <a:gd name="connsiteY5" fmla="*/ 3433316 h 6873596"/>
              <a:gd name="connsiteX6" fmla="*/ 1483885 w 6629171"/>
              <a:gd name="connsiteY6" fmla="*/ 76463 h 6873596"/>
              <a:gd name="connsiteX7" fmla="*/ 1572046 w 6629171"/>
              <a:gd name="connsiteY7" fmla="*/ 0 h 6873596"/>
              <a:gd name="connsiteX0" fmla="*/ 1572046 w 6597087"/>
              <a:gd name="connsiteY0" fmla="*/ 0 h 6873596"/>
              <a:gd name="connsiteX1" fmla="*/ 6597087 w 6597087"/>
              <a:gd name="connsiteY1" fmla="*/ 32084 h 6873596"/>
              <a:gd name="connsiteX2" fmla="*/ 6581045 w 6597087"/>
              <a:gd name="connsiteY2" fmla="*/ 6873596 h 6873596"/>
              <a:gd name="connsiteX3" fmla="*/ 1572046 w 6597087"/>
              <a:gd name="connsiteY3" fmla="*/ 6866632 h 6873596"/>
              <a:gd name="connsiteX4" fmla="*/ 1483885 w 6597087"/>
              <a:gd name="connsiteY4" fmla="*/ 6790170 h 6873596"/>
              <a:gd name="connsiteX5" fmla="*/ 0 w 6597087"/>
              <a:gd name="connsiteY5" fmla="*/ 3433316 h 6873596"/>
              <a:gd name="connsiteX6" fmla="*/ 1483885 w 6597087"/>
              <a:gd name="connsiteY6" fmla="*/ 76463 h 6873596"/>
              <a:gd name="connsiteX7" fmla="*/ 1572046 w 6597087"/>
              <a:gd name="connsiteY7" fmla="*/ 0 h 6873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97087" h="6873596">
                <a:moveTo>
                  <a:pt x="1572046" y="0"/>
                </a:moveTo>
                <a:lnTo>
                  <a:pt x="6597087" y="32084"/>
                </a:lnTo>
                <a:cubicBezTo>
                  <a:pt x="6591740" y="2312588"/>
                  <a:pt x="6586392" y="4593092"/>
                  <a:pt x="6581045" y="6873596"/>
                </a:cubicBez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lnTo>
                  <a:pt x="1572046" y="0"/>
                </a:lnTo>
                <a:close/>
              </a:path>
            </a:pathLst>
          </a:custGeom>
          <a:solidFill>
            <a:srgbClr val="1D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 flipH="1">
            <a:off x="-14607" y="6964"/>
            <a:ext cx="6163950" cy="6866632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10639698 w 10639698"/>
              <a:gd name="connsiteY2" fmla="*/ 0 h 6866632"/>
              <a:gd name="connsiteX3" fmla="*/ 10639698 w 10639698"/>
              <a:gd name="connsiteY3" fmla="*/ 6857554 h 6866632"/>
              <a:gd name="connsiteX4" fmla="*/ 7496924 w 10639698"/>
              <a:gd name="connsiteY4" fmla="*/ 6857554 h 6866632"/>
              <a:gd name="connsiteX5" fmla="*/ 7486457 w 10639698"/>
              <a:gd name="connsiteY5" fmla="*/ 6866632 h 6866632"/>
              <a:gd name="connsiteX6" fmla="*/ 1572046 w 10639698"/>
              <a:gd name="connsiteY6" fmla="*/ 6866632 h 6866632"/>
              <a:gd name="connsiteX7" fmla="*/ 1483885 w 10639698"/>
              <a:gd name="connsiteY7" fmla="*/ 6790170 h 6866632"/>
              <a:gd name="connsiteX8" fmla="*/ 0 w 10639698"/>
              <a:gd name="connsiteY8" fmla="*/ 3433316 h 6866632"/>
              <a:gd name="connsiteX9" fmla="*/ 1483885 w 10639698"/>
              <a:gd name="connsiteY9" fmla="*/ 76463 h 6866632"/>
              <a:gd name="connsiteX10" fmla="*/ 1572046 w 10639698"/>
              <a:gd name="connsiteY10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7486457 w 10639698"/>
              <a:gd name="connsiteY4" fmla="*/ 6866632 h 6866632"/>
              <a:gd name="connsiteX5" fmla="*/ 1572046 w 10639698"/>
              <a:gd name="connsiteY5" fmla="*/ 6866632 h 6866632"/>
              <a:gd name="connsiteX6" fmla="*/ 1483885 w 10639698"/>
              <a:gd name="connsiteY6" fmla="*/ 6790170 h 6866632"/>
              <a:gd name="connsiteX7" fmla="*/ 0 w 10639698"/>
              <a:gd name="connsiteY7" fmla="*/ 3433316 h 6866632"/>
              <a:gd name="connsiteX8" fmla="*/ 1483885 w 10639698"/>
              <a:gd name="connsiteY8" fmla="*/ 76463 h 6866632"/>
              <a:gd name="connsiteX9" fmla="*/ 1572046 w 10639698"/>
              <a:gd name="connsiteY9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1572046 w 10639698"/>
              <a:gd name="connsiteY4" fmla="*/ 6866632 h 6866632"/>
              <a:gd name="connsiteX5" fmla="*/ 1483885 w 10639698"/>
              <a:gd name="connsiteY5" fmla="*/ 6790170 h 6866632"/>
              <a:gd name="connsiteX6" fmla="*/ 0 w 10639698"/>
              <a:gd name="connsiteY6" fmla="*/ 3433316 h 6866632"/>
              <a:gd name="connsiteX7" fmla="*/ 1483885 w 10639698"/>
              <a:gd name="connsiteY7" fmla="*/ 76463 h 6866632"/>
              <a:gd name="connsiteX8" fmla="*/ 1572046 w 10639698"/>
              <a:gd name="connsiteY8" fmla="*/ 0 h 6866632"/>
              <a:gd name="connsiteX0" fmla="*/ 1572046 w 10639698"/>
              <a:gd name="connsiteY0" fmla="*/ 0 h 6866632"/>
              <a:gd name="connsiteX1" fmla="*/ 6163950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1572046 w 10639698"/>
              <a:gd name="connsiteY4" fmla="*/ 6866632 h 6866632"/>
              <a:gd name="connsiteX5" fmla="*/ 1483885 w 10639698"/>
              <a:gd name="connsiteY5" fmla="*/ 6790170 h 6866632"/>
              <a:gd name="connsiteX6" fmla="*/ 0 w 10639698"/>
              <a:gd name="connsiteY6" fmla="*/ 3433316 h 6866632"/>
              <a:gd name="connsiteX7" fmla="*/ 1483885 w 10639698"/>
              <a:gd name="connsiteY7" fmla="*/ 76463 h 6866632"/>
              <a:gd name="connsiteX8" fmla="*/ 1572046 w 10639698"/>
              <a:gd name="connsiteY8" fmla="*/ 0 h 6866632"/>
              <a:gd name="connsiteX0" fmla="*/ 1572046 w 10639698"/>
              <a:gd name="connsiteY0" fmla="*/ 0 h 6866632"/>
              <a:gd name="connsiteX1" fmla="*/ 6163950 w 10639698"/>
              <a:gd name="connsiteY1" fmla="*/ 0 h 6866632"/>
              <a:gd name="connsiteX2" fmla="*/ 10639698 w 10639698"/>
              <a:gd name="connsiteY2" fmla="*/ 6857554 h 6866632"/>
              <a:gd name="connsiteX3" fmla="*/ 1572046 w 10639698"/>
              <a:gd name="connsiteY3" fmla="*/ 6866632 h 6866632"/>
              <a:gd name="connsiteX4" fmla="*/ 1483885 w 10639698"/>
              <a:gd name="connsiteY4" fmla="*/ 6790170 h 6866632"/>
              <a:gd name="connsiteX5" fmla="*/ 0 w 10639698"/>
              <a:gd name="connsiteY5" fmla="*/ 3433316 h 6866632"/>
              <a:gd name="connsiteX6" fmla="*/ 1483885 w 10639698"/>
              <a:gd name="connsiteY6" fmla="*/ 76463 h 6866632"/>
              <a:gd name="connsiteX7" fmla="*/ 1572046 w 10639698"/>
              <a:gd name="connsiteY7" fmla="*/ 0 h 6866632"/>
              <a:gd name="connsiteX0" fmla="*/ 1572046 w 6163950"/>
              <a:gd name="connsiteY0" fmla="*/ 0 h 6866632"/>
              <a:gd name="connsiteX1" fmla="*/ 6163950 w 6163950"/>
              <a:gd name="connsiteY1" fmla="*/ 0 h 6866632"/>
              <a:gd name="connsiteX2" fmla="*/ 6147909 w 6163950"/>
              <a:gd name="connsiteY2" fmla="*/ 6857554 h 6866632"/>
              <a:gd name="connsiteX3" fmla="*/ 1572046 w 6163950"/>
              <a:gd name="connsiteY3" fmla="*/ 6866632 h 6866632"/>
              <a:gd name="connsiteX4" fmla="*/ 1483885 w 6163950"/>
              <a:gd name="connsiteY4" fmla="*/ 6790170 h 6866632"/>
              <a:gd name="connsiteX5" fmla="*/ 0 w 6163950"/>
              <a:gd name="connsiteY5" fmla="*/ 3433316 h 6866632"/>
              <a:gd name="connsiteX6" fmla="*/ 1483885 w 6163950"/>
              <a:gd name="connsiteY6" fmla="*/ 76463 h 6866632"/>
              <a:gd name="connsiteX7" fmla="*/ 1572046 w 6163950"/>
              <a:gd name="connsiteY7" fmla="*/ 0 h 686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63950" h="6866632">
                <a:moveTo>
                  <a:pt x="1572046" y="0"/>
                </a:moveTo>
                <a:lnTo>
                  <a:pt x="6163950" y="0"/>
                </a:lnTo>
                <a:lnTo>
                  <a:pt x="6147909" y="6857554"/>
                </a:ln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lnTo>
                  <a:pt x="1572046" y="0"/>
                </a:lnTo>
                <a:close/>
              </a:path>
            </a:pathLst>
          </a:custGeom>
          <a:blipFill dpi="0" rotWithShape="1">
            <a:blip r:embed="rId3" cstate="screen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683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244079" y="1315264"/>
            <a:ext cx="2154014" cy="4050564"/>
          </a:xfrm>
          <a:prstGeom prst="ellipse">
            <a:avLst/>
          </a:prstGeom>
          <a:noFill/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99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199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49642" y="4554194"/>
            <a:ext cx="21428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spc="300" dirty="0">
                <a:solidFill>
                  <a:srgbClr val="595959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PART TWO</a:t>
            </a:r>
            <a:endParaRPr lang="zh-CN" altLang="en-US" sz="2800" b="1" spc="300" dirty="0">
              <a:solidFill>
                <a:srgbClr val="595959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10016" y="2213811"/>
            <a:ext cx="6320589" cy="27752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0" dist="381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75213" y="2796351"/>
            <a:ext cx="1483676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ea typeface="方正黑体简体" panose="02010601030101010101" pitchFamily="2" charset="-122"/>
              </a:rPr>
              <a:t>Kafka</a:t>
            </a:r>
            <a:endParaRPr lang="zh-CN" altLang="en-US" sz="4400" i="1" dirty="0">
              <a:solidFill>
                <a:schemeClr val="tx1">
                  <a:lumMod val="75000"/>
                  <a:lumOff val="25000"/>
                </a:schemeClr>
              </a:solidFill>
              <a:ea typeface="方正黑体简体" panose="02010601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91201" y="3742254"/>
            <a:ext cx="641683" cy="0"/>
          </a:xfrm>
          <a:prstGeom prst="line">
            <a:avLst/>
          </a:prstGeom>
          <a:ln w="57150">
            <a:solidFill>
              <a:srgbClr val="1D4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28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4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 animBg="1"/>
          <p:bldP spid="20" grpId="0"/>
          <p:bldP spid="23" grpId="0"/>
          <p:bldP spid="6" grpId="0" animBg="1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 animBg="1"/>
          <p:bldP spid="20" grpId="0"/>
          <p:bldP spid="23" grpId="0"/>
          <p:bldP spid="6" grpId="0" animBg="1"/>
          <p:bldP spid="5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96001" y="1555224"/>
            <a:ext cx="471953" cy="473084"/>
          </a:xfrm>
          <a:prstGeom prst="rect">
            <a:avLst/>
          </a:prstGeom>
          <a:noFill/>
          <a:ln w="38100">
            <a:solidFill>
              <a:srgbClr val="1D4C77"/>
            </a:solidFill>
          </a:ln>
          <a:effectLst>
            <a:outerShdw blurRad="381000" dist="127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-3600" y="5982789"/>
            <a:ext cx="12195600" cy="875211"/>
          </a:xfrm>
          <a:prstGeom prst="rect">
            <a:avLst/>
          </a:pr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60062CF-4239-4286-B703-132EC1F0E32B}"/>
              </a:ext>
            </a:extLst>
          </p:cNvPr>
          <p:cNvSpPr txBox="1">
            <a:spLocks/>
          </p:cNvSpPr>
          <p:nvPr/>
        </p:nvSpPr>
        <p:spPr>
          <a:xfrm>
            <a:off x="1315328" y="1555224"/>
            <a:ext cx="10669407" cy="8752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/>
              <a:t>Apache Kafka® </a:t>
            </a:r>
            <a:r>
              <a:rPr lang="zh-CN" altLang="en-US" dirty="0"/>
              <a:t>是一个分布式流处理平台</a:t>
            </a:r>
            <a:endParaRPr lang="en-US" altLang="zh-CN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480918" y="2165738"/>
            <a:ext cx="680194" cy="0"/>
          </a:xfrm>
          <a:prstGeom prst="line">
            <a:avLst/>
          </a:prstGeom>
          <a:ln w="38100">
            <a:solidFill>
              <a:srgbClr val="1D4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101380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Kafka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0060C94-8CF4-4482-88D5-550A4A6EDA35}"/>
              </a:ext>
            </a:extLst>
          </p:cNvPr>
          <p:cNvSpPr txBox="1"/>
          <p:nvPr/>
        </p:nvSpPr>
        <p:spPr>
          <a:xfrm>
            <a:off x="1315328" y="2604686"/>
            <a:ext cx="10471159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Kafka</a:t>
            </a:r>
            <a:r>
              <a:rPr lang="zh-CN" altLang="en-US" sz="2000" dirty="0"/>
              <a:t>是最初由</a:t>
            </a:r>
            <a:r>
              <a:rPr lang="en-US" altLang="zh-CN" sz="2000" dirty="0" err="1"/>
              <a:t>Linkedin</a:t>
            </a:r>
            <a:r>
              <a:rPr lang="zh-CN" altLang="en-US" sz="2000" dirty="0"/>
              <a:t>公司开发的一个基于</a:t>
            </a:r>
            <a:r>
              <a:rPr lang="en-US" altLang="zh-CN" sz="2000" dirty="0"/>
              <a:t>Zookeeper</a:t>
            </a:r>
            <a:r>
              <a:rPr lang="zh-CN" altLang="en-US" sz="2000" dirty="0"/>
              <a:t>协调的分布式消息系统，由</a:t>
            </a:r>
            <a:r>
              <a:rPr lang="en-US" altLang="zh-CN" sz="2000" dirty="0"/>
              <a:t>Scala</a:t>
            </a:r>
            <a:r>
              <a:rPr lang="zh-CN" altLang="en-US" sz="2000" dirty="0"/>
              <a:t>和</a:t>
            </a:r>
            <a:r>
              <a:rPr lang="en-US" altLang="zh-CN" sz="2000" dirty="0"/>
              <a:t>Java</a:t>
            </a:r>
            <a:r>
              <a:rPr lang="zh-CN" altLang="en-US" sz="2000" dirty="0"/>
              <a:t>编写，并于</a:t>
            </a:r>
            <a:r>
              <a:rPr lang="en-US" altLang="zh-CN" sz="2000" dirty="0"/>
              <a:t>2010</a:t>
            </a:r>
            <a:r>
              <a:rPr lang="zh-CN" altLang="en-US" sz="2000" dirty="0"/>
              <a:t>年贡献给了</a:t>
            </a:r>
            <a:r>
              <a:rPr lang="en-US" altLang="zh-CN" sz="2000" dirty="0"/>
              <a:t>Apache</a:t>
            </a:r>
            <a:r>
              <a:rPr lang="zh-CN" altLang="en-US" sz="2000" dirty="0"/>
              <a:t>基金会并成为顶级开源项目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Kafka</a:t>
            </a:r>
            <a:r>
              <a:rPr lang="zh-CN" altLang="en-US" sz="2000" dirty="0"/>
              <a:t>受到</a:t>
            </a:r>
            <a:r>
              <a:rPr lang="en-US" altLang="zh-CN" sz="2000" dirty="0"/>
              <a:t>Zookeeper</a:t>
            </a:r>
            <a:r>
              <a:rPr lang="zh-CN" altLang="en-US" sz="2000" dirty="0"/>
              <a:t>的管理，要运行</a:t>
            </a:r>
            <a:r>
              <a:rPr lang="en-US" altLang="zh-CN" sz="2000" dirty="0"/>
              <a:t>Kafka</a:t>
            </a:r>
            <a:r>
              <a:rPr lang="zh-CN" altLang="en-US" sz="2000" dirty="0"/>
              <a:t>需要首先安装</a:t>
            </a:r>
            <a:r>
              <a:rPr lang="en-US" altLang="zh-CN" sz="2000" dirty="0"/>
              <a:t>Zookeeper</a:t>
            </a:r>
            <a:endParaRPr lang="zh-CN" altLang="en-US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ED065A-2123-4CCD-A188-8D2A656515FF}"/>
              </a:ext>
            </a:extLst>
          </p:cNvPr>
          <p:cNvSpPr txBox="1"/>
          <p:nvPr/>
        </p:nvSpPr>
        <p:spPr>
          <a:xfrm>
            <a:off x="3828288" y="510348"/>
            <a:ext cx="4779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https://Kafka.apachecn.org/</a:t>
            </a:r>
          </a:p>
        </p:txBody>
      </p:sp>
    </p:spTree>
    <p:extLst>
      <p:ext uri="{BB962C8B-B14F-4D97-AF65-F5344CB8AC3E}">
        <p14:creationId xmlns:p14="http://schemas.microsoft.com/office/powerpoint/2010/main" val="1850515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300" tmFilter="0,0; .5, 1; 1, 1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  <p:bldP spid="39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96001" y="1555224"/>
            <a:ext cx="471953" cy="473084"/>
          </a:xfrm>
          <a:prstGeom prst="rect">
            <a:avLst/>
          </a:prstGeom>
          <a:noFill/>
          <a:ln w="38100">
            <a:solidFill>
              <a:srgbClr val="1D4C77"/>
            </a:solidFill>
          </a:ln>
          <a:effectLst>
            <a:outerShdw blurRad="381000" dist="127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-3600" y="5982789"/>
            <a:ext cx="12195600" cy="875211"/>
          </a:xfrm>
          <a:prstGeom prst="rect">
            <a:avLst/>
          </a:pr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60062CF-4239-4286-B703-132EC1F0E32B}"/>
              </a:ext>
            </a:extLst>
          </p:cNvPr>
          <p:cNvSpPr txBox="1">
            <a:spLocks/>
          </p:cNvSpPr>
          <p:nvPr/>
        </p:nvSpPr>
        <p:spPr>
          <a:xfrm>
            <a:off x="1315329" y="956200"/>
            <a:ext cx="10669407" cy="8752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dirty="0"/>
              <a:t>Zookeeper</a:t>
            </a:r>
            <a:r>
              <a:rPr lang="zh-CN" altLang="en-US" dirty="0"/>
              <a:t>是一个分布式的应用程序协调服务，其目标是封装好复杂易出错的关键服务，可以实现选举</a:t>
            </a:r>
            <a:r>
              <a:rPr lang="en-US" altLang="zh-CN" dirty="0"/>
              <a:t>Leader</a:t>
            </a:r>
            <a:r>
              <a:rPr lang="zh-CN" altLang="en-US" dirty="0"/>
              <a:t>、同步数据等需求</a:t>
            </a:r>
            <a:endParaRPr lang="en-US" altLang="zh-CN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480918" y="2165738"/>
            <a:ext cx="680194" cy="0"/>
          </a:xfrm>
          <a:prstGeom prst="line">
            <a:avLst/>
          </a:prstGeom>
          <a:ln w="38100">
            <a:solidFill>
              <a:srgbClr val="1D4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176368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Zookeeper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0D2A101-A620-41B0-ABD5-390811111B39}"/>
              </a:ext>
            </a:extLst>
          </p:cNvPr>
          <p:cNvCxnSpPr/>
          <p:nvPr/>
        </p:nvCxnSpPr>
        <p:spPr>
          <a:xfrm>
            <a:off x="6088334" y="2691287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30EA7D3-60CB-41CC-9E02-767371263172}"/>
              </a:ext>
            </a:extLst>
          </p:cNvPr>
          <p:cNvGrpSpPr/>
          <p:nvPr/>
        </p:nvGrpSpPr>
        <p:grpSpPr>
          <a:xfrm>
            <a:off x="5978986" y="4364948"/>
            <a:ext cx="234028" cy="234028"/>
            <a:chOff x="7927343" y="2668909"/>
            <a:chExt cx="268762" cy="268762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5E8AD3C-DDC4-44EA-9E0F-C85DF2712BB7}"/>
                </a:ext>
              </a:extLst>
            </p:cNvPr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15F4573-0A95-4947-B2E9-B39288F7D7DE}"/>
                </a:ext>
              </a:extLst>
            </p:cNvPr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6C7D33C-9336-43C2-9698-778E2FFFAEE1}"/>
              </a:ext>
            </a:extLst>
          </p:cNvPr>
          <p:cNvGrpSpPr/>
          <p:nvPr/>
        </p:nvGrpSpPr>
        <p:grpSpPr>
          <a:xfrm>
            <a:off x="5489447" y="2136002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6" name="六边形 15">
              <a:extLst>
                <a:ext uri="{FF2B5EF4-FFF2-40B4-BE49-F238E27FC236}">
                  <a16:creationId xmlns:a16="http://schemas.microsoft.com/office/drawing/2014/main" id="{282D7CFA-9CAC-4CE1-9662-1BAEC5D1A691}"/>
                </a:ext>
              </a:extLst>
            </p:cNvPr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六边形 16">
              <a:extLst>
                <a:ext uri="{FF2B5EF4-FFF2-40B4-BE49-F238E27FC236}">
                  <a16:creationId xmlns:a16="http://schemas.microsoft.com/office/drawing/2014/main" id="{8976AB55-35A0-48EE-B3A1-9802B454C859}"/>
                </a:ext>
              </a:extLst>
            </p:cNvPr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AutoShape 59">
              <a:extLst>
                <a:ext uri="{FF2B5EF4-FFF2-40B4-BE49-F238E27FC236}">
                  <a16:creationId xmlns:a16="http://schemas.microsoft.com/office/drawing/2014/main" id="{AC1D2F84-0B39-45DC-B68A-B4D68DF73DB1}"/>
                </a:ext>
              </a:extLst>
            </p:cNvPr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5A73DB0-A560-49A5-BDA4-98C866CB5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900" y="2377318"/>
            <a:ext cx="4693994" cy="3433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分布式协调过程简单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同步性高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消息有序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速度较快，性能好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可扩展性强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可靠，具有原子性（一个操作只有成功失败两种状态），实时性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52F58A3-1097-4106-87BF-617B16E64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0742" y="2467407"/>
            <a:ext cx="4693994" cy="15865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增加新服务节点时可能导致数据丢失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要实现选举过程（选举要求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可用节点数 &gt; 总节点数/2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Open Sans"/>
              </a:rPr>
              <a:t>），所以只允许奇数个节点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64668644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120960" y="57579"/>
            <a:ext cx="0" cy="71159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019770" y="1137355"/>
            <a:ext cx="234028" cy="234028"/>
            <a:chOff x="7927343" y="2668909"/>
            <a:chExt cx="268762" cy="268762"/>
          </a:xfrm>
        </p:grpSpPr>
        <p:sp>
          <p:nvSpPr>
            <p:cNvPr id="13" name="椭圆 12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0" y="3381505"/>
            <a:ext cx="234028" cy="234028"/>
            <a:chOff x="7927343" y="2668909"/>
            <a:chExt cx="268762" cy="268762"/>
          </a:xfrm>
        </p:grpSpPr>
        <p:sp>
          <p:nvSpPr>
            <p:cNvPr id="16" name="椭圆 15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19770" y="5569900"/>
            <a:ext cx="234028" cy="234028"/>
            <a:chOff x="7927343" y="2668909"/>
            <a:chExt cx="268762" cy="268762"/>
          </a:xfrm>
        </p:grpSpPr>
        <p:sp>
          <p:nvSpPr>
            <p:cNvPr id="19" name="椭圆 18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8B163D55-9951-4C7D-B28F-0C0888243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112" y="57579"/>
            <a:ext cx="9233297" cy="1831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</a:rPr>
              <a:t>Kafka作为一个集群，运行在一台或者多台服务器上.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</a:rPr>
              <a:t>Kafka 通过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</a:rPr>
              <a:t>topic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</a:rPr>
              <a:t> 对存储的流数据进行分类。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</a:rPr>
              <a:t>每条记录中包含一个key，一个value和一个timestamp（时间戳）。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948EA58-D7E7-4A67-9E24-9894C6602A8E}"/>
              </a:ext>
            </a:extLst>
          </p:cNvPr>
          <p:cNvSpPr txBox="1"/>
          <p:nvPr/>
        </p:nvSpPr>
        <p:spPr>
          <a:xfrm>
            <a:off x="1658112" y="2144146"/>
            <a:ext cx="6096000" cy="4656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Producer：生产者，发送消息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Consumer：消费者，消费消息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ConsumerGroup：消费者组，一个消费者组下的消费者可以并行消费一个topic下的消息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Broker：缓存代理，指Kafka集群中的一台或多台服务器节点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topic：消息的分类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partition：分区，每个toipc有许多分区，一个分区中的消息是有序的队列，用offset作为id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offset：消息在分区中的偏移量</a:t>
            </a:r>
          </a:p>
        </p:txBody>
      </p:sp>
    </p:spTree>
    <p:extLst>
      <p:ext uri="{BB962C8B-B14F-4D97-AF65-F5344CB8AC3E}">
        <p14:creationId xmlns:p14="http://schemas.microsoft.com/office/powerpoint/2010/main" val="1155578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1631</Words>
  <Application>Microsoft Office PowerPoint</Application>
  <PresentationFormat>宽屏</PresentationFormat>
  <Paragraphs>154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Arial Unicode MS</vt:lpstr>
      <vt:lpstr>Gill Sans</vt:lpstr>
      <vt:lpstr>Meiryo UI</vt:lpstr>
      <vt:lpstr>Roboto Medium</vt:lpstr>
      <vt:lpstr>Roboto Thin</vt:lpstr>
      <vt:lpstr>方正黑体简体</vt:lpstr>
      <vt:lpstr>宋体</vt:lpstr>
      <vt:lpstr>微软雅黑</vt:lpstr>
      <vt:lpstr>Agency FB</vt:lpstr>
      <vt:lpstr>Arial</vt:lpstr>
      <vt:lpstr>Calibri</vt:lpstr>
      <vt:lpstr>Calibri Light</vt:lpstr>
      <vt:lpstr>Century Gothic</vt:lpstr>
      <vt:lpstr>Source Sans Pro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Likf</dc:creator>
  <cp:keywords/>
  <dc:description/>
  <cp:lastModifiedBy>李 柯凡</cp:lastModifiedBy>
  <cp:revision>606</cp:revision>
  <dcterms:created xsi:type="dcterms:W3CDTF">2019-05-16T00:04:14Z</dcterms:created>
  <dcterms:modified xsi:type="dcterms:W3CDTF">2021-02-28T03:28:01Z</dcterms:modified>
</cp:coreProperties>
</file>