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331" r:id="rId5"/>
    <p:sldId id="311" r:id="rId6"/>
    <p:sldId id="266" r:id="rId7"/>
    <p:sldId id="307" r:id="rId8"/>
    <p:sldId id="265" r:id="rId9"/>
    <p:sldId id="267" r:id="rId10"/>
    <p:sldId id="332" r:id="rId11"/>
    <p:sldId id="333" r:id="rId12"/>
    <p:sldId id="334" r:id="rId13"/>
    <p:sldId id="335" r:id="rId14"/>
    <p:sldId id="336" r:id="rId15"/>
    <p:sldId id="337" r:id="rId16"/>
    <p:sldId id="340" r:id="rId17"/>
    <p:sldId id="342" r:id="rId18"/>
    <p:sldId id="341" r:id="rId19"/>
    <p:sldId id="343" r:id="rId20"/>
    <p:sldId id="344" r:id="rId21"/>
    <p:sldId id="345" r:id="rId22"/>
    <p:sldId id="346" r:id="rId23"/>
    <p:sldId id="347" r:id="rId24"/>
    <p:sldId id="350" r:id="rId25"/>
    <p:sldId id="348" r:id="rId26"/>
    <p:sldId id="349" r:id="rId27"/>
    <p:sldId id="35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C77"/>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8" autoAdjust="0"/>
  </p:normalViewPr>
  <p:slideViewPr>
    <p:cSldViewPr snapToGrid="0">
      <p:cViewPr varScale="1">
        <p:scale>
          <a:sx n="63" d="100"/>
          <a:sy n="63" d="100"/>
        </p:scale>
        <p:origin x="67" y="19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3632-086E-4C0A-B693-80AF826D3C19}"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724C-EBFF-41D4-88EE-EC6386CFF47F}" type="slidenum">
              <a:rPr lang="zh-CN" altLang="en-US" smtClean="0"/>
              <a:t>‹#›</a:t>
            </a:fld>
            <a:endParaRPr lang="zh-CN" altLang="en-US"/>
          </a:p>
        </p:txBody>
      </p:sp>
    </p:spTree>
    <p:extLst>
      <p:ext uri="{BB962C8B-B14F-4D97-AF65-F5344CB8AC3E}">
        <p14:creationId xmlns:p14="http://schemas.microsoft.com/office/powerpoint/2010/main" val="198456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416243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10</a:t>
            </a:fld>
            <a:endParaRPr lang="zh-CN" altLang="en-US"/>
          </a:p>
        </p:txBody>
      </p:sp>
    </p:spTree>
    <p:extLst>
      <p:ext uri="{BB962C8B-B14F-4D97-AF65-F5344CB8AC3E}">
        <p14:creationId xmlns:p14="http://schemas.microsoft.com/office/powerpoint/2010/main" val="4530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11</a:t>
            </a:fld>
            <a:endParaRPr lang="zh-CN" altLang="en-US"/>
          </a:p>
        </p:txBody>
      </p:sp>
    </p:spTree>
    <p:extLst>
      <p:ext uri="{BB962C8B-B14F-4D97-AF65-F5344CB8AC3E}">
        <p14:creationId xmlns:p14="http://schemas.microsoft.com/office/powerpoint/2010/main" val="252866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12</a:t>
            </a:fld>
            <a:endParaRPr lang="zh-CN" altLang="en-US"/>
          </a:p>
        </p:txBody>
      </p:sp>
    </p:spTree>
    <p:extLst>
      <p:ext uri="{BB962C8B-B14F-4D97-AF65-F5344CB8AC3E}">
        <p14:creationId xmlns:p14="http://schemas.microsoft.com/office/powerpoint/2010/main" val="1327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13</a:t>
            </a:fld>
            <a:endParaRPr lang="zh-CN" altLang="en-US"/>
          </a:p>
        </p:txBody>
      </p:sp>
    </p:spTree>
    <p:extLst>
      <p:ext uri="{BB962C8B-B14F-4D97-AF65-F5344CB8AC3E}">
        <p14:creationId xmlns:p14="http://schemas.microsoft.com/office/powerpoint/2010/main" val="355905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14</a:t>
            </a:fld>
            <a:endParaRPr lang="zh-CN" altLang="en-US"/>
          </a:p>
        </p:txBody>
      </p:sp>
    </p:spTree>
    <p:extLst>
      <p:ext uri="{BB962C8B-B14F-4D97-AF65-F5344CB8AC3E}">
        <p14:creationId xmlns:p14="http://schemas.microsoft.com/office/powerpoint/2010/main" val="315168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15</a:t>
            </a:fld>
            <a:endParaRPr lang="zh-CN" altLang="en-US"/>
          </a:p>
        </p:txBody>
      </p:sp>
    </p:spTree>
    <p:extLst>
      <p:ext uri="{BB962C8B-B14F-4D97-AF65-F5344CB8AC3E}">
        <p14:creationId xmlns:p14="http://schemas.microsoft.com/office/powerpoint/2010/main" val="368778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632578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17</a:t>
            </a:fld>
            <a:endParaRPr lang="zh-CN" altLang="en-US"/>
          </a:p>
        </p:txBody>
      </p:sp>
    </p:spTree>
    <p:extLst>
      <p:ext uri="{BB962C8B-B14F-4D97-AF65-F5344CB8AC3E}">
        <p14:creationId xmlns:p14="http://schemas.microsoft.com/office/powerpoint/2010/main" val="3228459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18</a:t>
            </a:fld>
            <a:endParaRPr lang="zh-CN" altLang="en-US"/>
          </a:p>
        </p:txBody>
      </p:sp>
    </p:spTree>
    <p:extLst>
      <p:ext uri="{BB962C8B-B14F-4D97-AF65-F5344CB8AC3E}">
        <p14:creationId xmlns:p14="http://schemas.microsoft.com/office/powerpoint/2010/main" val="3122691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19</a:t>
            </a:fld>
            <a:endParaRPr lang="zh-CN" altLang="en-US"/>
          </a:p>
        </p:txBody>
      </p:sp>
    </p:spTree>
    <p:extLst>
      <p:ext uri="{BB962C8B-B14F-4D97-AF65-F5344CB8AC3E}">
        <p14:creationId xmlns:p14="http://schemas.microsoft.com/office/powerpoint/2010/main" val="350353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72628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20</a:t>
            </a:fld>
            <a:endParaRPr lang="zh-CN" altLang="en-US"/>
          </a:p>
        </p:txBody>
      </p:sp>
    </p:spTree>
    <p:extLst>
      <p:ext uri="{BB962C8B-B14F-4D97-AF65-F5344CB8AC3E}">
        <p14:creationId xmlns:p14="http://schemas.microsoft.com/office/powerpoint/2010/main" val="78773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21</a:t>
            </a:fld>
            <a:endParaRPr lang="zh-CN" altLang="en-US"/>
          </a:p>
        </p:txBody>
      </p:sp>
    </p:spTree>
    <p:extLst>
      <p:ext uri="{BB962C8B-B14F-4D97-AF65-F5344CB8AC3E}">
        <p14:creationId xmlns:p14="http://schemas.microsoft.com/office/powerpoint/2010/main" val="312791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22</a:t>
            </a:fld>
            <a:endParaRPr lang="zh-CN" altLang="en-US"/>
          </a:p>
        </p:txBody>
      </p:sp>
    </p:spTree>
    <p:extLst>
      <p:ext uri="{BB962C8B-B14F-4D97-AF65-F5344CB8AC3E}">
        <p14:creationId xmlns:p14="http://schemas.microsoft.com/office/powerpoint/2010/main" val="3671676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23</a:t>
            </a:fld>
            <a:endParaRPr lang="zh-CN" altLang="en-US"/>
          </a:p>
        </p:txBody>
      </p:sp>
    </p:spTree>
    <p:extLst>
      <p:ext uri="{BB962C8B-B14F-4D97-AF65-F5344CB8AC3E}">
        <p14:creationId xmlns:p14="http://schemas.microsoft.com/office/powerpoint/2010/main" val="429287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24</a:t>
            </a:fld>
            <a:endParaRPr lang="zh-CN" altLang="en-US"/>
          </a:p>
        </p:txBody>
      </p:sp>
    </p:spTree>
    <p:extLst>
      <p:ext uri="{BB962C8B-B14F-4D97-AF65-F5344CB8AC3E}">
        <p14:creationId xmlns:p14="http://schemas.microsoft.com/office/powerpoint/2010/main" val="382071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25</a:t>
            </a:fld>
            <a:endParaRPr lang="zh-CN" altLang="en-US"/>
          </a:p>
        </p:txBody>
      </p:sp>
    </p:spTree>
    <p:extLst>
      <p:ext uri="{BB962C8B-B14F-4D97-AF65-F5344CB8AC3E}">
        <p14:creationId xmlns:p14="http://schemas.microsoft.com/office/powerpoint/2010/main" val="2235633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26</a:t>
            </a:fld>
            <a:endParaRPr lang="zh-CN" altLang="en-US"/>
          </a:p>
        </p:txBody>
      </p:sp>
    </p:spTree>
    <p:extLst>
      <p:ext uri="{BB962C8B-B14F-4D97-AF65-F5344CB8AC3E}">
        <p14:creationId xmlns:p14="http://schemas.microsoft.com/office/powerpoint/2010/main" val="1579883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27</a:t>
            </a:fld>
            <a:endParaRPr lang="zh-CN" altLang="en-US"/>
          </a:p>
        </p:txBody>
      </p:sp>
    </p:spTree>
    <p:extLst>
      <p:ext uri="{BB962C8B-B14F-4D97-AF65-F5344CB8AC3E}">
        <p14:creationId xmlns:p14="http://schemas.microsoft.com/office/powerpoint/2010/main" val="88160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4036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extLst>
      <p:ext uri="{BB962C8B-B14F-4D97-AF65-F5344CB8AC3E}">
        <p14:creationId xmlns:p14="http://schemas.microsoft.com/office/powerpoint/2010/main" val="180983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extLst>
      <p:ext uri="{BB962C8B-B14F-4D97-AF65-F5344CB8AC3E}">
        <p14:creationId xmlns:p14="http://schemas.microsoft.com/office/powerpoint/2010/main" val="263278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extLst>
      <p:ext uri="{BB962C8B-B14F-4D97-AF65-F5344CB8AC3E}">
        <p14:creationId xmlns:p14="http://schemas.microsoft.com/office/powerpoint/2010/main" val="32948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71949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8</a:t>
            </a:fld>
            <a:endParaRPr lang="zh-CN" altLang="en-US"/>
          </a:p>
        </p:txBody>
      </p:sp>
    </p:spTree>
    <p:extLst>
      <p:ext uri="{BB962C8B-B14F-4D97-AF65-F5344CB8AC3E}">
        <p14:creationId xmlns:p14="http://schemas.microsoft.com/office/powerpoint/2010/main" val="204858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9</a:t>
            </a:fld>
            <a:endParaRPr lang="zh-CN" altLang="en-US"/>
          </a:p>
        </p:txBody>
      </p:sp>
    </p:spTree>
    <p:extLst>
      <p:ext uri="{BB962C8B-B14F-4D97-AF65-F5344CB8AC3E}">
        <p14:creationId xmlns:p14="http://schemas.microsoft.com/office/powerpoint/2010/main" val="262123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55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67107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40038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4237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334042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65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876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745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768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88922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80164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5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1" cy="6858000"/>
          </a:xfrm>
          <a:prstGeom prst="rect">
            <a:avLst/>
          </a:prstGeom>
          <a:blipFill dpi="0" rotWithShape="1">
            <a:blip r:embed="rId1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36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62"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nblogs.com/yy3b2007com/p/11033009.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4875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706826" y="3317504"/>
            <a:ext cx="2829615"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414141"/>
                </a:solidFill>
                <a:latin typeface="微软雅黑" panose="020B0503020204020204" pitchFamily="34" charset="-122"/>
                <a:ea typeface="微软雅黑" panose="020B0503020204020204" pitchFamily="34" charset="-122"/>
              </a:rPr>
              <a:t>Redis</a:t>
            </a:r>
            <a:endParaRPr lang="zh-CN" altLang="en-US" sz="4800" dirty="0">
              <a:solidFill>
                <a:srgbClr val="41414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870253" y="1178458"/>
            <a:ext cx="2460930" cy="2554545"/>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8000" dirty="0">
                <a:solidFill>
                  <a:srgbClr val="1D4C77"/>
                </a:solidFill>
                <a:latin typeface="Century Gothic" panose="020B0502020202020204" pitchFamily="34" charset="0"/>
                <a:ea typeface="方正黑体简体" panose="02010601030101010101" pitchFamily="2" charset="-122"/>
              </a:rPr>
              <a:t>2021</a:t>
            </a:r>
            <a:endParaRPr lang="zh-CN" altLang="en-US" sz="8000" dirty="0">
              <a:solidFill>
                <a:srgbClr val="1D4C77"/>
              </a:solidFill>
              <a:latin typeface="Century Gothic" panose="020B0502020202020204" pitchFamily="34" charset="0"/>
              <a:ea typeface="方正黑体简体" panose="02010601030101010101" pitchFamily="2" charset="-122"/>
            </a:endParaRPr>
          </a:p>
          <a:p>
            <a:pPr algn="ctr"/>
            <a:endParaRPr lang="zh-CN" altLang="en-US" sz="8000" dirty="0">
              <a:solidFill>
                <a:srgbClr val="1D4C77"/>
              </a:solidFill>
              <a:latin typeface="Century Gothic" panose="020B0502020202020204" pitchFamily="34" charset="0"/>
              <a:ea typeface="方正黑体简体" panose="02010601030101010101" pitchFamily="2" charset="-122"/>
            </a:endParaRPr>
          </a:p>
        </p:txBody>
      </p:sp>
      <p:grpSp>
        <p:nvGrpSpPr>
          <p:cNvPr id="55" name="组合 54"/>
          <p:cNvGrpSpPr/>
          <p:nvPr/>
        </p:nvGrpSpPr>
        <p:grpSpPr>
          <a:xfrm>
            <a:off x="5168900" y="5627254"/>
            <a:ext cx="1863636" cy="337783"/>
            <a:chOff x="4193094" y="5370940"/>
            <a:chExt cx="1863636" cy="337783"/>
          </a:xfrm>
        </p:grpSpPr>
        <p:sp>
          <p:nvSpPr>
            <p:cNvPr id="47" name="Rectangle: Rounded Corners 100"/>
            <p:cNvSpPr/>
            <p:nvPr/>
          </p:nvSpPr>
          <p:spPr>
            <a:xfrm>
              <a:off x="4193094" y="5370940"/>
              <a:ext cx="1863636"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方正黑体简体" panose="02010601030101010101" pitchFamily="2"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方正黑体简体" panose="02010601030101010101" pitchFamily="2" charset="-122"/>
                  <a:ea typeface="方正黑体简体" panose="02010601030101010101" pitchFamily="2" charset="-122"/>
                </a:rPr>
                <a:t>汇报人：李柯凡</a:t>
              </a:r>
            </a:p>
          </p:txBody>
        </p:sp>
      </p:grpSp>
      <p:sp>
        <p:nvSpPr>
          <p:cNvPr id="26" name="文本框 25"/>
          <p:cNvSpPr txBox="1"/>
          <p:nvPr/>
        </p:nvSpPr>
        <p:spPr>
          <a:xfrm>
            <a:off x="4372679" y="2552395"/>
            <a:ext cx="3497910" cy="646331"/>
          </a:xfrm>
          <a:prstGeom prst="rect">
            <a:avLst/>
          </a:prstGeom>
          <a:noFill/>
        </p:spPr>
        <p:txBody>
          <a:bodyPr wrap="square" rtlCol="0">
            <a:spAutoFit/>
            <a:scene3d>
              <a:camera prst="orthographicFront"/>
              <a:lightRig rig="threePt" dir="t"/>
            </a:scene3d>
            <a:sp3d contourW="12700"/>
          </a:bodyPr>
          <a:lstStyle/>
          <a:p>
            <a:pPr algn="dist"/>
            <a:r>
              <a:rPr lang="en-US" altLang="zh-CN" sz="3600" i="1" dirty="0">
                <a:solidFill>
                  <a:srgbClr val="414141"/>
                </a:solidFill>
                <a:ea typeface="方正黑体简体" panose="02010601030101010101" pitchFamily="2" charset="-122"/>
              </a:rPr>
              <a:t>FLASK</a:t>
            </a:r>
            <a:endParaRPr lang="zh-CN" altLang="en-US" sz="3600" i="1" dirty="0">
              <a:solidFill>
                <a:srgbClr val="414141"/>
              </a:solidFill>
              <a:ea typeface="方正黑体简体" panose="02010601030101010101" pitchFamily="2" charset="-122"/>
            </a:endParaRPr>
          </a:p>
        </p:txBody>
      </p:sp>
    </p:spTree>
    <p:extLst>
      <p:ext uri="{BB962C8B-B14F-4D97-AF65-F5344CB8AC3E}">
        <p14:creationId xmlns:p14="http://schemas.microsoft.com/office/powerpoint/2010/main" val="1699299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14:presetBounceEnd="40000">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14:bounceEnd="40000">
                                          <p:cBhvr additive="base">
                                            <p:cTn id="39"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750" fill="hold"/>
                                            <p:tgtEl>
                                              <p:spTgt spid="55"/>
                                            </p:tgtEl>
                                            <p:attrNameLst>
                                              <p:attrName>ppt_x</p:attrName>
                                            </p:attrNameLst>
                                          </p:cBhvr>
                                          <p:tavLst>
                                            <p:tav tm="0">
                                              <p:val>
                                                <p:strVal val="#ppt_x"/>
                                              </p:val>
                                            </p:tav>
                                            <p:tav tm="100000">
                                              <p:val>
                                                <p:strVal val="#ppt_x"/>
                                              </p:val>
                                            </p:tav>
                                          </p:tavLst>
                                        </p:anim>
                                        <p:anim calcmode="lin" valueType="num">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a:t>
            </a:r>
            <a:r>
              <a:rPr lang="en-US" altLang="zh-CN" dirty="0"/>
              <a:t>key</a:t>
            </a:r>
            <a:r>
              <a:rPr lang="zh-CN" altLang="en-US" dirty="0"/>
              <a:t>对应一个哈希表，哈希表使用字符串类型的</a:t>
            </a:r>
            <a:r>
              <a:rPr lang="en-US" altLang="zh-CN" dirty="0"/>
              <a:t>field</a:t>
            </a:r>
            <a:r>
              <a:rPr lang="zh-CN" altLang="en-US" dirty="0"/>
              <a:t>和</a:t>
            </a:r>
            <a:r>
              <a:rPr lang="en-US" altLang="zh-CN" dirty="0"/>
              <a:t>value</a:t>
            </a:r>
            <a:r>
              <a:rPr lang="zh-CN" altLang="en-US" dirty="0"/>
              <a:t>存储，适合存储对象数据</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Hash</a:t>
            </a:r>
            <a:endParaRPr lang="zh-CN" altLang="en-US" sz="2800" b="1" dirty="0">
              <a:solidFill>
                <a:srgbClr val="414141"/>
              </a:solidFill>
              <a:ea typeface="方正黑体简体" panose="02010601030101010101" pitchFamily="2" charset="-122"/>
            </a:endParaRPr>
          </a:p>
        </p:txBody>
      </p:sp>
      <p:pic>
        <p:nvPicPr>
          <p:cNvPr id="3" name="图片 2">
            <a:extLst>
              <a:ext uri="{FF2B5EF4-FFF2-40B4-BE49-F238E27FC236}">
                <a16:creationId xmlns:a16="http://schemas.microsoft.com/office/drawing/2014/main" id="{7C1EE950-2099-4D37-8B7C-A15EF942D303}"/>
              </a:ext>
            </a:extLst>
          </p:cNvPr>
          <p:cNvPicPr>
            <a:picLocks noChangeAspect="1"/>
          </p:cNvPicPr>
          <p:nvPr/>
        </p:nvPicPr>
        <p:blipFill>
          <a:blip r:embed="rId3"/>
          <a:stretch>
            <a:fillRect/>
          </a:stretch>
        </p:blipFill>
        <p:spPr>
          <a:xfrm>
            <a:off x="1315329" y="2559963"/>
            <a:ext cx="6619875" cy="1809750"/>
          </a:xfrm>
          <a:prstGeom prst="rect">
            <a:avLst/>
          </a:prstGeom>
        </p:spPr>
      </p:pic>
    </p:spTree>
    <p:extLst>
      <p:ext uri="{BB962C8B-B14F-4D97-AF65-F5344CB8AC3E}">
        <p14:creationId xmlns:p14="http://schemas.microsoft.com/office/powerpoint/2010/main" val="26466864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2837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一个列表最多可以包含 </a:t>
            </a:r>
            <a:r>
              <a:rPr lang="en-US" altLang="zh-CN" dirty="0"/>
              <a:t>2^32 - 1 </a:t>
            </a:r>
            <a:r>
              <a:rPr lang="zh-CN" altLang="en-US" dirty="0"/>
              <a:t>个元素，约</a:t>
            </a:r>
            <a:r>
              <a:rPr lang="en-US" altLang="zh-CN" dirty="0"/>
              <a:t>40</a:t>
            </a:r>
            <a:r>
              <a:rPr lang="zh-CN" altLang="en-US" dirty="0"/>
              <a:t>亿个</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列表</a:t>
            </a:r>
          </a:p>
        </p:txBody>
      </p:sp>
      <p:pic>
        <p:nvPicPr>
          <p:cNvPr id="2" name="图片 1">
            <a:extLst>
              <a:ext uri="{FF2B5EF4-FFF2-40B4-BE49-F238E27FC236}">
                <a16:creationId xmlns:a16="http://schemas.microsoft.com/office/drawing/2014/main" id="{030F101A-327E-4CD6-A380-415C36067EB7}"/>
              </a:ext>
            </a:extLst>
          </p:cNvPr>
          <p:cNvPicPr>
            <a:picLocks noChangeAspect="1"/>
          </p:cNvPicPr>
          <p:nvPr/>
        </p:nvPicPr>
        <p:blipFill>
          <a:blip r:embed="rId3"/>
          <a:stretch>
            <a:fillRect/>
          </a:stretch>
        </p:blipFill>
        <p:spPr>
          <a:xfrm>
            <a:off x="1315329" y="2543551"/>
            <a:ext cx="5543550" cy="2886075"/>
          </a:xfrm>
          <a:prstGeom prst="rect">
            <a:avLst/>
          </a:prstGeom>
        </p:spPr>
      </p:pic>
    </p:spTree>
    <p:extLst>
      <p:ext uri="{BB962C8B-B14F-4D97-AF65-F5344CB8AC3E}">
        <p14:creationId xmlns:p14="http://schemas.microsoft.com/office/powerpoint/2010/main" val="23037418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集合成员是唯一的    集合的添加、删除、查找复杂度都是</a:t>
            </a:r>
            <a:r>
              <a:rPr lang="en-US" altLang="zh-CN" dirty="0"/>
              <a:t>O(1)</a:t>
            </a:r>
          </a:p>
          <a:p>
            <a:pPr algn="l"/>
            <a:r>
              <a:rPr lang="zh-CN" altLang="en-US" dirty="0"/>
              <a:t>一个集合最多存放 </a:t>
            </a:r>
            <a:r>
              <a:rPr lang="en-US" altLang="zh-CN" dirty="0"/>
              <a:t>2^32 - 1 </a:t>
            </a:r>
            <a:r>
              <a:rPr lang="zh-CN" altLang="en-US" dirty="0"/>
              <a:t>个元素</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集合</a:t>
            </a:r>
          </a:p>
        </p:txBody>
      </p:sp>
      <p:pic>
        <p:nvPicPr>
          <p:cNvPr id="2" name="图片 1">
            <a:extLst>
              <a:ext uri="{FF2B5EF4-FFF2-40B4-BE49-F238E27FC236}">
                <a16:creationId xmlns:a16="http://schemas.microsoft.com/office/drawing/2014/main" id="{555388DE-C56A-4A28-9E77-0009A590D717}"/>
              </a:ext>
            </a:extLst>
          </p:cNvPr>
          <p:cNvPicPr>
            <a:picLocks noChangeAspect="1"/>
          </p:cNvPicPr>
          <p:nvPr/>
        </p:nvPicPr>
        <p:blipFill>
          <a:blip r:embed="rId3"/>
          <a:stretch>
            <a:fillRect/>
          </a:stretch>
        </p:blipFill>
        <p:spPr>
          <a:xfrm>
            <a:off x="1315329" y="2476786"/>
            <a:ext cx="4514850" cy="3057525"/>
          </a:xfrm>
          <a:prstGeom prst="rect">
            <a:avLst/>
          </a:prstGeom>
        </p:spPr>
      </p:pic>
    </p:spTree>
    <p:extLst>
      <p:ext uri="{BB962C8B-B14F-4D97-AF65-F5344CB8AC3E}">
        <p14:creationId xmlns:p14="http://schemas.microsoft.com/office/powerpoint/2010/main" val="195784473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添加、删除、查找的复杂度都是</a:t>
            </a:r>
            <a:r>
              <a:rPr lang="en-US" altLang="zh-CN" dirty="0"/>
              <a:t>O(1)</a:t>
            </a:r>
            <a:r>
              <a:rPr lang="zh-CN" altLang="en-US" dirty="0"/>
              <a:t>，最大数量是 </a:t>
            </a:r>
            <a:r>
              <a:rPr lang="en-US" altLang="zh-CN" dirty="0"/>
              <a:t>2^32-1</a:t>
            </a:r>
          </a:p>
          <a:p>
            <a:pPr algn="l"/>
            <a:r>
              <a:rPr lang="zh-CN" altLang="en-US" dirty="0"/>
              <a:t>每个集合成员都具有一个</a:t>
            </a:r>
            <a:r>
              <a:rPr lang="en-US" altLang="zh-CN" dirty="0"/>
              <a:t>score</a:t>
            </a:r>
            <a:r>
              <a:rPr lang="zh-CN" altLang="en-US" dirty="0"/>
              <a:t>，通过</a:t>
            </a:r>
            <a:r>
              <a:rPr lang="en-US" altLang="zh-CN" dirty="0"/>
              <a:t>score</a:t>
            </a:r>
            <a:r>
              <a:rPr lang="zh-CN" altLang="en-US" dirty="0"/>
              <a:t>对成员实现排序，</a:t>
            </a:r>
            <a:r>
              <a:rPr lang="en-US" altLang="zh-CN" dirty="0"/>
              <a:t>score</a:t>
            </a:r>
            <a:r>
              <a:rPr lang="zh-CN" altLang="en-US" dirty="0"/>
              <a:t>可以重复</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有序集合</a:t>
            </a:r>
          </a:p>
        </p:txBody>
      </p:sp>
      <p:pic>
        <p:nvPicPr>
          <p:cNvPr id="3" name="图片 2">
            <a:extLst>
              <a:ext uri="{FF2B5EF4-FFF2-40B4-BE49-F238E27FC236}">
                <a16:creationId xmlns:a16="http://schemas.microsoft.com/office/drawing/2014/main" id="{AE5499F9-98F8-4AEA-BFD1-9ED667A3022C}"/>
              </a:ext>
            </a:extLst>
          </p:cNvPr>
          <p:cNvPicPr>
            <a:picLocks noChangeAspect="1"/>
          </p:cNvPicPr>
          <p:nvPr/>
        </p:nvPicPr>
        <p:blipFill>
          <a:blip r:embed="rId3"/>
          <a:stretch>
            <a:fillRect/>
          </a:stretch>
        </p:blipFill>
        <p:spPr>
          <a:xfrm>
            <a:off x="1315329" y="2616276"/>
            <a:ext cx="2886075" cy="2019300"/>
          </a:xfrm>
          <a:prstGeom prst="rect">
            <a:avLst/>
          </a:prstGeom>
        </p:spPr>
      </p:pic>
      <p:pic>
        <p:nvPicPr>
          <p:cNvPr id="4" name="图片 3">
            <a:extLst>
              <a:ext uri="{FF2B5EF4-FFF2-40B4-BE49-F238E27FC236}">
                <a16:creationId xmlns:a16="http://schemas.microsoft.com/office/drawing/2014/main" id="{97D2C1F5-F912-46A0-A2BA-73E0DCE7E970}"/>
              </a:ext>
            </a:extLst>
          </p:cNvPr>
          <p:cNvPicPr>
            <a:picLocks noChangeAspect="1"/>
          </p:cNvPicPr>
          <p:nvPr/>
        </p:nvPicPr>
        <p:blipFill>
          <a:blip r:embed="rId4"/>
          <a:stretch>
            <a:fillRect/>
          </a:stretch>
        </p:blipFill>
        <p:spPr>
          <a:xfrm>
            <a:off x="5755195" y="2108866"/>
            <a:ext cx="3705225" cy="3552825"/>
          </a:xfrm>
          <a:prstGeom prst="rect">
            <a:avLst/>
          </a:prstGeom>
        </p:spPr>
      </p:pic>
    </p:spTree>
    <p:extLst>
      <p:ext uri="{BB962C8B-B14F-4D97-AF65-F5344CB8AC3E}">
        <p14:creationId xmlns:p14="http://schemas.microsoft.com/office/powerpoint/2010/main" val="30515348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实现大量数据的基数统计（数据集去重后的数量）功能</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11475" cy="523220"/>
          </a:xfrm>
          <a:prstGeom prst="rect">
            <a:avLst/>
          </a:prstGeom>
          <a:noFill/>
        </p:spPr>
        <p:txBody>
          <a:bodyPr wrap="none" rtlCol="0">
            <a:spAutoFit/>
            <a:scene3d>
              <a:camera prst="orthographicFront"/>
              <a:lightRig rig="threePt" dir="t"/>
            </a:scene3d>
            <a:sp3d contourW="12700"/>
          </a:bodyPr>
          <a:lstStyle/>
          <a:p>
            <a:r>
              <a:rPr lang="en-US" altLang="zh-CN" sz="2800" b="1" dirty="0" err="1"/>
              <a:t>HyperLogLog</a:t>
            </a:r>
            <a:endParaRPr lang="en-US" altLang="zh-CN" sz="2800" b="1" dirty="0"/>
          </a:p>
        </p:txBody>
      </p:sp>
      <p:pic>
        <p:nvPicPr>
          <p:cNvPr id="3" name="图片 2">
            <a:extLst>
              <a:ext uri="{FF2B5EF4-FFF2-40B4-BE49-F238E27FC236}">
                <a16:creationId xmlns:a16="http://schemas.microsoft.com/office/drawing/2014/main" id="{A2E26533-5560-4E5F-987E-BE9B6AFAF218}"/>
              </a:ext>
            </a:extLst>
          </p:cNvPr>
          <p:cNvPicPr>
            <a:picLocks noChangeAspect="1"/>
          </p:cNvPicPr>
          <p:nvPr/>
        </p:nvPicPr>
        <p:blipFill>
          <a:blip r:embed="rId3"/>
          <a:stretch>
            <a:fillRect/>
          </a:stretch>
        </p:blipFill>
        <p:spPr>
          <a:xfrm>
            <a:off x="1315329" y="2357702"/>
            <a:ext cx="2343150" cy="2828925"/>
          </a:xfrm>
          <a:prstGeom prst="rect">
            <a:avLst/>
          </a:prstGeom>
        </p:spPr>
      </p:pic>
    </p:spTree>
    <p:extLst>
      <p:ext uri="{BB962C8B-B14F-4D97-AF65-F5344CB8AC3E}">
        <p14:creationId xmlns:p14="http://schemas.microsoft.com/office/powerpoint/2010/main" val="240340126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类似消息队列，</a:t>
            </a:r>
            <a:r>
              <a:rPr lang="en-US" altLang="zh-CN" dirty="0"/>
              <a:t>pub</a:t>
            </a:r>
            <a:r>
              <a:rPr lang="zh-CN" altLang="en-US" dirty="0"/>
              <a:t>（发送者）发送消息，</a:t>
            </a:r>
            <a:r>
              <a:rPr lang="en-US" altLang="zh-CN" dirty="0"/>
              <a:t>sub</a:t>
            </a:r>
            <a:r>
              <a:rPr lang="zh-CN" altLang="en-US" dirty="0"/>
              <a:t>（接收端）接收消息</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370888" cy="523220"/>
          </a:xfrm>
          <a:prstGeom prst="rect">
            <a:avLst/>
          </a:prstGeom>
          <a:noFill/>
        </p:spPr>
        <p:txBody>
          <a:bodyPr wrap="none" rtlCol="0">
            <a:spAutoFit/>
            <a:scene3d>
              <a:camera prst="orthographicFront"/>
              <a:lightRig rig="threePt" dir="t"/>
            </a:scene3d>
            <a:sp3d contourW="12700"/>
          </a:bodyPr>
          <a:lstStyle/>
          <a:p>
            <a:r>
              <a:rPr lang="en-US" altLang="zh-CN" sz="2800" b="1" dirty="0"/>
              <a:t>pub sub</a:t>
            </a:r>
          </a:p>
        </p:txBody>
      </p:sp>
      <p:pic>
        <p:nvPicPr>
          <p:cNvPr id="3" name="图片 2">
            <a:extLst>
              <a:ext uri="{FF2B5EF4-FFF2-40B4-BE49-F238E27FC236}">
                <a16:creationId xmlns:a16="http://schemas.microsoft.com/office/drawing/2014/main" id="{E8492A30-0A42-4F10-B5BD-8E4DA64EC166}"/>
              </a:ext>
            </a:extLst>
          </p:cNvPr>
          <p:cNvPicPr>
            <a:picLocks noChangeAspect="1"/>
          </p:cNvPicPr>
          <p:nvPr/>
        </p:nvPicPr>
        <p:blipFill>
          <a:blip r:embed="rId3"/>
          <a:stretch>
            <a:fillRect/>
          </a:stretch>
        </p:blipFill>
        <p:spPr>
          <a:xfrm>
            <a:off x="2253829" y="2165738"/>
            <a:ext cx="5057775" cy="3552825"/>
          </a:xfrm>
          <a:prstGeom prst="rect">
            <a:avLst/>
          </a:prstGeom>
        </p:spPr>
      </p:pic>
    </p:spTree>
    <p:extLst>
      <p:ext uri="{BB962C8B-B14F-4D97-AF65-F5344CB8AC3E}">
        <p14:creationId xmlns:p14="http://schemas.microsoft.com/office/powerpoint/2010/main" val="410671605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03</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Three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集群</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85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5254609" y="1746169"/>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03E0C68-DA60-417A-94AF-3E2A39D1D51A}"/>
              </a:ext>
            </a:extLst>
          </p:cNvPr>
          <p:cNvSpPr txBox="1"/>
          <p:nvPr/>
        </p:nvSpPr>
        <p:spPr>
          <a:xfrm>
            <a:off x="730117" y="2206206"/>
            <a:ext cx="4468074" cy="2799100"/>
          </a:xfrm>
          <a:prstGeom prst="rect">
            <a:avLst/>
          </a:prstGeom>
          <a:noFill/>
        </p:spPr>
        <p:txBody>
          <a:bodyPr wrap="square" rtlCol="0">
            <a:spAutoFit/>
          </a:bodyPr>
          <a:lstStyle/>
          <a:p>
            <a:pPr>
              <a:lnSpc>
                <a:spcPct val="150000"/>
              </a:lnSpc>
            </a:pPr>
            <a:r>
              <a:rPr lang="zh-CN" altLang="en-US" sz="2400" dirty="0"/>
              <a:t>单个</a:t>
            </a:r>
            <a:r>
              <a:rPr lang="en-US" altLang="zh-CN" sz="2400" dirty="0"/>
              <a:t>Redis</a:t>
            </a:r>
            <a:r>
              <a:rPr lang="zh-CN" altLang="en-US" sz="2400" dirty="0"/>
              <a:t>：</a:t>
            </a:r>
            <a:endParaRPr lang="en-US" altLang="zh-CN" sz="2400" dirty="0"/>
          </a:p>
          <a:p>
            <a:pPr>
              <a:lnSpc>
                <a:spcPct val="150000"/>
              </a:lnSpc>
            </a:pPr>
            <a:endParaRPr lang="zh-CN" altLang="en-US" sz="2400" dirty="0"/>
          </a:p>
          <a:p>
            <a:pPr marL="457200" indent="-457200">
              <a:lnSpc>
                <a:spcPct val="150000"/>
              </a:lnSpc>
              <a:buFont typeface="+mj-lt"/>
              <a:buAutoNum type="arabicPeriod"/>
            </a:pPr>
            <a:r>
              <a:rPr lang="zh-CN" altLang="en-US" sz="2400" dirty="0"/>
              <a:t>不稳定，</a:t>
            </a:r>
            <a:r>
              <a:rPr lang="en-US" altLang="zh-CN" sz="2400" dirty="0" err="1"/>
              <a:t>redis</a:t>
            </a:r>
            <a:r>
              <a:rPr lang="zh-CN" altLang="en-US" sz="2400" dirty="0"/>
              <a:t>服务器宕机后没有可用的服务</a:t>
            </a:r>
          </a:p>
          <a:p>
            <a:pPr marL="457200" indent="-457200">
              <a:lnSpc>
                <a:spcPct val="150000"/>
              </a:lnSpc>
              <a:buFont typeface="+mj-lt"/>
              <a:buAutoNum type="arabicPeriod"/>
            </a:pPr>
            <a:r>
              <a:rPr lang="zh-CN" altLang="en-US" sz="2400" dirty="0"/>
              <a:t>读写性能有限</a:t>
            </a:r>
          </a:p>
        </p:txBody>
      </p:sp>
      <p:grpSp>
        <p:nvGrpSpPr>
          <p:cNvPr id="15" name="组合 14"/>
          <p:cNvGrpSpPr/>
          <p:nvPr/>
        </p:nvGrpSpPr>
        <p:grpSpPr>
          <a:xfrm>
            <a:off x="5141227" y="4295834"/>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669629" y="432980"/>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集群</a:t>
            </a:r>
          </a:p>
        </p:txBody>
      </p:sp>
      <p:sp>
        <p:nvSpPr>
          <p:cNvPr id="22" name="文本框 21">
            <a:extLst>
              <a:ext uri="{FF2B5EF4-FFF2-40B4-BE49-F238E27FC236}">
                <a16:creationId xmlns:a16="http://schemas.microsoft.com/office/drawing/2014/main" id="{BB8A02B3-54F6-41A3-893E-FAEF4BA107FE}"/>
              </a:ext>
            </a:extLst>
          </p:cNvPr>
          <p:cNvSpPr txBox="1"/>
          <p:nvPr/>
        </p:nvSpPr>
        <p:spPr>
          <a:xfrm>
            <a:off x="6230118" y="480341"/>
            <a:ext cx="5186642" cy="6123086"/>
          </a:xfrm>
          <a:prstGeom prst="rect">
            <a:avLst/>
          </a:prstGeom>
          <a:noFill/>
        </p:spPr>
        <p:txBody>
          <a:bodyPr wrap="square">
            <a:spAutoFit/>
          </a:bodyPr>
          <a:lstStyle/>
          <a:p>
            <a:pPr>
              <a:lnSpc>
                <a:spcPct val="150000"/>
              </a:lnSpc>
            </a:pPr>
            <a:r>
              <a:rPr lang="en-US" altLang="zh-CN" sz="2400" dirty="0" err="1"/>
              <a:t>redis</a:t>
            </a:r>
            <a:r>
              <a:rPr lang="zh-CN" altLang="en-US" sz="2400" dirty="0"/>
              <a:t>集群可以提高</a:t>
            </a:r>
            <a:r>
              <a:rPr lang="en-US" altLang="zh-CN" sz="2400" dirty="0" err="1"/>
              <a:t>redis</a:t>
            </a:r>
            <a:r>
              <a:rPr lang="zh-CN" altLang="en-US" sz="2400" dirty="0"/>
              <a:t>的性能和可用性</a:t>
            </a:r>
          </a:p>
          <a:p>
            <a:pPr>
              <a:lnSpc>
                <a:spcPct val="150000"/>
              </a:lnSpc>
            </a:pPr>
            <a:r>
              <a:rPr lang="en-US" altLang="zh-CN" sz="2400" dirty="0" err="1"/>
              <a:t>redis</a:t>
            </a:r>
            <a:r>
              <a:rPr lang="zh-CN" altLang="en-US" sz="2400" dirty="0"/>
              <a:t>集群中，包括一个主节点</a:t>
            </a:r>
            <a:r>
              <a:rPr lang="en-US" altLang="zh-CN" sz="2400" dirty="0"/>
              <a:t>(Master)</a:t>
            </a:r>
            <a:r>
              <a:rPr lang="zh-CN" altLang="en-US" sz="2400" dirty="0"/>
              <a:t>和多个从节点</a:t>
            </a:r>
            <a:r>
              <a:rPr lang="en-US" altLang="zh-CN" sz="2400" dirty="0"/>
              <a:t>(slave)</a:t>
            </a:r>
            <a:r>
              <a:rPr lang="zh-CN" altLang="en-US" sz="2400" dirty="0"/>
              <a:t>，基于主从复制实现</a:t>
            </a:r>
            <a:r>
              <a:rPr lang="en-US" altLang="zh-CN" sz="2400" dirty="0" err="1"/>
              <a:t>redis</a:t>
            </a:r>
            <a:r>
              <a:rPr lang="zh-CN" altLang="en-US" sz="2400" dirty="0"/>
              <a:t>集群的数据同步</a:t>
            </a:r>
            <a:endParaRPr lang="en-US" altLang="zh-CN" sz="2400" dirty="0"/>
          </a:p>
          <a:p>
            <a:pPr>
              <a:lnSpc>
                <a:spcPct val="150000"/>
              </a:lnSpc>
            </a:pPr>
            <a:endParaRPr lang="en-US" altLang="zh-CN" sz="2400" dirty="0"/>
          </a:p>
          <a:p>
            <a:pPr>
              <a:lnSpc>
                <a:spcPct val="150000"/>
              </a:lnSpc>
            </a:pPr>
            <a:r>
              <a:rPr lang="zh-CN" altLang="en-US" sz="2400" dirty="0"/>
              <a:t>通过哨兵模式监控主节点的状态，当主节点宕机后选举出新的主节点。</a:t>
            </a:r>
          </a:p>
          <a:p>
            <a:pPr>
              <a:lnSpc>
                <a:spcPct val="150000"/>
              </a:lnSpc>
            </a:pPr>
            <a:r>
              <a:rPr lang="zh-CN" altLang="en-US" sz="2400" dirty="0"/>
              <a:t>主节点：执行读、写任务</a:t>
            </a:r>
          </a:p>
          <a:p>
            <a:pPr>
              <a:lnSpc>
                <a:spcPct val="150000"/>
              </a:lnSpc>
            </a:pPr>
            <a:r>
              <a:rPr lang="zh-CN" altLang="en-US" sz="2400" dirty="0"/>
              <a:t>从节点：只读节点</a:t>
            </a:r>
          </a:p>
          <a:p>
            <a:pPr>
              <a:lnSpc>
                <a:spcPct val="150000"/>
              </a:lnSpc>
            </a:pPr>
            <a:r>
              <a:rPr lang="zh-CN" altLang="en-US" sz="2400" dirty="0"/>
              <a:t>因此可以应对需要大量读数据的任务</a:t>
            </a:r>
          </a:p>
        </p:txBody>
      </p:sp>
    </p:spTree>
    <p:extLst>
      <p:ext uri="{BB962C8B-B14F-4D97-AF65-F5344CB8AC3E}">
        <p14:creationId xmlns:p14="http://schemas.microsoft.com/office/powerpoint/2010/main" val="21919978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提高集群可用性，分担读取数据的压力</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主从复制</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A4BBD6CA-D2A9-4444-A3D5-666B573C5BA4}"/>
              </a:ext>
            </a:extLst>
          </p:cNvPr>
          <p:cNvSpPr txBox="1"/>
          <p:nvPr/>
        </p:nvSpPr>
        <p:spPr>
          <a:xfrm>
            <a:off x="6627055" y="2173014"/>
            <a:ext cx="4815840" cy="1291379"/>
          </a:xfrm>
          <a:prstGeom prst="rect">
            <a:avLst/>
          </a:prstGeom>
          <a:noFill/>
        </p:spPr>
        <p:txBody>
          <a:bodyPr wrap="square" rtlCol="0">
            <a:spAutoFit/>
          </a:bodyPr>
          <a:lstStyle/>
          <a:p>
            <a:pPr>
              <a:lnSpc>
                <a:spcPct val="150000"/>
              </a:lnSpc>
            </a:pPr>
            <a:r>
              <a:rPr lang="zh-CN" altLang="en-US" dirty="0"/>
              <a:t>从数据库启动后会发出请求进行全量复制，主数据库进行增删改后会告诉从数据库，进行增量同步</a:t>
            </a:r>
          </a:p>
        </p:txBody>
      </p:sp>
      <p:sp>
        <p:nvSpPr>
          <p:cNvPr id="4" name="文本框 3">
            <a:extLst>
              <a:ext uri="{FF2B5EF4-FFF2-40B4-BE49-F238E27FC236}">
                <a16:creationId xmlns:a16="http://schemas.microsoft.com/office/drawing/2014/main" id="{3EA9EC63-7D37-455C-9848-BC6B638709F7}"/>
              </a:ext>
            </a:extLst>
          </p:cNvPr>
          <p:cNvSpPr txBox="1"/>
          <p:nvPr/>
        </p:nvSpPr>
        <p:spPr>
          <a:xfrm>
            <a:off x="1315329" y="2725729"/>
            <a:ext cx="5588878" cy="1477328"/>
          </a:xfrm>
          <a:prstGeom prst="rect">
            <a:avLst/>
          </a:prstGeom>
          <a:noFill/>
        </p:spPr>
        <p:txBody>
          <a:bodyPr wrap="square" rtlCol="0">
            <a:spAutoFit/>
          </a:bodyPr>
          <a:lstStyle/>
          <a:p>
            <a:r>
              <a:rPr lang="zh-CN" altLang="en-US" dirty="0"/>
              <a:t>修改从数据库的配置文件，</a:t>
            </a:r>
            <a:r>
              <a:rPr lang="en-US" altLang="zh-CN" dirty="0" err="1"/>
              <a:t>redis.conf</a:t>
            </a:r>
            <a:endParaRPr lang="en-US" altLang="zh-CN" dirty="0"/>
          </a:p>
          <a:p>
            <a:endParaRPr lang="en-US" altLang="zh-CN" dirty="0"/>
          </a:p>
          <a:p>
            <a:r>
              <a:rPr lang="en-US" altLang="zh-CN" dirty="0" err="1"/>
              <a:t>salveof</a:t>
            </a:r>
            <a:r>
              <a:rPr lang="en-US" altLang="zh-CN" dirty="0"/>
              <a:t> &lt;Master</a:t>
            </a:r>
            <a:r>
              <a:rPr lang="zh-CN" altLang="en-US" dirty="0"/>
              <a:t>的</a:t>
            </a:r>
            <a:r>
              <a:rPr lang="en-US" altLang="zh-CN" dirty="0" err="1"/>
              <a:t>ip</a:t>
            </a:r>
            <a:r>
              <a:rPr lang="en-US" altLang="zh-CN" dirty="0"/>
              <a:t>&gt; &lt;Master</a:t>
            </a:r>
            <a:r>
              <a:rPr lang="zh-CN" altLang="en-US" dirty="0"/>
              <a:t>的端口</a:t>
            </a:r>
            <a:r>
              <a:rPr lang="en-US" altLang="zh-CN" dirty="0"/>
              <a:t>&gt;</a:t>
            </a:r>
          </a:p>
          <a:p>
            <a:endParaRPr lang="en-US" altLang="zh-CN" dirty="0"/>
          </a:p>
          <a:p>
            <a:r>
              <a:rPr lang="zh-CN" altLang="en-US" dirty="0"/>
              <a:t>测试中使用不同的端口启动两个从数据库</a:t>
            </a:r>
          </a:p>
        </p:txBody>
      </p:sp>
      <p:pic>
        <p:nvPicPr>
          <p:cNvPr id="5" name="图片 4">
            <a:extLst>
              <a:ext uri="{FF2B5EF4-FFF2-40B4-BE49-F238E27FC236}">
                <a16:creationId xmlns:a16="http://schemas.microsoft.com/office/drawing/2014/main" id="{6D14F18B-9291-45BD-9B93-8F18F51E3269}"/>
              </a:ext>
            </a:extLst>
          </p:cNvPr>
          <p:cNvPicPr>
            <a:picLocks noChangeAspect="1"/>
          </p:cNvPicPr>
          <p:nvPr/>
        </p:nvPicPr>
        <p:blipFill>
          <a:blip r:embed="rId3"/>
          <a:stretch>
            <a:fillRect/>
          </a:stretch>
        </p:blipFill>
        <p:spPr>
          <a:xfrm>
            <a:off x="2717995" y="4203057"/>
            <a:ext cx="8724900" cy="1657350"/>
          </a:xfrm>
          <a:prstGeom prst="rect">
            <a:avLst/>
          </a:prstGeom>
        </p:spPr>
      </p:pic>
    </p:spTree>
    <p:extLst>
      <p:ext uri="{BB962C8B-B14F-4D97-AF65-F5344CB8AC3E}">
        <p14:creationId xmlns:p14="http://schemas.microsoft.com/office/powerpoint/2010/main" val="34689849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F244F64F-C9DE-4119-884B-2AFE2CBBB714}"/>
              </a:ext>
            </a:extLst>
          </p:cNvPr>
          <p:cNvPicPr>
            <a:picLocks noChangeAspect="1"/>
          </p:cNvPicPr>
          <p:nvPr/>
        </p:nvPicPr>
        <p:blipFill>
          <a:blip r:embed="rId3"/>
          <a:stretch>
            <a:fillRect/>
          </a:stretch>
        </p:blipFill>
        <p:spPr>
          <a:xfrm>
            <a:off x="1603190" y="893450"/>
            <a:ext cx="9467850" cy="5353050"/>
          </a:xfrm>
          <a:prstGeom prst="rect">
            <a:avLst/>
          </a:prstGeom>
        </p:spPr>
      </p:pic>
    </p:spTree>
    <p:extLst>
      <p:ext uri="{BB962C8B-B14F-4D97-AF65-F5344CB8AC3E}">
        <p14:creationId xmlns:p14="http://schemas.microsoft.com/office/powerpoint/2010/main" val="9346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61"/>
          <p:cNvSpPr/>
          <p:nvPr/>
        </p:nvSpPr>
        <p:spPr>
          <a:xfrm>
            <a:off x="1072926"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39" name="任意多边形 38"/>
          <p:cNvSpPr/>
          <p:nvPr/>
        </p:nvSpPr>
        <p:spPr>
          <a:xfrm>
            <a:off x="1551509"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r="1"/>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7" name="矩形 26"/>
          <p:cNvSpPr/>
          <p:nvPr/>
        </p:nvSpPr>
        <p:spPr>
          <a:xfrm>
            <a:off x="5780162" y="123394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5400000">
            <a:off x="1147717" y="3042765"/>
            <a:ext cx="4136750"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rPr>
              <a:t>CONTENTS</a:t>
            </a:r>
            <a:endParaRPr lang="zh-CN" altLang="en-US"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文本框 39"/>
          <p:cNvSpPr txBox="1"/>
          <p:nvPr/>
        </p:nvSpPr>
        <p:spPr>
          <a:xfrm>
            <a:off x="3525433" y="2396433"/>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rgbClr val="1D4C77"/>
                </a:solidFill>
                <a:ea typeface="方正黑体简体" panose="02010601030101010101" pitchFamily="2" charset="-122"/>
              </a:rPr>
              <a:t>目录</a:t>
            </a:r>
          </a:p>
        </p:txBody>
      </p:sp>
      <p:grpSp>
        <p:nvGrpSpPr>
          <p:cNvPr id="35" name="组合 34"/>
          <p:cNvGrpSpPr/>
          <p:nvPr/>
        </p:nvGrpSpPr>
        <p:grpSpPr>
          <a:xfrm>
            <a:off x="5950840" y="1359729"/>
            <a:ext cx="2616167" cy="694554"/>
            <a:chOff x="5591150" y="1307383"/>
            <a:chExt cx="2616167" cy="694554"/>
          </a:xfrm>
        </p:grpSpPr>
        <p:sp>
          <p:nvSpPr>
            <p:cNvPr id="8" name="文本框 7"/>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简介</a:t>
              </a:r>
              <a:endParaRPr lang="zh-CN" altLang="en-US" i="1" dirty="0">
                <a:solidFill>
                  <a:schemeClr val="tx1">
                    <a:lumMod val="75000"/>
                    <a:lumOff val="25000"/>
                  </a:schemeClr>
                </a:solidFill>
                <a:ea typeface="方正黑体简体" panose="02010601030101010101" pitchFamily="2" charset="-122"/>
              </a:endParaRPr>
            </a:p>
          </p:txBody>
        </p:sp>
        <p:sp>
          <p:nvSpPr>
            <p:cNvPr id="41" name="椭圆 40"/>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01</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31" name="矩形 30"/>
          <p:cNvSpPr/>
          <p:nvPr/>
        </p:nvSpPr>
        <p:spPr>
          <a:xfrm>
            <a:off x="5780162" y="2396433"/>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950840" y="2522439"/>
            <a:ext cx="3334313" cy="694554"/>
            <a:chOff x="5591150" y="1307383"/>
            <a:chExt cx="3334313" cy="694554"/>
          </a:xfrm>
        </p:grpSpPr>
        <p:sp>
          <p:nvSpPr>
            <p:cNvPr id="64" name="文本框 63"/>
            <p:cNvSpPr txBox="1"/>
            <p:nvPr/>
          </p:nvSpPr>
          <p:spPr>
            <a:xfrm>
              <a:off x="6503453" y="1307383"/>
              <a:ext cx="242201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数据结构</a:t>
              </a:r>
              <a:endParaRPr lang="zh-CN" altLang="en-US" i="1" dirty="0">
                <a:solidFill>
                  <a:schemeClr val="tx1">
                    <a:lumMod val="75000"/>
                    <a:lumOff val="25000"/>
                  </a:schemeClr>
                </a:solidFill>
                <a:ea typeface="方正黑体简体" panose="02010601030101010101" pitchFamily="2" charset="-122"/>
              </a:endParaRPr>
            </a:p>
          </p:txBody>
        </p:sp>
        <p:sp>
          <p:nvSpPr>
            <p:cNvPr id="38" name="椭圆 37"/>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02</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19" name="矩形 18">
            <a:extLst>
              <a:ext uri="{FF2B5EF4-FFF2-40B4-BE49-F238E27FC236}">
                <a16:creationId xmlns:a16="http://schemas.microsoft.com/office/drawing/2014/main" id="{2A9BE503-4EB5-41D7-818C-012FDC107E4B}"/>
              </a:ext>
            </a:extLst>
          </p:cNvPr>
          <p:cNvSpPr/>
          <p:nvPr/>
        </p:nvSpPr>
        <p:spPr>
          <a:xfrm>
            <a:off x="5780162" y="356682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BE8B9284-D946-43FB-9FAC-3F6DC333B5FF}"/>
              </a:ext>
            </a:extLst>
          </p:cNvPr>
          <p:cNvGrpSpPr/>
          <p:nvPr/>
        </p:nvGrpSpPr>
        <p:grpSpPr>
          <a:xfrm>
            <a:off x="5950840" y="3693053"/>
            <a:ext cx="2616167" cy="694554"/>
            <a:chOff x="5591150" y="1307383"/>
            <a:chExt cx="2616167" cy="694554"/>
          </a:xfrm>
        </p:grpSpPr>
        <p:sp>
          <p:nvSpPr>
            <p:cNvPr id="21" name="文本框 20">
              <a:extLst>
                <a:ext uri="{FF2B5EF4-FFF2-40B4-BE49-F238E27FC236}">
                  <a16:creationId xmlns:a16="http://schemas.microsoft.com/office/drawing/2014/main" id="{0FCD765A-0A78-44C3-8F13-D39EC1F199BC}"/>
                </a:ext>
              </a:extLst>
            </p:cNvPr>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集群</a:t>
              </a:r>
              <a:endParaRPr lang="zh-CN" altLang="en-US" i="1" dirty="0">
                <a:solidFill>
                  <a:schemeClr val="tx1">
                    <a:lumMod val="75000"/>
                    <a:lumOff val="25000"/>
                  </a:schemeClr>
                </a:solidFill>
                <a:ea typeface="方正黑体简体" panose="02010601030101010101" pitchFamily="2" charset="-122"/>
              </a:endParaRPr>
            </a:p>
          </p:txBody>
        </p:sp>
        <p:sp>
          <p:nvSpPr>
            <p:cNvPr id="22" name="椭圆 21">
              <a:extLst>
                <a:ext uri="{FF2B5EF4-FFF2-40B4-BE49-F238E27FC236}">
                  <a16:creationId xmlns:a16="http://schemas.microsoft.com/office/drawing/2014/main" id="{390D3A54-67C9-4109-910D-7654D80D542B}"/>
                </a:ext>
              </a:extLst>
            </p:cNvPr>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04</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Tree>
    <p:extLst>
      <p:ext uri="{BB962C8B-B14F-4D97-AF65-F5344CB8AC3E}">
        <p14:creationId xmlns:p14="http://schemas.microsoft.com/office/powerpoint/2010/main" val="344579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40000">
                                      <p:stCondLst>
                                        <p:cond delay="250"/>
                                      </p:stCondLst>
                                      <p:childTnLst>
                                        <p:set>
                                          <p:cBhvr>
                                            <p:cTn id="34" dur="1" fill="hold">
                                              <p:stCondLst>
                                                <p:cond delay="0"/>
                                              </p:stCondLst>
                                            </p:cTn>
                                            <p:tgtEl>
                                              <p:spTgt spid="35"/>
                                            </p:tgtEl>
                                            <p:attrNameLst>
                                              <p:attrName>style.visibility</p:attrName>
                                            </p:attrNameLst>
                                          </p:cBhvr>
                                          <p:to>
                                            <p:strVal val="visible"/>
                                          </p:to>
                                        </p:set>
                                        <p:anim calcmode="lin" valueType="num" p14:bounceEnd="40000">
                                          <p:cBhvr additive="base">
                                            <p:cTn id="35"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3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40000">
                                      <p:stCondLst>
                                        <p:cond delay="250"/>
                                      </p:stCondLst>
                                      <p:childTnLst>
                                        <p:set>
                                          <p:cBhvr>
                                            <p:cTn id="38" dur="1" fill="hold">
                                              <p:stCondLst>
                                                <p:cond delay="0"/>
                                              </p:stCondLst>
                                            </p:cTn>
                                            <p:tgtEl>
                                              <p:spTgt spid="34"/>
                                            </p:tgtEl>
                                            <p:attrNameLst>
                                              <p:attrName>style.visibility</p:attrName>
                                            </p:attrNameLst>
                                          </p:cBhvr>
                                          <p:to>
                                            <p:strVal val="visible"/>
                                          </p:to>
                                        </p:set>
                                        <p:anim calcmode="lin" valueType="num" p14:bounceEnd="40000">
                                          <p:cBhvr additive="base">
                                            <p:cTn id="39" dur="75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40000">
                                      <p:stCondLst>
                                        <p:cond delay="250"/>
                                      </p:stCondLst>
                                      <p:childTnLst>
                                        <p:set>
                                          <p:cBhvr>
                                            <p:cTn id="46" dur="1" fill="hold">
                                              <p:stCondLst>
                                                <p:cond delay="0"/>
                                              </p:stCondLst>
                                            </p:cTn>
                                            <p:tgtEl>
                                              <p:spTgt spid="20"/>
                                            </p:tgtEl>
                                            <p:attrNameLst>
                                              <p:attrName>style.visibility</p:attrName>
                                            </p:attrNameLst>
                                          </p:cBhvr>
                                          <p:to>
                                            <p:strVal val="visible"/>
                                          </p:to>
                                        </p:set>
                                        <p:anim calcmode="lin" valueType="num" p14:bounceEnd="40000">
                                          <p:cBhvr additive="base">
                                            <p:cTn id="47"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25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750" fill="hold"/>
                                            <p:tgtEl>
                                              <p:spTgt spid="35"/>
                                            </p:tgtEl>
                                            <p:attrNameLst>
                                              <p:attrName>ppt_x</p:attrName>
                                            </p:attrNameLst>
                                          </p:cBhvr>
                                          <p:tavLst>
                                            <p:tav tm="0">
                                              <p:val>
                                                <p:strVal val="1+#ppt_w/2"/>
                                              </p:val>
                                            </p:tav>
                                            <p:tav tm="100000">
                                              <p:val>
                                                <p:strVal val="#ppt_x"/>
                                              </p:val>
                                            </p:tav>
                                          </p:tavLst>
                                        </p:anim>
                                        <p:anim calcmode="lin" valueType="num">
                                          <p:cBhvr additive="base">
                                            <p:cTn id="40" dur="7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5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750" fill="hold"/>
                                            <p:tgtEl>
                                              <p:spTgt spid="34"/>
                                            </p:tgtEl>
                                            <p:attrNameLst>
                                              <p:attrName>ppt_x</p:attrName>
                                            </p:attrNameLst>
                                          </p:cBhvr>
                                          <p:tavLst>
                                            <p:tav tm="0">
                                              <p:val>
                                                <p:strVal val="1+#ppt_w/2"/>
                                              </p:val>
                                            </p:tav>
                                            <p:tav tm="100000">
                                              <p:val>
                                                <p:strVal val="#ppt_x"/>
                                              </p:val>
                                            </p:tav>
                                          </p:tavLst>
                                        </p:anim>
                                        <p:anim calcmode="lin" valueType="num">
                                          <p:cBhvr additive="base">
                                            <p:cTn id="44" dur="75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750" fill="hold"/>
                                            <p:tgtEl>
                                              <p:spTgt spid="65"/>
                                            </p:tgtEl>
                                            <p:attrNameLst>
                                              <p:attrName>ppt_x</p:attrName>
                                            </p:attrNameLst>
                                          </p:cBhvr>
                                          <p:tavLst>
                                            <p:tav tm="0">
                                              <p:val>
                                                <p:strVal val="1+#ppt_w/2"/>
                                              </p:val>
                                            </p:tav>
                                            <p:tav tm="100000">
                                              <p:val>
                                                <p:strVal val="#ppt_x"/>
                                              </p:val>
                                            </p:tav>
                                          </p:tavLst>
                                        </p:anim>
                                        <p:anim calcmode="lin" valueType="num">
                                          <p:cBhvr additive="base">
                                            <p:cTn id="48" dur="750" fill="hold"/>
                                            <p:tgtEl>
                                              <p:spTgt spid="6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750" fill="hold"/>
                                            <p:tgtEl>
                                              <p:spTgt spid="20"/>
                                            </p:tgtEl>
                                            <p:attrNameLst>
                                              <p:attrName>ppt_x</p:attrName>
                                            </p:attrNameLst>
                                          </p:cBhvr>
                                          <p:tavLst>
                                            <p:tav tm="0">
                                              <p:val>
                                                <p:strVal val="1+#ppt_w/2"/>
                                              </p:val>
                                            </p:tav>
                                            <p:tav tm="100000">
                                              <p:val>
                                                <p:strVal val="#ppt_x"/>
                                              </p:val>
                                            </p:tav>
                                          </p:tavLst>
                                        </p:anim>
                                        <p:anim calcmode="lin" valueType="num">
                                          <p:cBhvr additive="base">
                                            <p:cTn id="56"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P spid="1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2"/>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在主节点故障时自动选举出新的主节点</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哨兵模式</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1C9B89E1-6953-41E6-BD8E-B2869105B0DE}"/>
              </a:ext>
            </a:extLst>
          </p:cNvPr>
          <p:cNvSpPr txBox="1"/>
          <p:nvPr/>
        </p:nvSpPr>
        <p:spPr>
          <a:xfrm>
            <a:off x="1315329" y="2413587"/>
            <a:ext cx="6905614" cy="1429622"/>
          </a:xfrm>
          <a:prstGeom prst="rect">
            <a:avLst/>
          </a:prstGeom>
          <a:noFill/>
        </p:spPr>
        <p:txBody>
          <a:bodyPr wrap="square" rtlCol="0">
            <a:spAutoFit/>
          </a:bodyPr>
          <a:lstStyle/>
          <a:p>
            <a:pPr>
              <a:lnSpc>
                <a:spcPct val="150000"/>
              </a:lnSpc>
            </a:pPr>
            <a:r>
              <a:rPr lang="zh-CN" altLang="en-US" sz="2000" dirty="0"/>
              <a:t>需要启动三个哨兵进程</a:t>
            </a:r>
          </a:p>
          <a:p>
            <a:pPr>
              <a:lnSpc>
                <a:spcPct val="150000"/>
              </a:lnSpc>
            </a:pPr>
            <a:r>
              <a:rPr lang="zh-CN" altLang="en-US" sz="2000" dirty="0"/>
              <a:t>三个数据库安装目录下新建配置文件</a:t>
            </a:r>
            <a:r>
              <a:rPr lang="en-US" altLang="zh-CN" sz="2000" dirty="0" err="1"/>
              <a:t>sentinel.conf</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CB8DFA00-3BD1-4747-AE10-FDF21D75A109}"/>
              </a:ext>
            </a:extLst>
          </p:cNvPr>
          <p:cNvPicPr>
            <a:picLocks noChangeAspect="1"/>
          </p:cNvPicPr>
          <p:nvPr/>
        </p:nvPicPr>
        <p:blipFill>
          <a:blip r:embed="rId3"/>
          <a:stretch>
            <a:fillRect/>
          </a:stretch>
        </p:blipFill>
        <p:spPr>
          <a:xfrm>
            <a:off x="1315329" y="3843209"/>
            <a:ext cx="4400550" cy="1323975"/>
          </a:xfrm>
          <a:prstGeom prst="rect">
            <a:avLst/>
          </a:prstGeom>
        </p:spPr>
      </p:pic>
      <p:pic>
        <p:nvPicPr>
          <p:cNvPr id="5" name="图片 4">
            <a:extLst>
              <a:ext uri="{FF2B5EF4-FFF2-40B4-BE49-F238E27FC236}">
                <a16:creationId xmlns:a16="http://schemas.microsoft.com/office/drawing/2014/main" id="{B2070929-F5C6-4E1C-91DA-4ED6C82A38D8}"/>
              </a:ext>
            </a:extLst>
          </p:cNvPr>
          <p:cNvPicPr>
            <a:picLocks noChangeAspect="1"/>
          </p:cNvPicPr>
          <p:nvPr/>
        </p:nvPicPr>
        <p:blipFill>
          <a:blip r:embed="rId4"/>
          <a:stretch>
            <a:fillRect/>
          </a:stretch>
        </p:blipFill>
        <p:spPr>
          <a:xfrm>
            <a:off x="7168425" y="1315329"/>
            <a:ext cx="4610100" cy="2914650"/>
          </a:xfrm>
          <a:prstGeom prst="rect">
            <a:avLst/>
          </a:prstGeom>
        </p:spPr>
      </p:pic>
    </p:spTree>
    <p:extLst>
      <p:ext uri="{BB962C8B-B14F-4D97-AF65-F5344CB8AC3E}">
        <p14:creationId xmlns:p14="http://schemas.microsoft.com/office/powerpoint/2010/main" val="39371839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B8293C27-F624-4832-9AB4-76A304B93AB4}"/>
              </a:ext>
            </a:extLst>
          </p:cNvPr>
          <p:cNvPicPr>
            <a:picLocks noChangeAspect="1"/>
          </p:cNvPicPr>
          <p:nvPr/>
        </p:nvPicPr>
        <p:blipFill>
          <a:blip r:embed="rId3"/>
          <a:stretch>
            <a:fillRect/>
          </a:stretch>
        </p:blipFill>
        <p:spPr>
          <a:xfrm>
            <a:off x="57610" y="459383"/>
            <a:ext cx="5010150" cy="4019550"/>
          </a:xfrm>
          <a:prstGeom prst="rect">
            <a:avLst/>
          </a:prstGeom>
        </p:spPr>
      </p:pic>
      <p:pic>
        <p:nvPicPr>
          <p:cNvPr id="5" name="图片 4">
            <a:extLst>
              <a:ext uri="{FF2B5EF4-FFF2-40B4-BE49-F238E27FC236}">
                <a16:creationId xmlns:a16="http://schemas.microsoft.com/office/drawing/2014/main" id="{52A271BB-BA9D-42BE-AF28-1B787BB3441A}"/>
              </a:ext>
            </a:extLst>
          </p:cNvPr>
          <p:cNvPicPr>
            <a:picLocks noChangeAspect="1"/>
          </p:cNvPicPr>
          <p:nvPr/>
        </p:nvPicPr>
        <p:blipFill>
          <a:blip r:embed="rId4"/>
          <a:stretch>
            <a:fillRect/>
          </a:stretch>
        </p:blipFill>
        <p:spPr>
          <a:xfrm>
            <a:off x="4305530" y="0"/>
            <a:ext cx="6143625" cy="3943350"/>
          </a:xfrm>
          <a:prstGeom prst="rect">
            <a:avLst/>
          </a:prstGeom>
        </p:spPr>
      </p:pic>
      <p:pic>
        <p:nvPicPr>
          <p:cNvPr id="6" name="图片 5">
            <a:extLst>
              <a:ext uri="{FF2B5EF4-FFF2-40B4-BE49-F238E27FC236}">
                <a16:creationId xmlns:a16="http://schemas.microsoft.com/office/drawing/2014/main" id="{8BBF9020-8ED0-4E60-9E03-11A0A9A0F06C}"/>
              </a:ext>
            </a:extLst>
          </p:cNvPr>
          <p:cNvPicPr>
            <a:picLocks noChangeAspect="1"/>
          </p:cNvPicPr>
          <p:nvPr/>
        </p:nvPicPr>
        <p:blipFill>
          <a:blip r:embed="rId5"/>
          <a:stretch>
            <a:fillRect/>
          </a:stretch>
        </p:blipFill>
        <p:spPr>
          <a:xfrm>
            <a:off x="7643135" y="2511552"/>
            <a:ext cx="4136719" cy="4346448"/>
          </a:xfrm>
          <a:prstGeom prst="rect">
            <a:avLst/>
          </a:prstGeom>
        </p:spPr>
      </p:pic>
    </p:spTree>
    <p:extLst>
      <p:ext uri="{BB962C8B-B14F-4D97-AF65-F5344CB8AC3E}">
        <p14:creationId xmlns:p14="http://schemas.microsoft.com/office/powerpoint/2010/main" val="3857940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C68F9575-6D17-4D5F-B62F-2F4693C88138}"/>
              </a:ext>
            </a:extLst>
          </p:cNvPr>
          <p:cNvPicPr>
            <a:picLocks noChangeAspect="1"/>
          </p:cNvPicPr>
          <p:nvPr/>
        </p:nvPicPr>
        <p:blipFill>
          <a:blip r:embed="rId3"/>
          <a:stretch>
            <a:fillRect/>
          </a:stretch>
        </p:blipFill>
        <p:spPr>
          <a:xfrm>
            <a:off x="1930146" y="1182913"/>
            <a:ext cx="7067550" cy="3400425"/>
          </a:xfrm>
          <a:prstGeom prst="rect">
            <a:avLst/>
          </a:prstGeom>
        </p:spPr>
      </p:pic>
    </p:spTree>
    <p:extLst>
      <p:ext uri="{BB962C8B-B14F-4D97-AF65-F5344CB8AC3E}">
        <p14:creationId xmlns:p14="http://schemas.microsoft.com/office/powerpoint/2010/main" val="3425233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A042E46F-8355-49A9-B7C2-79E86F935F15}"/>
              </a:ext>
            </a:extLst>
          </p:cNvPr>
          <p:cNvPicPr>
            <a:picLocks noChangeAspect="1"/>
          </p:cNvPicPr>
          <p:nvPr/>
        </p:nvPicPr>
        <p:blipFill>
          <a:blip r:embed="rId3"/>
          <a:stretch>
            <a:fillRect/>
          </a:stretch>
        </p:blipFill>
        <p:spPr>
          <a:xfrm>
            <a:off x="1574292" y="0"/>
            <a:ext cx="5410200" cy="6762750"/>
          </a:xfrm>
          <a:prstGeom prst="rect">
            <a:avLst/>
          </a:prstGeom>
        </p:spPr>
      </p:pic>
      <p:pic>
        <p:nvPicPr>
          <p:cNvPr id="5" name="图片 4">
            <a:extLst>
              <a:ext uri="{FF2B5EF4-FFF2-40B4-BE49-F238E27FC236}">
                <a16:creationId xmlns:a16="http://schemas.microsoft.com/office/drawing/2014/main" id="{5E60A049-C671-4E28-A2BB-7D67F3C15BB7}"/>
              </a:ext>
            </a:extLst>
          </p:cNvPr>
          <p:cNvPicPr>
            <a:picLocks noChangeAspect="1"/>
          </p:cNvPicPr>
          <p:nvPr/>
        </p:nvPicPr>
        <p:blipFill>
          <a:blip r:embed="rId4"/>
          <a:stretch>
            <a:fillRect/>
          </a:stretch>
        </p:blipFill>
        <p:spPr>
          <a:xfrm>
            <a:off x="5895022" y="-5491"/>
            <a:ext cx="6010275" cy="4857750"/>
          </a:xfrm>
          <a:prstGeom prst="rect">
            <a:avLst/>
          </a:prstGeom>
        </p:spPr>
      </p:pic>
      <p:sp>
        <p:nvSpPr>
          <p:cNvPr id="6" name="文本框 5">
            <a:extLst>
              <a:ext uri="{FF2B5EF4-FFF2-40B4-BE49-F238E27FC236}">
                <a16:creationId xmlns:a16="http://schemas.microsoft.com/office/drawing/2014/main" id="{7C699FB3-CBAC-4B93-B351-157BEB4AF1FF}"/>
              </a:ext>
            </a:extLst>
          </p:cNvPr>
          <p:cNvSpPr txBox="1"/>
          <p:nvPr/>
        </p:nvSpPr>
        <p:spPr>
          <a:xfrm>
            <a:off x="7229855" y="5096256"/>
            <a:ext cx="4864607" cy="1424621"/>
          </a:xfrm>
          <a:prstGeom prst="rect">
            <a:avLst/>
          </a:prstGeom>
          <a:noFill/>
        </p:spPr>
        <p:txBody>
          <a:bodyPr wrap="square" rtlCol="0">
            <a:spAutoFit/>
          </a:bodyPr>
          <a:lstStyle/>
          <a:p>
            <a:pPr>
              <a:lnSpc>
                <a:spcPct val="150000"/>
              </a:lnSpc>
            </a:pPr>
            <a:r>
              <a:rPr lang="zh-CN" altLang="en-US" sz="2000" dirty="0"/>
              <a:t>哨兵进程启动后会修改</a:t>
            </a:r>
            <a:r>
              <a:rPr lang="en-US" altLang="zh-CN" sz="2000" dirty="0" err="1"/>
              <a:t>sentinel.conf</a:t>
            </a:r>
            <a:r>
              <a:rPr lang="zh-CN" altLang="en-US" sz="2000" dirty="0"/>
              <a:t>配置文件，将配置写入硬盘上持久化，可以方便地重启而不会丢失配置</a:t>
            </a:r>
          </a:p>
        </p:txBody>
      </p:sp>
    </p:spTree>
    <p:extLst>
      <p:ext uri="{BB962C8B-B14F-4D97-AF65-F5344CB8AC3E}">
        <p14:creationId xmlns:p14="http://schemas.microsoft.com/office/powerpoint/2010/main" val="931250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36290" cy="523220"/>
          </a:xfrm>
          <a:prstGeom prst="rect">
            <a:avLst/>
          </a:prstGeom>
          <a:noFill/>
        </p:spPr>
        <p:txBody>
          <a:bodyPr wrap="none" rtlCol="0">
            <a:spAutoFit/>
            <a:scene3d>
              <a:camera prst="orthographicFront"/>
              <a:lightRig rig="threePt" dir="t"/>
            </a:scene3d>
            <a:sp3d contourW="12700"/>
          </a:bodyPr>
          <a:lstStyle/>
          <a:p>
            <a:r>
              <a:rPr lang="en-US" altLang="zh-CN" sz="2800" b="1" dirty="0"/>
              <a:t>Redis-Cluster</a:t>
            </a:r>
            <a:endParaRPr lang="zh-CN" altLang="en-US" sz="2800" b="1" dirty="0">
              <a:solidFill>
                <a:srgbClr val="414141"/>
              </a:solidFill>
              <a:ea typeface="方正黑体简体" panose="02010601030101010101" pitchFamily="2" charset="-122"/>
            </a:endParaRPr>
          </a:p>
        </p:txBody>
      </p:sp>
      <p:sp>
        <p:nvSpPr>
          <p:cNvPr id="9" name="Rectangle 3">
            <a:extLst>
              <a:ext uri="{FF2B5EF4-FFF2-40B4-BE49-F238E27FC236}">
                <a16:creationId xmlns:a16="http://schemas.microsoft.com/office/drawing/2014/main" id="{1A522CF2-147C-4F60-B856-6C98D4454093}"/>
              </a:ext>
            </a:extLst>
          </p:cNvPr>
          <p:cNvSpPr>
            <a:spLocks noChangeArrowheads="1"/>
          </p:cNvSpPr>
          <p:nvPr/>
        </p:nvSpPr>
        <p:spPr bwMode="auto">
          <a:xfrm>
            <a:off x="1315329" y="1210817"/>
            <a:ext cx="82919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redis 3.0以后支持cluster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cluster将数据分散在几个节点，并支持动态扩充</a:t>
            </a:r>
          </a:p>
        </p:txBody>
      </p:sp>
      <p:sp>
        <p:nvSpPr>
          <p:cNvPr id="10" name="文本框 9">
            <a:extLst>
              <a:ext uri="{FF2B5EF4-FFF2-40B4-BE49-F238E27FC236}">
                <a16:creationId xmlns:a16="http://schemas.microsoft.com/office/drawing/2014/main" id="{0AEADF0D-E0F3-49CF-9FC8-2A1EECE15AC4}"/>
              </a:ext>
            </a:extLst>
          </p:cNvPr>
          <p:cNvSpPr txBox="1"/>
          <p:nvPr/>
        </p:nvSpPr>
        <p:spPr>
          <a:xfrm>
            <a:off x="1315329" y="2520556"/>
            <a:ext cx="8565290" cy="2809615"/>
          </a:xfrm>
          <a:prstGeom prst="rect">
            <a:avLst/>
          </a:prstGeom>
          <a:noFill/>
        </p:spPr>
        <p:txBody>
          <a:bodyPr wrap="square" rtlCol="0">
            <a:spAutoFit/>
          </a:bodyPr>
          <a:lstStyle/>
          <a:p>
            <a:pPr>
              <a:lnSpc>
                <a:spcPct val="150000"/>
              </a:lnSpc>
              <a:buFont typeface="+mj-lt"/>
              <a:buAutoNum type="arabicPeriod"/>
            </a:pPr>
            <a:r>
              <a:rPr lang="zh-CN" altLang="en-US" sz="2000" dirty="0"/>
              <a:t>所有节点两两相连（</a:t>
            </a:r>
            <a:r>
              <a:rPr lang="en-US" altLang="zh-CN" sz="2000" dirty="0"/>
              <a:t>PING-PANG</a:t>
            </a:r>
            <a:r>
              <a:rPr lang="zh-CN" altLang="en-US" sz="2000" dirty="0"/>
              <a:t>机制），内部使用二进制协议优化传输速度和带宽每个节点都保存整个集群状态</a:t>
            </a:r>
          </a:p>
          <a:p>
            <a:pPr>
              <a:lnSpc>
                <a:spcPct val="150000"/>
              </a:lnSpc>
              <a:buFont typeface="+mj-lt"/>
              <a:buAutoNum type="arabicPeriod"/>
            </a:pPr>
            <a:r>
              <a:rPr lang="zh-CN" altLang="en-US" sz="2000" dirty="0"/>
              <a:t>客户端连接其中一个节点即可</a:t>
            </a:r>
          </a:p>
          <a:p>
            <a:pPr>
              <a:lnSpc>
                <a:spcPct val="150000"/>
              </a:lnSpc>
              <a:buFont typeface="+mj-lt"/>
              <a:buAutoNum type="arabicPeriod"/>
            </a:pPr>
            <a:r>
              <a:rPr lang="zh-CN" altLang="en-US" sz="2000" dirty="0"/>
              <a:t>节点的失效需要被集群中超过半数的节点检测到才能被认定</a:t>
            </a:r>
          </a:p>
          <a:p>
            <a:pPr>
              <a:lnSpc>
                <a:spcPct val="150000"/>
              </a:lnSpc>
              <a:buFont typeface="+mj-lt"/>
              <a:buAutoNum type="arabicPeriod"/>
            </a:pPr>
            <a:r>
              <a:rPr lang="zh-CN" altLang="en-US" sz="2000" dirty="0"/>
              <a:t>集群将所有的节点映射到</a:t>
            </a:r>
            <a:r>
              <a:rPr lang="en-US" altLang="zh-CN" sz="2000" dirty="0"/>
              <a:t>0-16383</a:t>
            </a:r>
            <a:r>
              <a:rPr lang="zh-CN" altLang="en-US" sz="2000" dirty="0"/>
              <a:t>的</a:t>
            </a:r>
            <a:r>
              <a:rPr lang="en-US" altLang="zh-CN" sz="2000" dirty="0"/>
              <a:t>slot</a:t>
            </a:r>
            <a:r>
              <a:rPr lang="zh-CN" altLang="en-US" sz="2000" dirty="0"/>
              <a:t>上，存入数据时，根据</a:t>
            </a:r>
            <a:r>
              <a:rPr lang="en-US" altLang="zh-CN" sz="2000" dirty="0"/>
              <a:t>CRC16(key)</a:t>
            </a:r>
            <a:r>
              <a:rPr lang="zh-CN" altLang="en-US" sz="2000" dirty="0"/>
              <a:t>对</a:t>
            </a:r>
            <a:r>
              <a:rPr lang="en-US" altLang="zh-CN" sz="2000" dirty="0"/>
              <a:t>16384</a:t>
            </a:r>
            <a:r>
              <a:rPr lang="zh-CN" altLang="en-US" sz="2000" dirty="0"/>
              <a:t>取模的值来确定放入的节点</a:t>
            </a:r>
          </a:p>
        </p:txBody>
      </p:sp>
    </p:spTree>
    <p:extLst>
      <p:ext uri="{BB962C8B-B14F-4D97-AF65-F5344CB8AC3E}">
        <p14:creationId xmlns:p14="http://schemas.microsoft.com/office/powerpoint/2010/main" val="41789249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E801251A-BA63-42D5-8738-AA356F1981B3}"/>
              </a:ext>
            </a:extLst>
          </p:cNvPr>
          <p:cNvSpPr txBox="1"/>
          <p:nvPr/>
        </p:nvSpPr>
        <p:spPr>
          <a:xfrm>
            <a:off x="1487425" y="466502"/>
            <a:ext cx="10021820" cy="2814617"/>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a:t>根据</a:t>
            </a:r>
            <a:r>
              <a:rPr lang="en-US" altLang="zh-CN" sz="2000" dirty="0"/>
              <a:t>slot</a:t>
            </a:r>
            <a:r>
              <a:rPr lang="zh-CN" altLang="en-US" sz="2000" dirty="0"/>
              <a:t>分好节点后，如果有新增的节点，则已有的所有节点选取一部分</a:t>
            </a:r>
            <a:r>
              <a:rPr lang="en-US" altLang="zh-CN" sz="2000" dirty="0"/>
              <a:t>slot</a:t>
            </a:r>
            <a:r>
              <a:rPr lang="zh-CN" altLang="en-US" sz="2000" dirty="0"/>
              <a:t>给新增节点</a:t>
            </a:r>
          </a:p>
          <a:p>
            <a:pPr marL="457200" indent="-457200">
              <a:lnSpc>
                <a:spcPct val="150000"/>
              </a:lnSpc>
              <a:buFont typeface="+mj-lt"/>
              <a:buAutoNum type="arabicPeriod"/>
            </a:pPr>
            <a:r>
              <a:rPr lang="zh-CN" altLang="en-US" sz="2000" dirty="0"/>
              <a:t>如果集群的某个节点挂掉后，集群就无法被访问。因此</a:t>
            </a:r>
            <a:r>
              <a:rPr lang="en-US" altLang="zh-CN" sz="2000" dirty="0" err="1"/>
              <a:t>redis</a:t>
            </a:r>
            <a:r>
              <a:rPr lang="en-US" altLang="zh-CN" sz="2000" dirty="0"/>
              <a:t>-cluster</a:t>
            </a:r>
            <a:r>
              <a:rPr lang="zh-CN" altLang="en-US" sz="2000" dirty="0"/>
              <a:t>也可以配置主从模式，提高可用性。主从模式下，所有主节点分配</a:t>
            </a:r>
            <a:r>
              <a:rPr lang="en-US" altLang="zh-CN" sz="2000" dirty="0"/>
              <a:t>slot</a:t>
            </a:r>
            <a:r>
              <a:rPr lang="zh-CN" altLang="en-US" sz="2000" dirty="0"/>
              <a:t>，每个主节点可以有几个从节点同步数据，某个主节点宕机后相应的从节点可以来充当主节点</a:t>
            </a:r>
          </a:p>
          <a:p>
            <a:pPr>
              <a:lnSpc>
                <a:spcPct val="150000"/>
              </a:lnSpc>
            </a:pPr>
            <a:endParaRPr lang="zh-CN" altLang="en-US" sz="2000" dirty="0"/>
          </a:p>
        </p:txBody>
      </p:sp>
      <p:pic>
        <p:nvPicPr>
          <p:cNvPr id="2" name="图片 1">
            <a:extLst>
              <a:ext uri="{FF2B5EF4-FFF2-40B4-BE49-F238E27FC236}">
                <a16:creationId xmlns:a16="http://schemas.microsoft.com/office/drawing/2014/main" id="{FA089980-E2EC-401D-A487-20FC18F318B4}"/>
              </a:ext>
            </a:extLst>
          </p:cNvPr>
          <p:cNvPicPr>
            <a:picLocks noChangeAspect="1"/>
          </p:cNvPicPr>
          <p:nvPr/>
        </p:nvPicPr>
        <p:blipFill>
          <a:blip r:embed="rId3"/>
          <a:stretch>
            <a:fillRect/>
          </a:stretch>
        </p:blipFill>
        <p:spPr>
          <a:xfrm>
            <a:off x="4212631" y="2889504"/>
            <a:ext cx="4936893" cy="3915970"/>
          </a:xfrm>
          <a:prstGeom prst="rect">
            <a:avLst/>
          </a:prstGeom>
        </p:spPr>
      </p:pic>
    </p:spTree>
    <p:extLst>
      <p:ext uri="{BB962C8B-B14F-4D97-AF65-F5344CB8AC3E}">
        <p14:creationId xmlns:p14="http://schemas.microsoft.com/office/powerpoint/2010/main" val="1283076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A3BD343E-510E-4105-8EFF-72092B06CAA4}"/>
              </a:ext>
            </a:extLst>
          </p:cNvPr>
          <p:cNvSpPr txBox="1"/>
          <p:nvPr/>
        </p:nvSpPr>
        <p:spPr>
          <a:xfrm>
            <a:off x="1714450" y="631604"/>
            <a:ext cx="9412222" cy="3276282"/>
          </a:xfrm>
          <a:prstGeom prst="rect">
            <a:avLst/>
          </a:prstGeom>
          <a:noFill/>
        </p:spPr>
        <p:txBody>
          <a:bodyPr wrap="square" rtlCol="0">
            <a:spAutoFit/>
          </a:bodyPr>
          <a:lstStyle/>
          <a:p>
            <a:pPr>
              <a:lnSpc>
                <a:spcPct val="150000"/>
              </a:lnSpc>
            </a:pPr>
            <a:r>
              <a:rPr lang="zh-CN" altLang="en-US" sz="2000" dirty="0"/>
              <a:t>此处配置三个主节点分配</a:t>
            </a:r>
            <a:r>
              <a:rPr lang="en-US" altLang="zh-CN" sz="2000" dirty="0"/>
              <a:t>slot</a:t>
            </a:r>
            <a:r>
              <a:rPr lang="zh-CN" altLang="en-US" sz="2000" dirty="0"/>
              <a:t>（</a:t>
            </a:r>
            <a:r>
              <a:rPr lang="en-US" altLang="zh-CN" sz="2000" dirty="0"/>
              <a:t>7001,7002,7003</a:t>
            </a:r>
            <a:r>
              <a:rPr lang="zh-CN" altLang="en-US" sz="2000" dirty="0"/>
              <a:t>），每个主节点分配一个从节点（</a:t>
            </a:r>
            <a:r>
              <a:rPr lang="en-US" altLang="zh-CN" sz="2000" dirty="0"/>
              <a:t>7004,7005,7006</a:t>
            </a:r>
            <a:r>
              <a:rPr lang="zh-CN" altLang="en-US" sz="2000" dirty="0"/>
              <a:t>），需要复制</a:t>
            </a:r>
            <a:r>
              <a:rPr lang="en-US" altLang="zh-CN" sz="2000" dirty="0"/>
              <a:t>6</a:t>
            </a:r>
            <a:r>
              <a:rPr lang="zh-CN" altLang="en-US" sz="2000" dirty="0"/>
              <a:t>份</a:t>
            </a:r>
            <a:r>
              <a:rPr lang="en-US" altLang="zh-CN" sz="2000" dirty="0" err="1"/>
              <a:t>redis</a:t>
            </a:r>
            <a:r>
              <a:rPr lang="zh-CN" altLang="en-US" sz="2000" dirty="0"/>
              <a:t>数据库</a:t>
            </a:r>
            <a:endParaRPr lang="en-US" altLang="zh-CN" sz="2000" dirty="0"/>
          </a:p>
          <a:p>
            <a:pPr>
              <a:lnSpc>
                <a:spcPct val="150000"/>
              </a:lnSpc>
            </a:pPr>
            <a:endParaRPr lang="zh-CN" altLang="en-US" sz="2000" dirty="0"/>
          </a:p>
          <a:p>
            <a:pPr>
              <a:lnSpc>
                <a:spcPct val="150000"/>
              </a:lnSpc>
            </a:pPr>
            <a:r>
              <a:rPr lang="zh-CN" altLang="en-US" sz="2000" dirty="0"/>
              <a:t>需要安装</a:t>
            </a:r>
            <a:r>
              <a:rPr lang="en-US" altLang="zh-CN" sz="2000" dirty="0"/>
              <a:t>Ruby</a:t>
            </a:r>
            <a:r>
              <a:rPr lang="zh-CN" altLang="en-US" sz="2000" dirty="0"/>
              <a:t>环境，</a:t>
            </a:r>
            <a:r>
              <a:rPr lang="en-US" altLang="zh-CN" sz="2000" dirty="0"/>
              <a:t>Redis</a:t>
            </a:r>
            <a:r>
              <a:rPr lang="zh-CN" altLang="en-US" sz="2000" dirty="0"/>
              <a:t>的</a:t>
            </a:r>
            <a:r>
              <a:rPr lang="en-US" altLang="zh-CN" sz="2000" dirty="0"/>
              <a:t>Ruby</a:t>
            </a:r>
            <a:r>
              <a:rPr lang="zh-CN" altLang="en-US" sz="2000" dirty="0"/>
              <a:t>驱动</a:t>
            </a:r>
            <a:r>
              <a:rPr lang="en-US" altLang="zh-CN" sz="2000" dirty="0"/>
              <a:t>gem</a:t>
            </a:r>
            <a:r>
              <a:rPr lang="zh-CN" altLang="en-US" sz="2000" dirty="0"/>
              <a:t>文件，创建集群的</a:t>
            </a:r>
            <a:r>
              <a:rPr lang="en-US" altLang="zh-CN" sz="2000" dirty="0" err="1"/>
              <a:t>redis-trib.rb</a:t>
            </a:r>
            <a:endParaRPr lang="en-US" altLang="zh-CN" sz="2000" dirty="0"/>
          </a:p>
          <a:p>
            <a:pPr>
              <a:lnSpc>
                <a:spcPct val="150000"/>
              </a:lnSpc>
            </a:pPr>
            <a:endParaRPr lang="en-US" altLang="zh-CN" sz="2000" dirty="0"/>
          </a:p>
          <a:p>
            <a:pPr>
              <a:lnSpc>
                <a:spcPct val="150000"/>
              </a:lnSpc>
            </a:pPr>
            <a:r>
              <a:rPr lang="en-US" altLang="zh-CN" sz="2000" dirty="0"/>
              <a:t>windows</a:t>
            </a:r>
            <a:r>
              <a:rPr lang="zh-CN" altLang="en-US" sz="2000" dirty="0"/>
              <a:t>下参考：</a:t>
            </a:r>
            <a:r>
              <a:rPr lang="en-US" altLang="zh-CN" sz="2000" dirty="0">
                <a:hlinkClick r:id="rId3"/>
              </a:rPr>
              <a:t>https://www.cnblogs.com/yy3b2007com/p/11033009.html</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BF55289C-0BD8-4338-9F03-9DFABC6BBFDC}"/>
              </a:ext>
            </a:extLst>
          </p:cNvPr>
          <p:cNvPicPr>
            <a:picLocks noChangeAspect="1"/>
          </p:cNvPicPr>
          <p:nvPr/>
        </p:nvPicPr>
        <p:blipFill>
          <a:blip r:embed="rId4"/>
          <a:stretch>
            <a:fillRect/>
          </a:stretch>
        </p:blipFill>
        <p:spPr>
          <a:xfrm>
            <a:off x="1714450" y="3776472"/>
            <a:ext cx="5495925" cy="2743200"/>
          </a:xfrm>
          <a:prstGeom prst="rect">
            <a:avLst/>
          </a:prstGeom>
        </p:spPr>
      </p:pic>
    </p:spTree>
    <p:extLst>
      <p:ext uri="{BB962C8B-B14F-4D97-AF65-F5344CB8AC3E}">
        <p14:creationId xmlns:p14="http://schemas.microsoft.com/office/powerpoint/2010/main" val="290004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19DF0689-05CC-4DBE-B7B2-2452B92EA1EE}"/>
              </a:ext>
            </a:extLst>
          </p:cNvPr>
          <p:cNvPicPr>
            <a:picLocks noChangeAspect="1"/>
          </p:cNvPicPr>
          <p:nvPr/>
        </p:nvPicPr>
        <p:blipFill>
          <a:blip r:embed="rId3"/>
          <a:stretch>
            <a:fillRect/>
          </a:stretch>
        </p:blipFill>
        <p:spPr>
          <a:xfrm>
            <a:off x="400050" y="235212"/>
            <a:ext cx="11391900" cy="2181225"/>
          </a:xfrm>
          <a:prstGeom prst="rect">
            <a:avLst/>
          </a:prstGeom>
        </p:spPr>
      </p:pic>
      <p:pic>
        <p:nvPicPr>
          <p:cNvPr id="7" name="图片 6">
            <a:extLst>
              <a:ext uri="{FF2B5EF4-FFF2-40B4-BE49-F238E27FC236}">
                <a16:creationId xmlns:a16="http://schemas.microsoft.com/office/drawing/2014/main" id="{16EFC6E9-83DA-4697-91C4-D24202432110}"/>
              </a:ext>
            </a:extLst>
          </p:cNvPr>
          <p:cNvPicPr>
            <a:picLocks noChangeAspect="1"/>
          </p:cNvPicPr>
          <p:nvPr/>
        </p:nvPicPr>
        <p:blipFill>
          <a:blip r:embed="rId4"/>
          <a:stretch>
            <a:fillRect/>
          </a:stretch>
        </p:blipFill>
        <p:spPr>
          <a:xfrm>
            <a:off x="400050" y="3409950"/>
            <a:ext cx="10915650" cy="3448050"/>
          </a:xfrm>
          <a:prstGeom prst="rect">
            <a:avLst/>
          </a:prstGeom>
        </p:spPr>
      </p:pic>
      <p:pic>
        <p:nvPicPr>
          <p:cNvPr id="21" name="图片 20">
            <a:extLst>
              <a:ext uri="{FF2B5EF4-FFF2-40B4-BE49-F238E27FC236}">
                <a16:creationId xmlns:a16="http://schemas.microsoft.com/office/drawing/2014/main" id="{D5C648E3-193F-4F01-8484-98B7AA896445}"/>
              </a:ext>
            </a:extLst>
          </p:cNvPr>
          <p:cNvPicPr>
            <a:picLocks noChangeAspect="1"/>
          </p:cNvPicPr>
          <p:nvPr/>
        </p:nvPicPr>
        <p:blipFill>
          <a:blip r:embed="rId5"/>
          <a:stretch>
            <a:fillRect/>
          </a:stretch>
        </p:blipFill>
        <p:spPr>
          <a:xfrm>
            <a:off x="8266175" y="2416438"/>
            <a:ext cx="3548553" cy="1599236"/>
          </a:xfrm>
          <a:prstGeom prst="rect">
            <a:avLst/>
          </a:prstGeom>
        </p:spPr>
      </p:pic>
    </p:spTree>
    <p:extLst>
      <p:ext uri="{BB962C8B-B14F-4D97-AF65-F5344CB8AC3E}">
        <p14:creationId xmlns:p14="http://schemas.microsoft.com/office/powerpoint/2010/main" val="342784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01</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04751" y="4048467"/>
            <a:ext cx="5977325"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Remote Dictionary Server</a:t>
            </a:r>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简介</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9020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688806"/>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03E0C68-DA60-417A-94AF-3E2A39D1D51A}"/>
              </a:ext>
            </a:extLst>
          </p:cNvPr>
          <p:cNvSpPr txBox="1"/>
          <p:nvPr/>
        </p:nvSpPr>
        <p:spPr>
          <a:xfrm>
            <a:off x="681424" y="1436643"/>
            <a:ext cx="4468074" cy="4461093"/>
          </a:xfrm>
          <a:prstGeom prst="rect">
            <a:avLst/>
          </a:prstGeom>
          <a:noFill/>
        </p:spPr>
        <p:txBody>
          <a:bodyPr wrap="square" rtlCol="0">
            <a:spAutoFit/>
          </a:bodyPr>
          <a:lstStyle/>
          <a:p>
            <a:pPr algn="just">
              <a:lnSpc>
                <a:spcPct val="150000"/>
              </a:lnSpc>
            </a:pPr>
            <a:r>
              <a:rPr lang="en-US" altLang="zh-CN" sz="2400" dirty="0"/>
              <a:t>Remote Dictionary Server </a:t>
            </a:r>
          </a:p>
          <a:p>
            <a:pPr algn="just">
              <a:lnSpc>
                <a:spcPct val="150000"/>
              </a:lnSpc>
            </a:pPr>
            <a:endParaRPr lang="en-US" altLang="zh-CN" sz="24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50000"/>
              </a:lnSpc>
            </a:pPr>
            <a:r>
              <a:rPr lang="en-US" altLang="zh-CN" sz="2400" dirty="0"/>
              <a:t>Redis </a:t>
            </a:r>
            <a:r>
              <a:rPr lang="zh-CN" altLang="en-US" sz="2400" dirty="0"/>
              <a:t>是完全开源的，</a:t>
            </a:r>
            <a:r>
              <a:rPr lang="en-US" altLang="zh-CN" sz="2400" dirty="0"/>
              <a:t>C</a:t>
            </a:r>
            <a:r>
              <a:rPr lang="zh-CN" altLang="en-US" sz="2400" dirty="0"/>
              <a:t>语言编写的一个高性能的跨平台的 </a:t>
            </a:r>
            <a:r>
              <a:rPr lang="en-US" altLang="zh-CN" sz="2400" dirty="0"/>
              <a:t>key-value </a:t>
            </a:r>
            <a:r>
              <a:rPr lang="zh-CN" altLang="en-US" sz="2400" dirty="0"/>
              <a:t>数据库。</a:t>
            </a:r>
            <a:endParaRPr lang="en-US" altLang="zh-CN" sz="2400" dirty="0"/>
          </a:p>
          <a:p>
            <a:pPr algn="just">
              <a:lnSpc>
                <a:spcPct val="150000"/>
              </a:lnSpc>
            </a:pPr>
            <a:endParaRPr lang="en-US" altLang="zh-CN" sz="2400" dirty="0"/>
          </a:p>
          <a:p>
            <a:pPr algn="just">
              <a:lnSpc>
                <a:spcPct val="150000"/>
              </a:lnSpc>
            </a:pPr>
            <a:r>
              <a:rPr lang="zh-CN" altLang="en-US" sz="2400" dirty="0"/>
              <a:t>数据存储在内存中，持久化到磁盘</a:t>
            </a:r>
            <a:endParaRPr lang="en-US" altLang="zh-CN" sz="2400" dirty="0"/>
          </a:p>
        </p:txBody>
      </p: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98123" y="2899617"/>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985719"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sp>
        <p:nvSpPr>
          <p:cNvPr id="2" name="文本框 1">
            <a:extLst>
              <a:ext uri="{FF2B5EF4-FFF2-40B4-BE49-F238E27FC236}">
                <a16:creationId xmlns:a16="http://schemas.microsoft.com/office/drawing/2014/main" id="{73C25440-7C98-426D-8AD4-38CEDA4AD16E}"/>
              </a:ext>
            </a:extLst>
          </p:cNvPr>
          <p:cNvSpPr txBox="1"/>
          <p:nvPr/>
        </p:nvSpPr>
        <p:spPr>
          <a:xfrm>
            <a:off x="6744794" y="694590"/>
            <a:ext cx="5198185" cy="5584606"/>
          </a:xfrm>
          <a:prstGeom prst="rect">
            <a:avLst/>
          </a:prstGeom>
          <a:noFill/>
        </p:spPr>
        <p:txBody>
          <a:bodyPr wrap="square" rtlCol="0">
            <a:spAutoFit/>
          </a:bodyPr>
          <a:lstStyle/>
          <a:p>
            <a:pPr>
              <a:lnSpc>
                <a:spcPct val="150000"/>
              </a:lnSpc>
            </a:pPr>
            <a:r>
              <a:rPr lang="zh-CN" altLang="en-US" sz="2000" dirty="0"/>
              <a:t>持久化方式：</a:t>
            </a:r>
            <a:endParaRPr lang="en-US" altLang="zh-CN" sz="2000" dirty="0"/>
          </a:p>
          <a:p>
            <a:pPr>
              <a:lnSpc>
                <a:spcPct val="150000"/>
              </a:lnSpc>
            </a:pPr>
            <a:r>
              <a:rPr lang="en-US" altLang="zh-CN" sz="2000" dirty="0"/>
              <a:t>RDB</a:t>
            </a:r>
            <a:r>
              <a:rPr lang="zh-CN" altLang="en-US" sz="2000" dirty="0"/>
              <a:t>：在指定的时间间隔内将内存中的数据写入磁盘</a:t>
            </a:r>
            <a:endParaRPr lang="en-US" altLang="zh-CN" sz="2000" dirty="0"/>
          </a:p>
          <a:p>
            <a:pPr marL="342900" indent="-342900">
              <a:lnSpc>
                <a:spcPct val="150000"/>
              </a:lnSpc>
              <a:buFont typeface="Arial" panose="020B0604020202020204" pitchFamily="34" charset="0"/>
              <a:buChar char="•"/>
            </a:pPr>
            <a:r>
              <a:rPr lang="zh-CN" altLang="en-US" sz="2000" dirty="0"/>
              <a:t>通过</a:t>
            </a:r>
            <a:r>
              <a:rPr lang="en-US" altLang="zh-CN" sz="2000" dirty="0"/>
              <a:t>fork</a:t>
            </a:r>
            <a:r>
              <a:rPr lang="zh-CN" altLang="en-US" sz="2000" dirty="0"/>
              <a:t>子进程实现，性能较好，数据恢复容易</a:t>
            </a:r>
            <a:endParaRPr lang="en-US" altLang="zh-CN" sz="2000" dirty="0"/>
          </a:p>
          <a:p>
            <a:pPr marL="342900" indent="-342900">
              <a:lnSpc>
                <a:spcPct val="150000"/>
              </a:lnSpc>
              <a:buFont typeface="Arial" panose="020B0604020202020204" pitchFamily="34" charset="0"/>
              <a:buChar char="•"/>
            </a:pPr>
            <a:r>
              <a:rPr lang="zh-CN" altLang="en-US" sz="2000" dirty="0"/>
              <a:t>不能完全避免数据丢失</a:t>
            </a:r>
            <a:endParaRPr lang="en-US" altLang="zh-CN" sz="2000" dirty="0"/>
          </a:p>
          <a:p>
            <a:pPr marL="342900" indent="-342900">
              <a:lnSpc>
                <a:spcPct val="150000"/>
              </a:lnSpc>
              <a:buFont typeface="Arial" panose="020B0604020202020204" pitchFamily="34" charset="0"/>
              <a:buChar char="•"/>
            </a:pPr>
            <a:endParaRPr lang="en-US" altLang="zh-CN" sz="2000" dirty="0"/>
          </a:p>
          <a:p>
            <a:pPr>
              <a:lnSpc>
                <a:spcPct val="150000"/>
              </a:lnSpc>
            </a:pPr>
            <a:r>
              <a:rPr lang="en-US" altLang="zh-CN" sz="2000" dirty="0"/>
              <a:t>AOF</a:t>
            </a:r>
            <a:r>
              <a:rPr lang="zh-CN" altLang="en-US" sz="2000" dirty="0"/>
              <a:t>：以日志形式记录服务器所处理的写、删除操作，不记录查询操作</a:t>
            </a:r>
            <a:endParaRPr lang="en-US" altLang="zh-CN" sz="2000" dirty="0"/>
          </a:p>
          <a:p>
            <a:pPr marL="342900" indent="-342900">
              <a:lnSpc>
                <a:spcPct val="150000"/>
              </a:lnSpc>
              <a:buFont typeface="Arial" panose="020B0604020202020204" pitchFamily="34" charset="0"/>
              <a:buChar char="•"/>
            </a:pPr>
            <a:r>
              <a:rPr lang="zh-CN" altLang="en-US" sz="2000" dirty="0"/>
              <a:t>数据更安全</a:t>
            </a:r>
            <a:endParaRPr lang="en-US" altLang="zh-CN" sz="2000" dirty="0"/>
          </a:p>
          <a:p>
            <a:pPr marL="342900" indent="-342900">
              <a:lnSpc>
                <a:spcPct val="150000"/>
              </a:lnSpc>
              <a:buFont typeface="Arial" panose="020B0604020202020204" pitchFamily="34" charset="0"/>
              <a:buChar char="•"/>
            </a:pPr>
            <a:r>
              <a:rPr lang="zh-CN" altLang="en-US" sz="2000" dirty="0"/>
              <a:t>数据恢复较慢</a:t>
            </a:r>
            <a:endParaRPr lang="en-US" altLang="zh-CN" sz="2000" dirty="0"/>
          </a:p>
          <a:p>
            <a:pPr>
              <a:lnSpc>
                <a:spcPct val="150000"/>
              </a:lnSpc>
            </a:pPr>
            <a:endParaRPr lang="zh-CN" altLang="en-US" sz="2000" dirty="0"/>
          </a:p>
        </p:txBody>
      </p:sp>
    </p:spTree>
    <p:extLst>
      <p:ext uri="{BB962C8B-B14F-4D97-AF65-F5344CB8AC3E}">
        <p14:creationId xmlns:p14="http://schemas.microsoft.com/office/powerpoint/2010/main" val="956013130"/>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优势</a:t>
            </a:r>
          </a:p>
        </p:txBody>
      </p:sp>
      <p:sp>
        <p:nvSpPr>
          <p:cNvPr id="8" name="文本框 7">
            <a:extLst>
              <a:ext uri="{FF2B5EF4-FFF2-40B4-BE49-F238E27FC236}">
                <a16:creationId xmlns:a16="http://schemas.microsoft.com/office/drawing/2014/main" id="{8F9CFDEC-2B3B-46CA-82D0-F7FB13CCFF61}"/>
              </a:ext>
            </a:extLst>
          </p:cNvPr>
          <p:cNvSpPr txBox="1"/>
          <p:nvPr/>
        </p:nvSpPr>
        <p:spPr>
          <a:xfrm>
            <a:off x="1096628" y="956200"/>
            <a:ext cx="8986155" cy="5584606"/>
          </a:xfrm>
          <a:prstGeom prst="rect">
            <a:avLst/>
          </a:prstGeom>
          <a:noFill/>
        </p:spPr>
        <p:txBody>
          <a:bodyPr wrap="square" rtlCol="0">
            <a:spAutoFit/>
          </a:bodyPr>
          <a:lstStyle/>
          <a:p>
            <a:pPr marL="457200" indent="-457200">
              <a:lnSpc>
                <a:spcPct val="150000"/>
              </a:lnSpc>
              <a:buFont typeface="+mj-lt"/>
              <a:buAutoNum type="arabicPeriod"/>
            </a:pPr>
            <a:endParaRPr lang="zh-CN" altLang="en-US" sz="2000" dirty="0"/>
          </a:p>
          <a:p>
            <a:pPr>
              <a:lnSpc>
                <a:spcPct val="150000"/>
              </a:lnSpc>
            </a:pPr>
            <a:r>
              <a:rPr lang="zh-CN" altLang="en-US" sz="2000" dirty="0"/>
              <a:t>性能极高，数据存储在内存中，并持久化到磁盘</a:t>
            </a:r>
            <a:endParaRPr lang="en-US" altLang="zh-CN" sz="2000" dirty="0"/>
          </a:p>
          <a:p>
            <a:pPr>
              <a:lnSpc>
                <a:spcPct val="150000"/>
              </a:lnSpc>
            </a:pPr>
            <a:endParaRPr lang="zh-CN" altLang="en-US" sz="2000" dirty="0"/>
          </a:p>
          <a:p>
            <a:pPr>
              <a:lnSpc>
                <a:spcPct val="150000"/>
              </a:lnSpc>
            </a:pPr>
            <a:r>
              <a:rPr lang="en-US" altLang="zh-CN" sz="2000" dirty="0"/>
              <a:t>Redis</a:t>
            </a:r>
            <a:r>
              <a:rPr lang="zh-CN" altLang="en-US" sz="2000" dirty="0"/>
              <a:t>支持 </a:t>
            </a:r>
            <a:r>
              <a:rPr lang="en-US" altLang="zh-CN" sz="2000" dirty="0"/>
              <a:t>Strings, Lists, Hashes, Sets </a:t>
            </a:r>
            <a:r>
              <a:rPr lang="zh-CN" altLang="en-US" sz="2000" dirty="0"/>
              <a:t>及 </a:t>
            </a:r>
            <a:r>
              <a:rPr lang="en-US" altLang="zh-CN" sz="2000" dirty="0"/>
              <a:t>Ordered Sets </a:t>
            </a:r>
            <a:r>
              <a:rPr lang="zh-CN" altLang="en-US" sz="2000" dirty="0"/>
              <a:t>数据类型操作。</a:t>
            </a:r>
            <a:endParaRPr lang="en-US" altLang="zh-CN" sz="2000" dirty="0"/>
          </a:p>
          <a:p>
            <a:pPr marL="457200" indent="-457200">
              <a:lnSpc>
                <a:spcPct val="150000"/>
              </a:lnSpc>
              <a:buFont typeface="+mj-lt"/>
              <a:buAutoNum type="arabicPeriod"/>
            </a:pPr>
            <a:endParaRPr lang="zh-CN" altLang="en-US" sz="2000" dirty="0"/>
          </a:p>
          <a:p>
            <a:pPr>
              <a:lnSpc>
                <a:spcPct val="150000"/>
              </a:lnSpc>
            </a:pPr>
            <a:r>
              <a:rPr lang="en-US" altLang="zh-CN" sz="2000" dirty="0"/>
              <a:t>Redis</a:t>
            </a:r>
            <a:r>
              <a:rPr lang="zh-CN" altLang="en-US" sz="2000" dirty="0"/>
              <a:t>的所有操作都是原子性的，意思就是要么成功执行要么失败完全不执行。单个操作是原子性的。</a:t>
            </a:r>
            <a:endParaRPr lang="en-US" altLang="zh-CN" sz="2000" dirty="0"/>
          </a:p>
          <a:p>
            <a:pPr marL="457200" indent="-457200">
              <a:lnSpc>
                <a:spcPct val="150000"/>
              </a:lnSpc>
              <a:buFont typeface="+mj-lt"/>
              <a:buAutoNum type="arabicPeriod"/>
            </a:pPr>
            <a:endParaRPr lang="zh-CN" altLang="en-US" sz="2000" dirty="0"/>
          </a:p>
          <a:p>
            <a:pPr>
              <a:lnSpc>
                <a:spcPct val="150000"/>
              </a:lnSpc>
            </a:pPr>
            <a:r>
              <a:rPr lang="en-US" altLang="zh-CN" sz="2000" dirty="0"/>
              <a:t>Redis</a:t>
            </a:r>
            <a:r>
              <a:rPr lang="zh-CN" altLang="en-US" sz="2000" dirty="0"/>
              <a:t>还支持 </a:t>
            </a:r>
            <a:r>
              <a:rPr lang="en-US" altLang="zh-CN" sz="2000" dirty="0"/>
              <a:t>publish/subscribe, key </a:t>
            </a:r>
            <a:r>
              <a:rPr lang="zh-CN" altLang="en-US" sz="2000" dirty="0"/>
              <a:t>过期等等特性。</a:t>
            </a:r>
          </a:p>
          <a:p>
            <a:pPr marL="457200" indent="-457200">
              <a:lnSpc>
                <a:spcPct val="150000"/>
              </a:lnSpc>
              <a:buFont typeface="+mj-lt"/>
              <a:buAutoNum type="arabicPeriod"/>
            </a:pPr>
            <a:endParaRPr lang="en-US" altLang="zh-CN" sz="2000" dirty="0"/>
          </a:p>
          <a:p>
            <a:pPr>
              <a:lnSpc>
                <a:spcPct val="150000"/>
              </a:lnSpc>
            </a:pPr>
            <a:r>
              <a:rPr lang="en-US" altLang="zh-CN" sz="2000" dirty="0"/>
              <a:t>Redis</a:t>
            </a:r>
            <a:r>
              <a:rPr lang="zh-CN" altLang="en-US" sz="2000" dirty="0"/>
              <a:t>支持数据的备份，即</a:t>
            </a:r>
            <a:r>
              <a:rPr lang="en-US" altLang="zh-CN" sz="2000" dirty="0"/>
              <a:t>master-slave</a:t>
            </a:r>
            <a:r>
              <a:rPr lang="zh-CN" altLang="en-US" sz="2000" dirty="0"/>
              <a:t>模式的数据备份。 </a:t>
            </a:r>
          </a:p>
          <a:p>
            <a:pPr marL="457200" indent="-457200">
              <a:lnSpc>
                <a:spcPct val="150000"/>
              </a:lnSpc>
              <a:buFont typeface="+mj-lt"/>
              <a:buAutoNum type="arabicPeriod"/>
            </a:pPr>
            <a:endParaRPr lang="zh-CN" altLang="en-US" sz="2000" dirty="0"/>
          </a:p>
        </p:txBody>
      </p:sp>
    </p:spTree>
    <p:extLst>
      <p:ext uri="{BB962C8B-B14F-4D97-AF65-F5344CB8AC3E}">
        <p14:creationId xmlns:p14="http://schemas.microsoft.com/office/powerpoint/2010/main" val="3635549500"/>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4351" y="1637714"/>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87691" y="428403"/>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276806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Python</a:t>
            </a:r>
            <a:r>
              <a:rPr lang="zh-CN" altLang="en-US" sz="2800" b="1" dirty="0">
                <a:solidFill>
                  <a:srgbClr val="414141"/>
                </a:solidFill>
                <a:ea typeface="方正黑体简体" panose="02010601030101010101" pitchFamily="2" charset="-122"/>
              </a:rPr>
              <a:t>使用</a:t>
            </a:r>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pic>
        <p:nvPicPr>
          <p:cNvPr id="8" name="图片 7">
            <a:extLst>
              <a:ext uri="{FF2B5EF4-FFF2-40B4-BE49-F238E27FC236}">
                <a16:creationId xmlns:a16="http://schemas.microsoft.com/office/drawing/2014/main" id="{9D4D5AA1-FDC9-4022-850A-42A876830B57}"/>
              </a:ext>
            </a:extLst>
          </p:cNvPr>
          <p:cNvPicPr>
            <a:picLocks noChangeAspect="1"/>
          </p:cNvPicPr>
          <p:nvPr/>
        </p:nvPicPr>
        <p:blipFill>
          <a:blip r:embed="rId4"/>
          <a:stretch>
            <a:fillRect/>
          </a:stretch>
        </p:blipFill>
        <p:spPr>
          <a:xfrm>
            <a:off x="297691" y="2469115"/>
            <a:ext cx="5627262" cy="1919770"/>
          </a:xfrm>
          <a:prstGeom prst="rect">
            <a:avLst/>
          </a:prstGeom>
        </p:spPr>
      </p:pic>
      <p:sp>
        <p:nvSpPr>
          <p:cNvPr id="12" name="文本框 11">
            <a:extLst>
              <a:ext uri="{FF2B5EF4-FFF2-40B4-BE49-F238E27FC236}">
                <a16:creationId xmlns:a16="http://schemas.microsoft.com/office/drawing/2014/main" id="{2888B4FF-73A1-4485-AE08-3DB314D2177B}"/>
              </a:ext>
            </a:extLst>
          </p:cNvPr>
          <p:cNvSpPr txBox="1"/>
          <p:nvPr/>
        </p:nvSpPr>
        <p:spPr>
          <a:xfrm>
            <a:off x="6641012" y="2469115"/>
            <a:ext cx="4425694" cy="1886286"/>
          </a:xfrm>
          <a:prstGeom prst="rect">
            <a:avLst/>
          </a:prstGeom>
          <a:noFill/>
        </p:spPr>
        <p:txBody>
          <a:bodyPr wrap="square" rtlCol="0">
            <a:spAutoFit/>
          </a:bodyPr>
          <a:lstStyle/>
          <a:p>
            <a:pPr>
              <a:lnSpc>
                <a:spcPct val="150000"/>
              </a:lnSpc>
            </a:pPr>
            <a:r>
              <a:rPr lang="en-US" altLang="zh-CN" sz="2000" dirty="0" err="1"/>
              <a:t>StrictRedis</a:t>
            </a:r>
            <a:r>
              <a:rPr lang="zh-CN" altLang="en-US" sz="2000" dirty="0"/>
              <a:t>的函数名称和</a:t>
            </a:r>
            <a:r>
              <a:rPr lang="en-US" altLang="zh-CN" sz="2000" dirty="0" err="1"/>
              <a:t>redis</a:t>
            </a:r>
            <a:r>
              <a:rPr lang="zh-CN" altLang="en-US" sz="2000" dirty="0"/>
              <a:t>命令行使用的命令基本相同，而</a:t>
            </a:r>
            <a:r>
              <a:rPr lang="en-US" altLang="zh-CN" sz="2000" dirty="0"/>
              <a:t>Redis</a:t>
            </a:r>
            <a:r>
              <a:rPr lang="zh-CN" altLang="en-US" sz="2000" dirty="0"/>
              <a:t>在使用一些函数时，参数的顺序会和</a:t>
            </a:r>
            <a:r>
              <a:rPr lang="en-US" altLang="zh-CN" sz="2000" dirty="0" err="1"/>
              <a:t>redis</a:t>
            </a:r>
            <a:r>
              <a:rPr lang="zh-CN" altLang="en-US" sz="2000" dirty="0"/>
              <a:t>命令行不一样</a:t>
            </a:r>
            <a:endParaRPr lang="en-US" altLang="zh-CN" sz="2000" dirty="0"/>
          </a:p>
        </p:txBody>
      </p:sp>
    </p:spTree>
    <p:extLst>
      <p:ext uri="{BB962C8B-B14F-4D97-AF65-F5344CB8AC3E}">
        <p14:creationId xmlns:p14="http://schemas.microsoft.com/office/powerpoint/2010/main" val="266829025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02</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TWO</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699795"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chemeClr val="tx1">
                    <a:lumMod val="75000"/>
                    <a:lumOff val="25000"/>
                  </a:schemeClr>
                </a:solidFill>
                <a:ea typeface="方正黑体简体" panose="02010601030101010101" pitchFamily="2" charset="-122"/>
              </a:rPr>
              <a:t>Redis</a:t>
            </a:r>
            <a:r>
              <a:rPr lang="zh-CN" altLang="en-US" sz="4400" b="1" dirty="0">
                <a:solidFill>
                  <a:schemeClr val="tx1">
                    <a:lumMod val="75000"/>
                    <a:lumOff val="25000"/>
                  </a:schemeClr>
                </a:solidFill>
                <a:ea typeface="方正黑体简体" panose="02010601030101010101" pitchFamily="2" charset="-122"/>
              </a:rPr>
              <a:t>数据结构</a:t>
            </a:r>
            <a:endParaRPr lang="zh-CN" altLang="en-US" sz="4400" i="1" dirty="0">
              <a:solidFill>
                <a:schemeClr val="tx1">
                  <a:lumMod val="75000"/>
                  <a:lumOff val="25000"/>
                </a:schemeClr>
              </a:solidFill>
              <a:ea typeface="方正黑体简体" panose="02010601030101010101" pitchFamily="2" charset="-122"/>
            </a:endParaRP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55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44641"/>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按照键值对的形式存储，一个</a:t>
            </a:r>
            <a:r>
              <a:rPr lang="en-US" altLang="zh-CN" dirty="0"/>
              <a:t>key</a:t>
            </a:r>
            <a:r>
              <a:rPr lang="zh-CN" altLang="en-US" dirty="0"/>
              <a:t>对应一个</a:t>
            </a:r>
            <a:r>
              <a:rPr lang="en-US" altLang="zh-CN" dirty="0"/>
              <a:t>value</a:t>
            </a:r>
          </a:p>
          <a:p>
            <a:pPr algn="l"/>
            <a:r>
              <a:rPr lang="en-US" altLang="zh-CN" dirty="0"/>
              <a:t>string </a:t>
            </a:r>
            <a:r>
              <a:rPr lang="zh-CN" altLang="en-US" dirty="0"/>
              <a:t>类型是二进制安全的，因此可以存储任何数据，一条数据最大为</a:t>
            </a:r>
            <a:r>
              <a:rPr lang="en-US" altLang="zh-CN" dirty="0"/>
              <a:t>512MB</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261884"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字符串</a:t>
            </a:r>
          </a:p>
        </p:txBody>
      </p:sp>
      <p:pic>
        <p:nvPicPr>
          <p:cNvPr id="2" name="图片 1">
            <a:extLst>
              <a:ext uri="{FF2B5EF4-FFF2-40B4-BE49-F238E27FC236}">
                <a16:creationId xmlns:a16="http://schemas.microsoft.com/office/drawing/2014/main" id="{9DED3123-E57B-4A8C-9090-62A4A96C9E04}"/>
              </a:ext>
            </a:extLst>
          </p:cNvPr>
          <p:cNvPicPr>
            <a:picLocks noChangeAspect="1"/>
          </p:cNvPicPr>
          <p:nvPr/>
        </p:nvPicPr>
        <p:blipFill>
          <a:blip r:embed="rId3"/>
          <a:stretch>
            <a:fillRect/>
          </a:stretch>
        </p:blipFill>
        <p:spPr>
          <a:xfrm>
            <a:off x="1315329" y="2709339"/>
            <a:ext cx="7372350" cy="2209800"/>
          </a:xfrm>
          <a:prstGeom prst="rect">
            <a:avLst/>
          </a:prstGeom>
        </p:spPr>
      </p:pic>
      <p:sp>
        <p:nvSpPr>
          <p:cNvPr id="12" name="文本框 11">
            <a:extLst>
              <a:ext uri="{FF2B5EF4-FFF2-40B4-BE49-F238E27FC236}">
                <a16:creationId xmlns:a16="http://schemas.microsoft.com/office/drawing/2014/main" id="{70060C94-8CF4-4482-88D5-550A4A6EDA35}"/>
              </a:ext>
            </a:extLst>
          </p:cNvPr>
          <p:cNvSpPr txBox="1"/>
          <p:nvPr/>
        </p:nvSpPr>
        <p:spPr>
          <a:xfrm>
            <a:off x="1315329" y="5087274"/>
            <a:ext cx="10471159" cy="501291"/>
          </a:xfrm>
          <a:prstGeom prst="rect">
            <a:avLst/>
          </a:prstGeom>
          <a:noFill/>
        </p:spPr>
        <p:txBody>
          <a:bodyPr wrap="square" rtlCol="0">
            <a:spAutoFit/>
          </a:bodyPr>
          <a:lstStyle/>
          <a:p>
            <a:pPr>
              <a:lnSpc>
                <a:spcPct val="150000"/>
              </a:lnSpc>
            </a:pPr>
            <a:r>
              <a:rPr lang="zh-CN" altLang="en-US" sz="2000" dirty="0"/>
              <a:t>默认获取的是</a:t>
            </a:r>
            <a:r>
              <a:rPr lang="en-US" altLang="zh-CN" sz="2000" dirty="0"/>
              <a:t>byte</a:t>
            </a:r>
            <a:r>
              <a:rPr lang="zh-CN" altLang="en-US" sz="2000" dirty="0"/>
              <a:t>类型的字符串，添加</a:t>
            </a:r>
            <a:r>
              <a:rPr lang="en-US" altLang="zh-CN" sz="2000" dirty="0" err="1"/>
              <a:t>decode_responses</a:t>
            </a:r>
            <a:r>
              <a:rPr lang="en-US" altLang="zh-CN" sz="2000" dirty="0"/>
              <a:t>=True</a:t>
            </a:r>
            <a:r>
              <a:rPr lang="zh-CN" altLang="en-US" sz="2000" dirty="0"/>
              <a:t>自动将结果转为</a:t>
            </a:r>
            <a:r>
              <a:rPr lang="en-US" altLang="zh-CN" sz="2000" dirty="0"/>
              <a:t>utf-8</a:t>
            </a:r>
            <a:r>
              <a:rPr lang="zh-CN" altLang="en-US" sz="2000" dirty="0"/>
              <a:t>格式</a:t>
            </a:r>
          </a:p>
        </p:txBody>
      </p:sp>
    </p:spTree>
    <p:extLst>
      <p:ext uri="{BB962C8B-B14F-4D97-AF65-F5344CB8AC3E}">
        <p14:creationId xmlns:p14="http://schemas.microsoft.com/office/powerpoint/2010/main" val="185051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667E0840-2279-4BCB-B291-D540417E15EE}"/>
              </a:ext>
            </a:extLst>
          </p:cNvPr>
          <p:cNvPicPr>
            <a:picLocks noChangeAspect="1"/>
          </p:cNvPicPr>
          <p:nvPr/>
        </p:nvPicPr>
        <p:blipFill>
          <a:blip r:embed="rId3"/>
          <a:stretch>
            <a:fillRect/>
          </a:stretch>
        </p:blipFill>
        <p:spPr>
          <a:xfrm>
            <a:off x="1588579" y="309410"/>
            <a:ext cx="5381625" cy="4171950"/>
          </a:xfrm>
          <a:prstGeom prst="rect">
            <a:avLst/>
          </a:prstGeom>
        </p:spPr>
      </p:pic>
    </p:spTree>
    <p:extLst>
      <p:ext uri="{BB962C8B-B14F-4D97-AF65-F5344CB8AC3E}">
        <p14:creationId xmlns:p14="http://schemas.microsoft.com/office/powerpoint/2010/main" val="115557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980</Words>
  <Application>Microsoft Office PowerPoint</Application>
  <PresentationFormat>宽屏</PresentationFormat>
  <Paragraphs>147</Paragraphs>
  <Slides>27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Gill Sans</vt:lpstr>
      <vt:lpstr>Meiryo UI</vt:lpstr>
      <vt:lpstr>Roboto Medium</vt:lpstr>
      <vt:lpstr>Roboto Thin</vt:lpstr>
      <vt:lpstr>方正黑体简体</vt:lpstr>
      <vt:lpstr>微软雅黑</vt:lpstr>
      <vt:lpstr>Agency FB</vt:lpstr>
      <vt:lpstr>Arial</vt:lpstr>
      <vt:lpstr>Calibri</vt:lpstr>
      <vt:lpstr>Calibri Light</vt:lpstr>
      <vt:lpstr>Century Gothic</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
  <cp:lastModifiedBy>李 柯凡</cp:lastModifiedBy>
  <cp:revision>536</cp:revision>
  <dcterms:created xsi:type="dcterms:W3CDTF">2019-05-16T00:04:14Z</dcterms:created>
  <dcterms:modified xsi:type="dcterms:W3CDTF">2021-03-16T09:22:15Z</dcterms:modified>
</cp:coreProperties>
</file>