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6" r:id="rId5"/>
    <p:sldId id="311" r:id="rId6"/>
    <p:sldId id="312" r:id="rId7"/>
    <p:sldId id="270" r:id="rId8"/>
    <p:sldId id="313" r:id="rId9"/>
    <p:sldId id="314" r:id="rId10"/>
    <p:sldId id="307" r:id="rId11"/>
    <p:sldId id="265" r:id="rId12"/>
    <p:sldId id="267" r:id="rId13"/>
    <p:sldId id="27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275" r:id="rId23"/>
    <p:sldId id="323" r:id="rId24"/>
    <p:sldId id="308" r:id="rId25"/>
    <p:sldId id="283" r:id="rId26"/>
    <p:sldId id="284" r:id="rId27"/>
    <p:sldId id="285" r:id="rId28"/>
    <p:sldId id="324" r:id="rId29"/>
    <p:sldId id="325" r:id="rId30"/>
    <p:sldId id="287" r:id="rId31"/>
    <p:sldId id="326" r:id="rId32"/>
    <p:sldId id="327" r:id="rId33"/>
    <p:sldId id="328" r:id="rId34"/>
    <p:sldId id="329" r:id="rId35"/>
    <p:sldId id="330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38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6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9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4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0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2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3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6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0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45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7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94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6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90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5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32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6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85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7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51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67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56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4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8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5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2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c/cookiecutter-flask-restfu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design-pattern/design-pattern-tutori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44593" y="3167375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框架的设计模式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36134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r>
              <a:rPr lang="zh-CN" altLang="en-US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项目结构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315329" y="1619967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2264614" y="1417795"/>
            <a:ext cx="3033470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spc="300" dirty="0">
                <a:solidFill>
                  <a:srgbClr val="4F4D50"/>
                </a:solidFill>
                <a:ea typeface="Lato" panose="020F0502020204030203" pitchFamily="34" charset="0"/>
                <a:cs typeface="Lato" panose="020F0502020204030203" pitchFamily="34" charset="0"/>
              </a:rPr>
              <a:t>Flask</a:t>
            </a:r>
            <a:r>
              <a:rPr lang="zh-CN" altLang="en-US" b="1" spc="300" dirty="0">
                <a:solidFill>
                  <a:srgbClr val="4F4D50"/>
                </a:solidFill>
                <a:ea typeface="Lato" panose="020F0502020204030203" pitchFamily="34" charset="0"/>
                <a:cs typeface="Lato" panose="020F0502020204030203" pitchFamily="34" charset="0"/>
              </a:rPr>
              <a:t>框架</a:t>
            </a:r>
            <a:endParaRPr lang="id-ID" b="1" spc="300" dirty="0">
              <a:solidFill>
                <a:srgbClr val="4F4D50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70934" y="2214392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项目结构</a:t>
            </a:r>
          </a:p>
        </p:txBody>
      </p:sp>
      <p:sp>
        <p:nvSpPr>
          <p:cNvPr id="39" name="TextBox 21"/>
          <p:cNvSpPr txBox="1"/>
          <p:nvPr/>
        </p:nvSpPr>
        <p:spPr>
          <a:xfrm>
            <a:off x="2370933" y="2507004"/>
            <a:ext cx="9071961" cy="2715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适合开发者用最快的速度做一个简单的，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做后端的网站。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它适合一些一次性的工具，或者一些基于 现有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需要实现一个简单的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接口时，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可以开发的很快。例如想要将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开发的深度学习算法对外开放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会比较方便。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652F532-C207-4733-9226-0A48BE21E1A1}"/>
              </a:ext>
            </a:extLst>
          </p:cNvPr>
          <p:cNvSpPr txBox="1"/>
          <p:nvPr/>
        </p:nvSpPr>
        <p:spPr>
          <a:xfrm>
            <a:off x="2219280" y="428240"/>
            <a:ext cx="919242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虽然</a:t>
            </a:r>
            <a:r>
              <a:rPr lang="en-US" altLang="zh-CN" sz="2000" dirty="0"/>
              <a:t>Flask</a:t>
            </a:r>
            <a:r>
              <a:rPr lang="zh-CN" altLang="en-US" sz="2000" dirty="0"/>
              <a:t>项目较为灵活，没有固定的目录结构，实际上使用</a:t>
            </a:r>
            <a:r>
              <a:rPr lang="en-US" altLang="zh-CN" sz="2000" dirty="0"/>
              <a:t>Flask</a:t>
            </a:r>
            <a:r>
              <a:rPr lang="zh-CN" altLang="en-US" sz="2000" dirty="0"/>
              <a:t>在单文件中即可实现简单的</a:t>
            </a:r>
            <a:r>
              <a:rPr lang="en-US" altLang="zh-CN" sz="2000" dirty="0"/>
              <a:t>Web</a:t>
            </a:r>
            <a:r>
              <a:rPr lang="zh-CN" altLang="en-US" sz="2000" dirty="0"/>
              <a:t>接口；但是这仅仅适用于某个简单功能的测试，对于开发一个较为复杂的项目，将全部代码写在一个文件中是不现实的，所以需要有一定的文件结构。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E5BA53A-D8F6-4941-A989-133C0339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02" y="2609900"/>
            <a:ext cx="5924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2142" y="1421022"/>
            <a:ext cx="686373" cy="686373"/>
            <a:chOff x="6357074" y="1008628"/>
            <a:chExt cx="1676757" cy="1676757"/>
          </a:xfrm>
        </p:grpSpPr>
        <p:sp>
          <p:nvSpPr>
            <p:cNvPr id="39" name="椭圆 38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6" name="Group 216"/>
          <p:cNvGrpSpPr/>
          <p:nvPr/>
        </p:nvGrpSpPr>
        <p:grpSpPr>
          <a:xfrm>
            <a:off x="1162723" y="1620389"/>
            <a:ext cx="305212" cy="246973"/>
            <a:chOff x="1209675" y="6354763"/>
            <a:chExt cx="449263" cy="363538"/>
          </a:xfrm>
          <a:solidFill>
            <a:srgbClr val="414141"/>
          </a:solidFill>
        </p:grpSpPr>
        <p:sp>
          <p:nvSpPr>
            <p:cNvPr id="77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558C974-8640-47BB-803C-F6C4FD28EBF0}"/>
              </a:ext>
            </a:extLst>
          </p:cNvPr>
          <p:cNvGrpSpPr/>
          <p:nvPr/>
        </p:nvGrpSpPr>
        <p:grpSpPr>
          <a:xfrm>
            <a:off x="1945595" y="1531219"/>
            <a:ext cx="1638853" cy="670129"/>
            <a:chOff x="8143732" y="1931262"/>
            <a:chExt cx="1323439" cy="45345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B857176-F46C-4690-AE70-84CD27D4E211}"/>
                </a:ext>
              </a:extLst>
            </p:cNvPr>
            <p:cNvCxnSpPr/>
            <p:nvPr/>
          </p:nvCxnSpPr>
          <p:spPr>
            <a:xfrm>
              <a:off x="8251006" y="2346456"/>
              <a:ext cx="312448" cy="0"/>
            </a:xfrm>
            <a:prstGeom prst="line">
              <a:avLst/>
            </a:prstGeom>
            <a:ln w="19050">
              <a:solidFill>
                <a:srgbClr val="9FB8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>
              <a:extLst>
                <a:ext uri="{FF2B5EF4-FFF2-40B4-BE49-F238E27FC236}">
                  <a16:creationId xmlns:a16="http://schemas.microsoft.com/office/drawing/2014/main" id="{E234B275-4F35-470A-8A88-7A9BB8FDDC5D}"/>
                </a:ext>
              </a:extLst>
            </p:cNvPr>
            <p:cNvSpPr txBox="1"/>
            <p:nvPr/>
          </p:nvSpPr>
          <p:spPr>
            <a:xfrm>
              <a:off x="8143732" y="1931262"/>
              <a:ext cx="132343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目录结构</a:t>
              </a:r>
              <a:endPara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3F4952F-50C7-40AB-AB26-6B2C85A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95" y="2182969"/>
            <a:ext cx="2981325" cy="441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59F2C1-DDA8-4453-AB82-0350E465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05" y="230344"/>
            <a:ext cx="5257800" cy="416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583471-AB41-4C80-BF6D-585CBE9C7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194" y="4692126"/>
            <a:ext cx="7800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53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D6BB81-8692-44EB-A96A-249AF2D7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78" y="-1"/>
            <a:ext cx="8487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DFD337-BAB8-4C44-BD46-6CA89FE01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8" y="1955099"/>
            <a:ext cx="29813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41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F99D14-7144-48A8-A0B9-9D0C32A8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8" y="1764209"/>
            <a:ext cx="6991350" cy="3571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2626D3-A07B-4811-8806-DF0F333A8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8" y="1764209"/>
            <a:ext cx="29813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83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969885-EF52-4EC4-B4C8-033D7A02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83" y="9525"/>
            <a:ext cx="6419850" cy="6848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8B1ED8-35C7-4B54-9147-E91D67B9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3" y="1914745"/>
            <a:ext cx="29813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78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B1ED8-35C7-4B54-9147-E91D67B9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8" y="1996276"/>
            <a:ext cx="2981325" cy="441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1A824D-17B6-4DBC-8237-1C202383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584" y="881860"/>
            <a:ext cx="8401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879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B1ED8-35C7-4B54-9147-E91D67B9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" y="2005420"/>
            <a:ext cx="2981325" cy="441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F6221B0-1BDB-495D-9CA9-ED2585241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354" y="562195"/>
            <a:ext cx="87534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80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B1ED8-35C7-4B54-9147-E91D67B9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3" y="1914745"/>
            <a:ext cx="2981325" cy="441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7025951-3D31-470F-B4A5-5169A8CF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480" y="104775"/>
            <a:ext cx="68103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21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2533260" cy="694554"/>
            <a:chOff x="5591150" y="1307383"/>
            <a:chExt cx="2533260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设计模式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80162" y="3558921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3280259" cy="694554"/>
            <a:chOff x="5591150" y="1307383"/>
            <a:chExt cx="3280259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23679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Flask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项目结构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50840" y="3685149"/>
            <a:ext cx="2533260" cy="694554"/>
            <a:chOff x="5591150" y="1307383"/>
            <a:chExt cx="2533260" cy="694554"/>
          </a:xfrm>
        </p:grpSpPr>
        <p:sp>
          <p:nvSpPr>
            <p:cNvPr id="69" name="文本框 68"/>
            <p:cNvSpPr txBox="1"/>
            <p:nvPr/>
          </p:nvSpPr>
          <p:spPr>
            <a:xfrm>
              <a:off x="6503453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常用模块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03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4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820F65-61B9-4A0F-8D9B-74C644C7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21" y="1705473"/>
            <a:ext cx="6581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70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96521" y="881860"/>
            <a:ext cx="198792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import flask as </a:t>
            </a:r>
            <a:r>
              <a:rPr lang="en-US" altLang="zh-CN" sz="12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django</a:t>
            </a:r>
            <a:endParaRPr lang="en-US" altLang="zh-CN" sz="1200" strike="sngStrik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289DF4-E757-4E37-B49A-33E95A26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330924"/>
            <a:ext cx="10921877" cy="63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81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 animBg="1"/>
          <p:bldP spid="50" grpId="0"/>
          <p:bldP spid="54" grpId="0"/>
          <p:bldP spid="55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1902" y="1559418"/>
            <a:ext cx="4088294" cy="2634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25358" y="1844110"/>
            <a:ext cx="2916886" cy="2032945"/>
            <a:chOff x="2447595" y="2112335"/>
            <a:chExt cx="2916886" cy="923770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2447595" y="2112335"/>
              <a:ext cx="2916886" cy="75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对于功能模块较多的项目，可以根据功能模块分开，每个功能模块一个包</a:t>
              </a:r>
              <a:endPara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019FF47-DDC2-457A-8DCF-2CF80481F7B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62" y="3036105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7"/>
          <p:cNvSpPr>
            <a:spLocks/>
          </p:cNvSpPr>
          <p:nvPr/>
        </p:nvSpPr>
        <p:spPr bwMode="auto">
          <a:xfrm>
            <a:off x="1181300" y="2253876"/>
            <a:ext cx="335229" cy="283607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68385" y="4329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按照功能模块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B77051-45DA-49A7-B577-1BFC087B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15" y="719137"/>
            <a:ext cx="25146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41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2" grpId="0" animBg="1"/>
          <p:bldP spid="36" grpId="0" animBg="1"/>
          <p:bldP spid="37" grpId="0" animBg="1"/>
          <p:bldP spid="38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2" grpId="0" animBg="1"/>
          <p:bldP spid="36" grpId="0" animBg="1"/>
          <p:bldP spid="37" grpId="0" animBg="1"/>
          <p:bldP spid="38" grpId="0"/>
          <p:bldP spid="4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1901" y="1559418"/>
            <a:ext cx="4245811" cy="2634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13290" y="1860261"/>
            <a:ext cx="2916886" cy="1407196"/>
            <a:chOff x="2447595" y="2112335"/>
            <a:chExt cx="2916886" cy="923770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8DE6CD62-A5CF-42EF-B6BB-0447C20B7252}"/>
                </a:ext>
              </a:extLst>
            </p:cNvPr>
            <p:cNvSpPr txBox="1"/>
            <p:nvPr/>
          </p:nvSpPr>
          <p:spPr>
            <a:xfrm>
              <a:off x="2447595" y="2112335"/>
              <a:ext cx="2916886" cy="56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可以使用</a:t>
              </a:r>
              <a:r>
                <a:rPr lang="en-US" altLang="zh-CN" sz="2000" dirty="0" err="1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cookiecutter</a:t>
              </a:r>
              <a:r>
                <a:rPr lang="en-US" altLang="zh-CN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-flask-</a:t>
              </a:r>
              <a:r>
                <a:rPr lang="en-US" altLang="zh-CN" sz="2000" dirty="0" err="1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api</a:t>
              </a: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模板创建基于</a:t>
              </a:r>
              <a:r>
                <a:rPr lang="en-US" altLang="zh-CN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Flask</a:t>
              </a: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的</a:t>
              </a:r>
              <a:r>
                <a:rPr lang="en-US" altLang="zh-CN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RESTful </a:t>
              </a:r>
              <a:r>
                <a:rPr lang="en-US" altLang="zh-CN" sz="2000" dirty="0" err="1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api</a:t>
              </a:r>
              <a:r>
                <a:rPr lang="zh-CN" altLang="en-US" sz="20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项目</a:t>
              </a:r>
              <a:endPara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019FF47-DDC2-457A-8DCF-2CF80481F7B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662" y="3036105"/>
              <a:ext cx="3737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7"/>
          <p:cNvSpPr>
            <a:spLocks/>
          </p:cNvSpPr>
          <p:nvPr/>
        </p:nvSpPr>
        <p:spPr bwMode="auto">
          <a:xfrm>
            <a:off x="1181300" y="2253876"/>
            <a:ext cx="335229" cy="283607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使用模板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0D5B1B-80E7-41A7-BAD3-5897DE5426DB}"/>
              </a:ext>
            </a:extLst>
          </p:cNvPr>
          <p:cNvSpPr txBox="1"/>
          <p:nvPr/>
        </p:nvSpPr>
        <p:spPr>
          <a:xfrm>
            <a:off x="2378863" y="3590543"/>
            <a:ext cx="2798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hlinkClick r:id="rId3"/>
              </a:rPr>
              <a:t>cookiecutter</a:t>
            </a:r>
            <a:r>
              <a:rPr lang="en-US" altLang="zh-CN" sz="2000" dirty="0">
                <a:hlinkClick r:id="rId3"/>
              </a:rPr>
              <a:t>-flask-restful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038029-AD04-4486-A382-CBE2EB4559A0}"/>
              </a:ext>
            </a:extLst>
          </p:cNvPr>
          <p:cNvSpPr txBox="1"/>
          <p:nvPr/>
        </p:nvSpPr>
        <p:spPr>
          <a:xfrm>
            <a:off x="885633" y="3590543"/>
            <a:ext cx="2798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Github</a:t>
            </a:r>
            <a:r>
              <a:rPr lang="zh-CN" altLang="en-US" sz="2000" dirty="0"/>
              <a:t>地址：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4FF5B1-694A-4863-A85E-8EE5B3D62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01" y="4568608"/>
            <a:ext cx="7848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92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2" grpId="0" animBg="1"/>
          <p:bldP spid="36" grpId="0" animBg="1"/>
          <p:bldP spid="37" grpId="0" animBg="1"/>
          <p:bldP spid="38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2" grpId="0" animBg="1"/>
          <p:bldP spid="36" grpId="0" animBg="1"/>
          <p:bldP spid="37" grpId="0" animBg="1"/>
          <p:bldP spid="38" grpId="0"/>
          <p:bldP spid="4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THREE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常用模块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12042"/>
            <a:ext cx="12192000" cy="74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331D2D-8D73-4B13-9708-0E24F960723A}"/>
              </a:ext>
            </a:extLst>
          </p:cNvPr>
          <p:cNvSpPr txBox="1">
            <a:spLocks/>
          </p:cNvSpPr>
          <p:nvPr/>
        </p:nvSpPr>
        <p:spPr>
          <a:xfrm>
            <a:off x="3926305" y="5984972"/>
            <a:ext cx="4339390" cy="35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pitchFamily="34" charset="0"/>
              </a:rPr>
              <a:t>YOUR TECHNOLOGY PRODUCTS</a:t>
            </a:r>
            <a:endParaRPr lang="id-ID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8385" y="43298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Token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920EF-BD8C-4CA8-8C82-A2A1294A8CD2}"/>
              </a:ext>
            </a:extLst>
          </p:cNvPr>
          <p:cNvSpPr txBox="1"/>
          <p:nvPr/>
        </p:nvSpPr>
        <p:spPr>
          <a:xfrm>
            <a:off x="1568385" y="1315329"/>
            <a:ext cx="4339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Token</a:t>
            </a:r>
            <a:r>
              <a:rPr lang="zh-CN" altLang="en-US" sz="2000" dirty="0"/>
              <a:t>过滤非法请求，保证服务器和数据的安全</a:t>
            </a:r>
          </a:p>
          <a:p>
            <a:endParaRPr lang="zh-CN" altLang="en-US" sz="2000" dirty="0"/>
          </a:p>
          <a:p>
            <a:r>
              <a:rPr lang="zh-CN" altLang="en-US" sz="2000" dirty="0"/>
              <a:t>在用户登录时申请一个</a:t>
            </a:r>
            <a:r>
              <a:rPr lang="en-US" altLang="zh-CN" sz="2000" dirty="0"/>
              <a:t>Token</a:t>
            </a:r>
            <a:r>
              <a:rPr lang="zh-CN" altLang="en-US" sz="2000" dirty="0"/>
              <a:t>，</a:t>
            </a:r>
            <a:r>
              <a:rPr lang="en-US" altLang="zh-CN" sz="2000" dirty="0"/>
              <a:t>Token</a:t>
            </a:r>
            <a:r>
              <a:rPr lang="zh-CN" altLang="en-US" sz="2000" dirty="0"/>
              <a:t>设定有一定的有效期限，一般为</a:t>
            </a:r>
            <a:r>
              <a:rPr lang="en-US" altLang="zh-CN" sz="2000" dirty="0"/>
              <a:t>1-2</a:t>
            </a:r>
            <a:r>
              <a:rPr lang="zh-CN" altLang="en-US" sz="2000" dirty="0"/>
              <a:t>小时，登录后的请求都需要传递</a:t>
            </a:r>
            <a:r>
              <a:rPr lang="en-US" altLang="zh-CN" sz="2000" dirty="0"/>
              <a:t>Token</a:t>
            </a:r>
            <a:r>
              <a:rPr lang="zh-CN" altLang="en-US" sz="2000" dirty="0"/>
              <a:t>，服务器根据</a:t>
            </a:r>
            <a:r>
              <a:rPr lang="en-US" altLang="zh-CN" sz="2000" dirty="0"/>
              <a:t>Token</a:t>
            </a:r>
            <a:r>
              <a:rPr lang="zh-CN" altLang="en-US" sz="2000" dirty="0"/>
              <a:t>判断是否合法。每次请求都会刷新</a:t>
            </a:r>
            <a:r>
              <a:rPr lang="en-US" altLang="zh-CN" sz="2000" dirty="0"/>
              <a:t>Token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91AF3D-C203-4AF8-88C9-CDB6A1EDCF2C}"/>
              </a:ext>
            </a:extLst>
          </p:cNvPr>
          <p:cNvSpPr txBox="1"/>
          <p:nvPr/>
        </p:nvSpPr>
        <p:spPr>
          <a:xfrm>
            <a:off x="6682929" y="43298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JWT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764EC3-2509-428B-AAA6-003B08C7D9B2}"/>
              </a:ext>
            </a:extLst>
          </p:cNvPr>
          <p:cNvSpPr txBox="1"/>
          <p:nvPr/>
        </p:nvSpPr>
        <p:spPr>
          <a:xfrm>
            <a:off x="6682929" y="1198498"/>
            <a:ext cx="4759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JWT(json web token)</a:t>
            </a:r>
            <a:r>
              <a:rPr lang="zh-CN" altLang="en-US" sz="2000" dirty="0"/>
              <a:t>是一种</a:t>
            </a:r>
            <a:r>
              <a:rPr lang="en-US" altLang="zh-CN" sz="2000" dirty="0"/>
              <a:t>token</a:t>
            </a:r>
            <a:r>
              <a:rPr lang="zh-CN" altLang="en-US" sz="2000" dirty="0"/>
              <a:t>规范，包含</a:t>
            </a:r>
            <a:r>
              <a:rPr lang="en-US" altLang="zh-CN" sz="2000" dirty="0"/>
              <a:t>header, payload, signature</a:t>
            </a:r>
            <a:r>
              <a:rPr lang="zh-CN" altLang="en-US" sz="2000" dirty="0"/>
              <a:t>三个部分之间用</a:t>
            </a:r>
            <a:r>
              <a:rPr lang="en-US" altLang="zh-CN" sz="2000" dirty="0"/>
              <a:t>`.`</a:t>
            </a:r>
            <a:r>
              <a:rPr lang="zh-CN" altLang="en-US" sz="2000" dirty="0"/>
              <a:t>分隔开，一般使用</a:t>
            </a:r>
            <a:r>
              <a:rPr lang="en-US" altLang="zh-CN" sz="2000" dirty="0"/>
              <a:t>base64</a:t>
            </a:r>
            <a:r>
              <a:rPr lang="zh-CN" altLang="en-US" sz="2000" dirty="0"/>
              <a:t>编码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一个典型的</a:t>
            </a:r>
            <a:r>
              <a:rPr lang="en-US" altLang="zh-CN" sz="2000" dirty="0"/>
              <a:t>token</a:t>
            </a:r>
          </a:p>
          <a:p>
            <a:r>
              <a:rPr lang="en-US" altLang="zh-CN" sz="2000" dirty="0"/>
              <a:t>eyJ0eXAiOiJKV1QiLCJhbGciOiJIUzI1NiJ9.eyJpYXQiOjE2MTEyNDAxMjUsIm5iZiI6MTYxMTI0MDEyNSwianRpIjoiZmNlMTMyMDYtNjJiZi00MWVmLWEwMjEtODM4YmEyMTkwNWZjIiwiZXhwIjoxNjExMjQzNzI1LCJpZGVudGl0eSI6eyJ1aWQiOjEyMzQsInVzZXJuYW1lIjoibm5ubiIsInBob25lIjoiMTAwMDEifSwiZnJlc2giOmZhbHNlLCJ0eXBlIjoiYWNjZXNzIn0.zRXeI7jb6xsm8p-Y_2W9-e9jqFmdlwGAd0K9MfZNij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05087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  <p:bldP spid="2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74505" y="1254739"/>
            <a:ext cx="5670640" cy="285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前端可以将</a:t>
            </a:r>
            <a:r>
              <a: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token</a:t>
            </a: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保存在</a:t>
            </a:r>
            <a:r>
              <a: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local storage</a:t>
            </a: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cookie</a:t>
            </a: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中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需要将</a:t>
            </a:r>
            <a:r>
              <a:rPr lang="en-US" altLang="zh-CN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Authorization: JWT &lt;token&gt;</a:t>
            </a: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加入到请求头中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使用</a:t>
            </a:r>
            <a:r>
              <a:rPr lang="en-US" altLang="zh-CN" sz="2000" dirty="0" err="1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flask_jwt_extended</a:t>
            </a: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模块实现</a:t>
            </a:r>
            <a:endParaRPr lang="en-US" altLang="zh-CN" sz="20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Token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F702BE-664A-43EF-AE48-25F19C6D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4248150"/>
            <a:ext cx="8572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04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8385" y="43298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Token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7D32F2-4710-48C7-A674-C8A212BB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914525"/>
            <a:ext cx="10382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73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7" grpId="0"/>
          <p:bldP spid="28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8385" y="43298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Token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9E836A-64CB-462C-9CDD-1C66B573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82" y="122798"/>
            <a:ext cx="76581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62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7" grpId="0"/>
          <p:bldP spid="28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8385" y="432980"/>
            <a:ext cx="10607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Token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F74E7A-938D-48BA-895A-0456CDD94868}"/>
              </a:ext>
            </a:extLst>
          </p:cNvPr>
          <p:cNvSpPr txBox="1"/>
          <p:nvPr/>
        </p:nvSpPr>
        <p:spPr>
          <a:xfrm>
            <a:off x="401532" y="15729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项目中配置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FD1A6A-278C-4617-B929-B8163582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96" y="1572931"/>
            <a:ext cx="5801868" cy="4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17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8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/>
          <p:bldP spid="28" grpId="0"/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Flask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是一种  基于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的微型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框架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设计模式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8385" y="432980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Flask-Login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BF39AC-579E-4C22-9461-B383441FD2EF}"/>
              </a:ext>
            </a:extLst>
          </p:cNvPr>
          <p:cNvSpPr txBox="1"/>
          <p:nvPr/>
        </p:nvSpPr>
        <p:spPr>
          <a:xfrm>
            <a:off x="4494465" y="524501"/>
            <a:ext cx="452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https://flask-login.readthedocs.io/en/latest/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7455E-4783-41CB-8D7A-B7541FF9D24B}"/>
              </a:ext>
            </a:extLst>
          </p:cNvPr>
          <p:cNvSpPr txBox="1"/>
          <p:nvPr/>
        </p:nvSpPr>
        <p:spPr>
          <a:xfrm>
            <a:off x="1568385" y="1694688"/>
            <a:ext cx="9779391" cy="354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Flask-Login</a:t>
            </a:r>
            <a:r>
              <a:rPr lang="zh-CN" altLang="en-US" sz="2400" dirty="0"/>
              <a:t>为</a:t>
            </a:r>
            <a:r>
              <a:rPr lang="en-US" altLang="zh-CN" sz="2400" dirty="0"/>
              <a:t>Flask</a:t>
            </a:r>
            <a:r>
              <a:rPr lang="zh-CN" altLang="en-US" sz="2400" dirty="0"/>
              <a:t>提供用户会话管理。它处理登录、注销和长时间记住用户会话的常见任务。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通过在会话中存储活动用户的</a:t>
            </a:r>
            <a:r>
              <a:rPr lang="en-US" altLang="zh-CN" sz="2000" dirty="0"/>
              <a:t>Id</a:t>
            </a:r>
            <a:r>
              <a:rPr lang="zh-CN" altLang="en-US" sz="2000" dirty="0"/>
              <a:t>来实现登录或者注销功能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可以限制某些接口为登录后才能访问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可以实现记住用户的功能。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帮助保护用户会话不被窃取。</a:t>
            </a:r>
          </a:p>
        </p:txBody>
      </p:sp>
    </p:spTree>
    <p:extLst>
      <p:ext uri="{BB962C8B-B14F-4D97-AF65-F5344CB8AC3E}">
        <p14:creationId xmlns:p14="http://schemas.microsoft.com/office/powerpoint/2010/main" val="1207288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8385" y="432980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Flask-Login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856A7-F83F-40DE-8ECA-D7677E35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493139"/>
            <a:ext cx="5710239" cy="29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9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8385" y="432980"/>
            <a:ext cx="23710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login_required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38D922-00DC-4446-8AE8-1283C53F7D3C}"/>
              </a:ext>
            </a:extLst>
          </p:cNvPr>
          <p:cNvSpPr txBox="1"/>
          <p:nvPr/>
        </p:nvSpPr>
        <p:spPr>
          <a:xfrm>
            <a:off x="1568385" y="1227568"/>
            <a:ext cx="9248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通过@login_manager.user_loader加载对象，在需要登录才能访问的接口函数前加@login_required</a:t>
            </a:r>
          </a:p>
          <a:p>
            <a:r>
              <a:rPr lang="zh-CN" altLang="en-US" sz="2000" dirty="0"/>
              <a:t>使用login_user(user)将当前用户加入到session中，使用logout_user将当前用户移出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1E6AF3-8BA0-44DC-ADBB-B5CE18C17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2514599"/>
            <a:ext cx="7543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85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CDFD19-3E5F-4BDB-A2CF-7FF1B8B1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77" y="0"/>
            <a:ext cx="90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4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95106-BC44-4A09-A6BC-3E5FC82C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91" y="0"/>
            <a:ext cx="749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40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B09E1-C984-4817-B174-F65354B9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26" y="3048"/>
            <a:ext cx="7804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23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/>
          <p:bldP spid="18" grpId="0"/>
          <p:bldP spid="1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67984" y="2688806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47546" y="1424539"/>
            <a:ext cx="247840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参考教程：</a:t>
            </a:r>
            <a:endParaRPr lang="en-US" altLang="zh-CN" sz="20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947548" y="2883878"/>
            <a:ext cx="414870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设计模式是在构件设计阶段，通过定义类或特定对象之间的结构和行为，从而解决每类设计问题的通用解决方案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7277321" y="3195522"/>
            <a:ext cx="4561110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是一套被反复使用、多数人知道的、经过分类编目的、代码设计经验的总结。从定义上看，它涉及到了代码级别，侧重于解决实际的现实的问题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是对代码开发经验的总结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69722" y="474840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8123" y="2899617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设计模式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DE86093-16D4-42DF-BB17-C867D23F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106" y="1448806"/>
            <a:ext cx="121920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Arial" panose="020B0604020202020204" pitchFamily="34" charset="0"/>
                <a:ea typeface="Open Sans"/>
                <a:hlinkClick r:id="rId4"/>
              </a:rPr>
              <a:t>https://www.runoob.com/design-pattern/design-pattern-tutorial.html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2902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9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9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627102" y="1353112"/>
            <a:ext cx="9821442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总体来说设计模式分为：</a:t>
            </a: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1. 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创建型模式：包括工厂方法模式、抽象工厂模式、单例模式、建造者模式、原型模式。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2. 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结构型模式：包括适配器模式、装饰器模式、代理模式、外观模式、桥接模式、组合模式、享元模式。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3. 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行为型模式：包括策略模式、模板方法模式、观察者模式、迭代子模式、责任链模式、命令模式、备忘录模式、状态模式、访问者模式、中介者模式、解释器模式。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还有并发型模式和线程池模式</a:t>
            </a:r>
          </a:p>
        </p:txBody>
      </p: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设计模式</a:t>
            </a:r>
          </a:p>
        </p:txBody>
      </p:sp>
    </p:spTree>
    <p:extLst>
      <p:ext uri="{BB962C8B-B14F-4D97-AF65-F5344CB8AC3E}">
        <p14:creationId xmlns:p14="http://schemas.microsoft.com/office/powerpoint/2010/main" val="36355495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627102" y="1353112"/>
            <a:ext cx="982144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设计模式之间的关系</a:t>
            </a:r>
          </a:p>
        </p:txBody>
      </p: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011DC0-C24C-46D1-B2B5-C1FEABE9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4" y="161925"/>
            <a:ext cx="7219569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01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707185" y="3867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设计原则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4D9D1D1-29A7-40B1-B775-FD8BA60567D9}"/>
              </a:ext>
            </a:extLst>
          </p:cNvPr>
          <p:cNvCxnSpPr/>
          <p:nvPr/>
        </p:nvCxnSpPr>
        <p:spPr>
          <a:xfrm>
            <a:off x="1654480" y="0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CD5BA05-B9AE-4D6D-AB10-F9C728F24D91}"/>
              </a:ext>
            </a:extLst>
          </p:cNvPr>
          <p:cNvGrpSpPr/>
          <p:nvPr/>
        </p:nvGrpSpPr>
        <p:grpSpPr>
          <a:xfrm>
            <a:off x="1556218" y="3758635"/>
            <a:ext cx="234028" cy="234028"/>
            <a:chOff x="7927343" y="2668909"/>
            <a:chExt cx="268762" cy="26876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A79B8E7-78AA-4FEB-B3AA-9E390CD3BFBB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1C52B24-CEEE-4100-A298-5FAB73EC3D24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7ED490D-7FDA-4CC7-9E6F-8B4EAF3614CF}"/>
              </a:ext>
            </a:extLst>
          </p:cNvPr>
          <p:cNvGrpSpPr/>
          <p:nvPr/>
        </p:nvGrpSpPr>
        <p:grpSpPr>
          <a:xfrm>
            <a:off x="1556218" y="2320801"/>
            <a:ext cx="234028" cy="234028"/>
            <a:chOff x="7927343" y="2668909"/>
            <a:chExt cx="268762" cy="268762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B28C079-ED14-435E-B3FD-CAB4C9A9DCD8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9E23EC4-2847-45BD-8784-16F9376BA11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D720D24-93B3-4753-91FD-AE6B2EB41397}"/>
              </a:ext>
            </a:extLst>
          </p:cNvPr>
          <p:cNvGrpSpPr/>
          <p:nvPr/>
        </p:nvGrpSpPr>
        <p:grpSpPr>
          <a:xfrm>
            <a:off x="1556218" y="4626487"/>
            <a:ext cx="234028" cy="234028"/>
            <a:chOff x="7927343" y="2668909"/>
            <a:chExt cx="268762" cy="268762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D6FBB23-379C-427D-AE06-315375C58392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8547527-2AA6-49E7-BC2E-0AA9C1B67E6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689F02F-7F84-4733-9695-150EAD56C471}"/>
              </a:ext>
            </a:extLst>
          </p:cNvPr>
          <p:cNvGrpSpPr/>
          <p:nvPr/>
        </p:nvGrpSpPr>
        <p:grpSpPr>
          <a:xfrm>
            <a:off x="1556218" y="1290885"/>
            <a:ext cx="234028" cy="234028"/>
            <a:chOff x="7927343" y="2668909"/>
            <a:chExt cx="268762" cy="268762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41AF6FF-4462-410D-8D2F-83DEC8057048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D743F02-0EE1-4FEC-945C-FBC3F50763CF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552C884B-1625-4641-9D06-FF25D4A2C174}"/>
              </a:ext>
            </a:extLst>
          </p:cNvPr>
          <p:cNvSpPr txBox="1"/>
          <p:nvPr/>
        </p:nvSpPr>
        <p:spPr>
          <a:xfrm>
            <a:off x="2129397" y="1096637"/>
            <a:ext cx="912569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开闭原则：在对功能扩展的时候不去修改已有的代码，实现较高的可扩展性和热插拔，易于维护和升级。通过接口和抽象类实现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578EE4-6EC5-46FE-BD28-1219817CF5DD}"/>
              </a:ext>
            </a:extLst>
          </p:cNvPr>
          <p:cNvSpPr txBox="1"/>
          <p:nvPr/>
        </p:nvSpPr>
        <p:spPr>
          <a:xfrm>
            <a:off x="2129397" y="2159762"/>
            <a:ext cx="9125693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里氏代换原则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(LSP)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：任何基类可以出现的地方，子类一定可以出现。是对开闭原则的补充，实现开闭原则的关键步骤就是抽象化，里氏代换原则是对实现抽象化的规范。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BD365BF-674E-44CF-B715-23BA67B1D829}"/>
              </a:ext>
            </a:extLst>
          </p:cNvPr>
          <p:cNvSpPr txBox="1"/>
          <p:nvPr/>
        </p:nvSpPr>
        <p:spPr>
          <a:xfrm>
            <a:off x="2137008" y="3622997"/>
            <a:ext cx="912569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依赖倒转原则：针对接口编程，依赖于抽象而不依赖于具体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E481882-6A44-43C8-AA6A-5C2D965E5951}"/>
              </a:ext>
            </a:extLst>
          </p:cNvPr>
          <p:cNvSpPr txBox="1"/>
          <p:nvPr/>
        </p:nvSpPr>
        <p:spPr>
          <a:xfrm>
            <a:off x="2121606" y="4495570"/>
            <a:ext cx="912569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接口隔离原则：降低耦合度，使用多个隔离的接口，比使用单个接口要好。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A1750E8-81BE-42CF-874F-1A70974F9C76}"/>
              </a:ext>
            </a:extLst>
          </p:cNvPr>
          <p:cNvSpPr txBox="1"/>
          <p:nvPr/>
        </p:nvSpPr>
        <p:spPr>
          <a:xfrm>
            <a:off x="2137008" y="5156299"/>
            <a:ext cx="912569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迪米特法则（最少知道原则）：一个实体应当尽量少地与其他实体之间发生相互作用，使得系统功能模块相对独立，降低耦合度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2D20D9E-1524-49B4-BC2B-15491CD461B3}"/>
              </a:ext>
            </a:extLst>
          </p:cNvPr>
          <p:cNvSpPr txBox="1"/>
          <p:nvPr/>
        </p:nvSpPr>
        <p:spPr>
          <a:xfrm>
            <a:off x="2121605" y="6165391"/>
            <a:ext cx="912569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合成复用原则：尽量使用合成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聚合的方式，而不是使用继承，高内聚低耦合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C83B3F29-5317-42D5-925B-1B34410CDB51}"/>
              </a:ext>
            </a:extLst>
          </p:cNvPr>
          <p:cNvGrpSpPr/>
          <p:nvPr/>
        </p:nvGrpSpPr>
        <p:grpSpPr>
          <a:xfrm>
            <a:off x="1554240" y="5408968"/>
            <a:ext cx="234028" cy="234028"/>
            <a:chOff x="7927343" y="2668909"/>
            <a:chExt cx="268762" cy="26876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DBDB1CF-900F-445C-8908-6C5795D3865F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3CE40D1-B67A-4335-9E86-3E7126BCE763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25373EC-D6A5-4435-8BA2-13AF02D96E5C}"/>
              </a:ext>
            </a:extLst>
          </p:cNvPr>
          <p:cNvGrpSpPr/>
          <p:nvPr/>
        </p:nvGrpSpPr>
        <p:grpSpPr>
          <a:xfrm>
            <a:off x="1585506" y="6275105"/>
            <a:ext cx="234028" cy="234028"/>
            <a:chOff x="7927343" y="2668909"/>
            <a:chExt cx="268762" cy="268762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4CE4571-4D8D-4D1B-96CE-04003F934575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CBE1B11-CEDB-4DE6-8FB4-B08A1215977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5929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 animBg="1"/>
          <p:bldP spid="60" grpId="0"/>
          <p:bldP spid="62" grpId="0"/>
          <p:bldP spid="81" grpId="0"/>
          <p:bldP spid="82" grpId="0"/>
          <p:bldP spid="83" grpId="0"/>
          <p:bldP spid="84" grpId="0"/>
          <p:bldP spid="86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 animBg="1"/>
          <p:bldP spid="60" grpId="0"/>
          <p:bldP spid="62" grpId="0"/>
          <p:bldP spid="81" grpId="0"/>
          <p:bldP spid="82" grpId="0"/>
          <p:bldP spid="83" grpId="0"/>
          <p:bldP spid="84" grpId="0"/>
          <p:bldP spid="86" grpId="0"/>
          <p:bldP spid="8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904154" y="1472140"/>
            <a:ext cx="4454961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/>
              <a:t>MVC</a:t>
            </a:r>
            <a:r>
              <a:rPr lang="zh-CN" altLang="en-US" sz="2000" dirty="0"/>
              <a:t>不是框架，不是设计模式，更不是架构，而是一种架构模式。它不描述系统架构，也不指定使用什么技术，仅仅是描述系统架构的一种模式</a:t>
            </a:r>
            <a:endParaRPr lang="zh-CN" altLang="en-US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68385" y="432980"/>
            <a:ext cx="8954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MVC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7B145B-E160-4B0F-8250-E88663456CF4}"/>
              </a:ext>
            </a:extLst>
          </p:cNvPr>
          <p:cNvSpPr txBox="1"/>
          <p:nvPr/>
        </p:nvSpPr>
        <p:spPr>
          <a:xfrm>
            <a:off x="931902" y="3638532"/>
            <a:ext cx="4454961" cy="125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/>
              <a:t>MVC</a:t>
            </a:r>
            <a:r>
              <a:rPr lang="zh-CN" altLang="en-US" sz="2000" dirty="0"/>
              <a:t>是最常用的架构模式，适用于分层架构，将应用程序分为模型、视图、控制器三层</a:t>
            </a:r>
            <a:endParaRPr lang="zh-CN" altLang="en-US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1CDA98-9610-4B82-9005-0DE4F08735D2}"/>
              </a:ext>
            </a:extLst>
          </p:cNvPr>
          <p:cNvSpPr txBox="1"/>
          <p:nvPr/>
        </p:nvSpPr>
        <p:spPr>
          <a:xfrm>
            <a:off x="6096000" y="1454088"/>
            <a:ext cx="5066479" cy="280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模型 </a:t>
            </a:r>
            <a:r>
              <a:rPr lang="en-US" altLang="zh-CN" sz="2000" dirty="0"/>
              <a:t>(Model) : </a:t>
            </a:r>
            <a:r>
              <a:rPr lang="zh-CN" altLang="en-US" sz="2000" dirty="0"/>
              <a:t>存取数据的对象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视图 </a:t>
            </a:r>
            <a:r>
              <a:rPr lang="en-US" altLang="zh-CN" sz="2000" dirty="0"/>
              <a:t>(View) : </a:t>
            </a:r>
            <a:r>
              <a:rPr lang="zh-CN" altLang="en-US" sz="2000" dirty="0"/>
              <a:t>用户界面，将控制器返回的数据显示在用户界面上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控制器 </a:t>
            </a:r>
            <a:r>
              <a:rPr lang="en-US" altLang="zh-CN" sz="2000" dirty="0"/>
              <a:t>(Controller) : </a:t>
            </a:r>
            <a:r>
              <a:rPr lang="zh-CN" altLang="en-US" sz="2000" dirty="0"/>
              <a:t>作用于模型和视图之间，根据用户的操作调用模型进行操作或获取数据，返回给视图</a:t>
            </a:r>
          </a:p>
        </p:txBody>
      </p:sp>
    </p:spTree>
    <p:extLst>
      <p:ext uri="{BB962C8B-B14F-4D97-AF65-F5344CB8AC3E}">
        <p14:creationId xmlns:p14="http://schemas.microsoft.com/office/powerpoint/2010/main" val="18704930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28" grpId="0" animBg="1"/>
          <p:bldP spid="29" grpId="0" animBg="1"/>
          <p:bldP spid="33" grpId="0"/>
          <p:bldP spid="3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28" grpId="0" animBg="1"/>
          <p:bldP spid="29" grpId="0" animBg="1"/>
          <p:bldP spid="33" grpId="0"/>
          <p:bldP spid="35" grpId="0"/>
          <p:bldP spid="2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866145" y="1081996"/>
            <a:ext cx="6095487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最开始，</a:t>
            </a:r>
            <a:r>
              <a:rPr lang="en-US" altLang="zh-CN" sz="2000" dirty="0"/>
              <a:t>MVC</a:t>
            </a:r>
            <a:r>
              <a:rPr lang="zh-CN" altLang="en-US" sz="2000" dirty="0"/>
              <a:t>是后端的一种设计模式。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绝大部分后端服务器，都做一件事情：接收用户发来的请求，返回一段响应内容。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根据不同的</a:t>
            </a:r>
            <a:r>
              <a:rPr lang="en-US" altLang="zh-CN" sz="2000" dirty="0"/>
              <a:t>URL</a:t>
            </a:r>
            <a:r>
              <a:rPr lang="zh-CN" altLang="en-US" sz="2000" dirty="0"/>
              <a:t>，</a:t>
            </a:r>
            <a:r>
              <a:rPr lang="en-US" altLang="zh-CN" sz="2000" dirty="0"/>
              <a:t>Router</a:t>
            </a:r>
            <a:r>
              <a:rPr lang="zh-CN" altLang="en-US" sz="2000" dirty="0"/>
              <a:t>调用不同的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来处理。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Router</a:t>
            </a:r>
            <a:r>
              <a:rPr lang="zh-CN" altLang="en-US" sz="2000" dirty="0"/>
              <a:t>的作用就是让每个</a:t>
            </a:r>
            <a:r>
              <a:rPr lang="en-US" altLang="zh-CN" sz="2000" dirty="0"/>
              <a:t>URL</a:t>
            </a:r>
            <a:r>
              <a:rPr lang="zh-CN" altLang="en-US" sz="2000" dirty="0"/>
              <a:t>都有一段代码来负责响应</a:t>
            </a:r>
            <a:endParaRPr lang="en-US" altLang="zh-CN" sz="2000" dirty="0"/>
          </a:p>
        </p:txBody>
      </p:sp>
      <p:sp>
        <p:nvSpPr>
          <p:cNvPr id="28" name="椭圆 2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68385" y="4329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前后端分离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FEB1D-279A-4375-A9EA-4114F1D1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847" y="1355575"/>
            <a:ext cx="4194048" cy="18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现在最常用的开发方式是前后端分离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，将浏览器视为前端，而服务器视为后端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，使用RESTful API进行交互，后端只需要关注api的实现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515557-A9DB-4153-B680-B959A9C8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05" y="3478969"/>
            <a:ext cx="9772650" cy="2390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19E467-0BC1-442F-95BE-46A9A69A3043}"/>
              </a:ext>
            </a:extLst>
          </p:cNvPr>
          <p:cNvSpPr txBox="1"/>
          <p:nvPr/>
        </p:nvSpPr>
        <p:spPr>
          <a:xfrm>
            <a:off x="464151" y="5908945"/>
            <a:ext cx="10861704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+mn-ea"/>
              </a:rPr>
              <a:t>前端</a:t>
            </a:r>
            <a:r>
              <a:rPr lang="en-US" altLang="zh-CN" dirty="0">
                <a:effectLst/>
                <a:latin typeface="+mn-ea"/>
              </a:rPr>
              <a:t>MVC</a:t>
            </a:r>
            <a:r>
              <a:rPr lang="zh-CN" altLang="en-US" dirty="0">
                <a:effectLst/>
                <a:latin typeface="+mn-ea"/>
              </a:rPr>
              <a:t>需要向服务器端传递和接收的数据量都少很多，前端要做的等待和渲染工作也少很多，这意味着更好、更快的用户体验和更低的服务器端负载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910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28" grpId="0" animBg="1"/>
          <p:bldP spid="29" grpId="0" animBg="1"/>
          <p:bldP spid="33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28" grpId="0" animBg="1"/>
          <p:bldP spid="29" grpId="0" animBg="1"/>
          <p:bldP spid="33" grpId="0"/>
          <p:bldP spid="3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1285</Words>
  <Application>Microsoft Office PowerPoint</Application>
  <PresentationFormat>宽屏</PresentationFormat>
  <Paragraphs>186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Bebas</vt:lpstr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/>
  <cp:lastModifiedBy>李 柯凡</cp:lastModifiedBy>
  <cp:revision>296</cp:revision>
  <dcterms:created xsi:type="dcterms:W3CDTF">2019-05-16T00:04:14Z</dcterms:created>
  <dcterms:modified xsi:type="dcterms:W3CDTF">2021-02-19T14:29:02Z</dcterms:modified>
</cp:coreProperties>
</file>