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9" r:id="rId3"/>
    <p:sldId id="257" r:id="rId4"/>
    <p:sldId id="258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65" r:id="rId13"/>
    <p:sldId id="26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ackup%2030..1.17\Desktop\Excel%20Project%20Financial%20Samp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ackup%2030..1.17\Desktop\Excel%20Project%20Financial%20Sampl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ackup%2030..1.17\Desktop\Excel%20Project%20Financial%20Sampl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ackup%2030..1.17\Desktop\Excel%20Project%20Financial%20Sampl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ackup%2030..1.17\Desktop\Excel%20Project%20Financial%20Sampl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ackup%2030..1.17\Desktop\Excel%20Project%20Financial%20Sampl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ackup%2030..1.17\Desktop\Excel%20Project%20Financial%20Sampl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ackup%2030..1.17\Desktop\Excel%20Project%20Financial%20Sampl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ackup%2030..1.17\Desktop\Excel%20Project%20Financial%20Sampl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Project Financial Sample.xlsx]Pivot 1!PivotTable1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Segment</a:t>
            </a:r>
            <a:r>
              <a:rPr lang="en-US" sz="1600" b="1" baseline="0" dirty="0"/>
              <a:t> By Country</a:t>
            </a:r>
            <a:endParaRPr lang="en-US" sz="1600" b="1" dirty="0"/>
          </a:p>
        </c:rich>
      </c:tx>
      <c:layout>
        <c:manualLayout>
          <c:xMode val="edge"/>
          <c:yMode val="edge"/>
          <c:x val="0.34587396453484909"/>
          <c:y val="2.22671981961816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1'!$B$3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1'!$A$4:$A$9</c:f>
              <c:strCache>
                <c:ptCount val="5"/>
                <c:pt idx="0">
                  <c:v>Government</c:v>
                </c:pt>
                <c:pt idx="1">
                  <c:v>Midmarket</c:v>
                </c:pt>
                <c:pt idx="2">
                  <c:v>Channel Partners</c:v>
                </c:pt>
                <c:pt idx="3">
                  <c:v>Enterprise</c:v>
                </c:pt>
                <c:pt idx="4">
                  <c:v>Small Business</c:v>
                </c:pt>
              </c:strCache>
            </c:strRef>
          </c:cat>
          <c:val>
            <c:numRef>
              <c:f>'Pivot 1'!$B$4:$B$9</c:f>
              <c:numCache>
                <c:formatCode>General</c:formatCode>
                <c:ptCount val="5"/>
                <c:pt idx="0">
                  <c:v>153</c:v>
                </c:pt>
                <c:pt idx="1">
                  <c:v>57</c:v>
                </c:pt>
                <c:pt idx="2">
                  <c:v>49</c:v>
                </c:pt>
                <c:pt idx="3">
                  <c:v>43</c:v>
                </c:pt>
                <c:pt idx="4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02-4C1D-9B21-C6D64893C8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5173311"/>
        <c:axId val="635165823"/>
      </c:barChart>
      <c:catAx>
        <c:axId val="635173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5165823"/>
        <c:crosses val="autoZero"/>
        <c:auto val="1"/>
        <c:lblAlgn val="ctr"/>
        <c:lblOffset val="100"/>
        <c:noMultiLvlLbl val="0"/>
      </c:catAx>
      <c:valAx>
        <c:axId val="635165823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51733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Project Financial Sample.xlsx]Pivot 1!PivotTable3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Profit</a:t>
            </a:r>
            <a:r>
              <a:rPr lang="en-US" sz="1600" baseline="0"/>
              <a:t> of Country</a:t>
            </a:r>
            <a:endParaRPr lang="en-US" sz="16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'Pivot 1'!$H$3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EDA-42DF-B627-E018081711C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EDA-42DF-B627-E018081711C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EDA-42DF-B627-E018081711C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EDA-42DF-B627-E018081711C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EDA-42DF-B627-E018081711C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'Pivot 1'!$G$4:$G$9</c:f>
              <c:strCache>
                <c:ptCount val="5"/>
                <c:pt idx="0">
                  <c:v>Canada</c:v>
                </c:pt>
                <c:pt idx="1">
                  <c:v>France</c:v>
                </c:pt>
                <c:pt idx="2">
                  <c:v>Germany</c:v>
                </c:pt>
                <c:pt idx="3">
                  <c:v>Mexico</c:v>
                </c:pt>
                <c:pt idx="4">
                  <c:v>United States of America</c:v>
                </c:pt>
              </c:strCache>
            </c:strRef>
          </c:cat>
          <c:val>
            <c:numRef>
              <c:f>'Pivot 1'!$H$4:$H$9</c:f>
              <c:numCache>
                <c:formatCode>"$"#,\'\K\'</c:formatCode>
                <c:ptCount val="5"/>
                <c:pt idx="0">
                  <c:v>1727227.7549999999</c:v>
                </c:pt>
                <c:pt idx="1">
                  <c:v>2087593.69</c:v>
                </c:pt>
                <c:pt idx="2">
                  <c:v>1711001.4000000004</c:v>
                </c:pt>
                <c:pt idx="3">
                  <c:v>986300.20999999973</c:v>
                </c:pt>
                <c:pt idx="4">
                  <c:v>1493697.2000000002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EDA-42DF-B627-E018081711C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Project Financial Sample.xlsx]Pivot 1!PivotTable4</c:name>
    <c:fmtId val="1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'Pivot 1'!$L$3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1'!$K$4:$K$9</c:f>
              <c:strCache>
                <c:ptCount val="5"/>
                <c:pt idx="0">
                  <c:v>Small Business</c:v>
                </c:pt>
                <c:pt idx="1">
                  <c:v>Enterprise</c:v>
                </c:pt>
                <c:pt idx="2">
                  <c:v>Channel Partners</c:v>
                </c:pt>
                <c:pt idx="3">
                  <c:v>Midmarket</c:v>
                </c:pt>
                <c:pt idx="4">
                  <c:v>Government</c:v>
                </c:pt>
              </c:strCache>
            </c:strRef>
          </c:cat>
          <c:val>
            <c:numRef>
              <c:f>'Pivot 1'!$L$4:$L$9</c:f>
              <c:numCache>
                <c:formatCode>General</c:formatCode>
                <c:ptCount val="5"/>
                <c:pt idx="0">
                  <c:v>3748</c:v>
                </c:pt>
                <c:pt idx="1">
                  <c:v>3772</c:v>
                </c:pt>
                <c:pt idx="2">
                  <c:v>4501</c:v>
                </c:pt>
                <c:pt idx="3">
                  <c:v>4878</c:v>
                </c:pt>
                <c:pt idx="4">
                  <c:v>13386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C1-4591-A78E-BFBC9BD633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04696367"/>
        <c:axId val="704695535"/>
      </c:barChart>
      <c:catAx>
        <c:axId val="7046963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4695535"/>
        <c:crosses val="autoZero"/>
        <c:auto val="1"/>
        <c:lblAlgn val="ctr"/>
        <c:lblOffset val="100"/>
        <c:noMultiLvlLbl val="0"/>
      </c:catAx>
      <c:valAx>
        <c:axId val="704695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46963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</a:t>
            </a:r>
            <a:r>
              <a:rPr lang="en-US" baseline="0" dirty="0"/>
              <a:t> By Month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v>Total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Lit>
              <c:ptCount val="12"/>
              <c:pt idx="0">
                <c:v>January</c:v>
              </c:pt>
              <c:pt idx="1">
                <c:v>February</c:v>
              </c:pt>
              <c:pt idx="2">
                <c:v>March</c:v>
              </c:pt>
              <c:pt idx="3">
                <c:v>April</c:v>
              </c:pt>
              <c:pt idx="4">
                <c:v>May</c:v>
              </c:pt>
              <c:pt idx="5">
                <c:v>June</c:v>
              </c:pt>
              <c:pt idx="6">
                <c:v>July</c:v>
              </c:pt>
              <c:pt idx="7">
                <c:v>August</c:v>
              </c:pt>
              <c:pt idx="8">
                <c:v>September</c:v>
              </c:pt>
              <c:pt idx="9">
                <c:v>October</c:v>
              </c:pt>
              <c:pt idx="10">
                <c:v>November</c:v>
              </c:pt>
              <c:pt idx="11">
                <c:v>December</c:v>
              </c:pt>
            </c:strLit>
          </c:cat>
          <c:val>
            <c:numLit>
              <c:formatCode>General</c:formatCode>
              <c:ptCount val="12"/>
              <c:pt idx="0">
                <c:v>3226664.5</c:v>
              </c:pt>
              <c:pt idx="1">
                <c:v>4742203</c:v>
              </c:pt>
              <c:pt idx="2">
                <c:v>3555427</c:v>
              </c:pt>
              <c:pt idx="3">
                <c:v>2995142</c:v>
              </c:pt>
              <c:pt idx="4">
                <c:v>2818991</c:v>
              </c:pt>
              <c:pt idx="5">
                <c:v>4768197</c:v>
              </c:pt>
              <c:pt idx="6">
                <c:v>5412245.5</c:v>
              </c:pt>
              <c:pt idx="7">
                <c:v>3396644</c:v>
              </c:pt>
              <c:pt idx="8">
                <c:v>4112445</c:v>
              </c:pt>
              <c:pt idx="9">
                <c:v>10386364</c:v>
              </c:pt>
              <c:pt idx="10">
                <c:v>4198447</c:v>
              </c:pt>
              <c:pt idx="11">
                <c:v>6618040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203E-4BAE-891D-12B7CFC82C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2244511"/>
        <c:axId val="342239519"/>
      </c:lineChart>
      <c:catAx>
        <c:axId val="3422445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2239519"/>
        <c:crosses val="autoZero"/>
        <c:auto val="1"/>
        <c:lblAlgn val="ctr"/>
        <c:lblOffset val="100"/>
        <c:noMultiLvlLbl val="0"/>
      </c:catAx>
      <c:valAx>
        <c:axId val="3422395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22445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Project Financial Sample.xlsx]Pivot 2!PivotTable3</c:name>
    <c:fmtId val="10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"/>
        <c:spPr>
          <a:solidFill>
            <a:srgbClr val="0070C0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0070C0"/>
          </a:solidFill>
          <a:ln>
            <a:noFill/>
          </a:ln>
          <a:effectLst/>
          <a:sp3d/>
        </c:spPr>
      </c:pivotFmt>
      <c:pivotFmt>
        <c:idx val="4"/>
        <c:spPr>
          <a:solidFill>
            <a:srgbClr val="0070C0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0070C0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'Pivot 2'!$H$3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2'!$G$4:$G$9</c:f>
              <c:strCache>
                <c:ptCount val="5"/>
                <c:pt idx="0">
                  <c:v>Canada</c:v>
                </c:pt>
                <c:pt idx="1">
                  <c:v>France</c:v>
                </c:pt>
                <c:pt idx="2">
                  <c:v>Germany</c:v>
                </c:pt>
                <c:pt idx="3">
                  <c:v>Mexico</c:v>
                </c:pt>
                <c:pt idx="4">
                  <c:v>United States of America</c:v>
                </c:pt>
              </c:strCache>
            </c:strRef>
          </c:cat>
          <c:val>
            <c:numRef>
              <c:f>'Pivot 2'!$H$4:$H$9</c:f>
              <c:numCache>
                <c:formatCode>"$"#,\'\K\'</c:formatCode>
                <c:ptCount val="5"/>
                <c:pt idx="0">
                  <c:v>10577500.254999999</c:v>
                </c:pt>
                <c:pt idx="1">
                  <c:v>11904684.189999999</c:v>
                </c:pt>
                <c:pt idx="2">
                  <c:v>10475755.399999997</c:v>
                </c:pt>
                <c:pt idx="3">
                  <c:v>6633710.209999999</c:v>
                </c:pt>
                <c:pt idx="4">
                  <c:v>12600058.699999999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0A-4149-95FC-CB42015055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84602720"/>
        <c:axId val="1964311136"/>
        <c:axId val="0"/>
      </c:bar3DChart>
      <c:catAx>
        <c:axId val="198460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4311136"/>
        <c:crosses val="autoZero"/>
        <c:auto val="1"/>
        <c:lblAlgn val="ctr"/>
        <c:lblOffset val="100"/>
        <c:noMultiLvlLbl val="0"/>
      </c:catAx>
      <c:valAx>
        <c:axId val="1964311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&quot;$&quot;#,\'\K\'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460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Project Financial Sample.xlsx]Pivot 2!PivotTable9</c:name>
    <c:fmtId val="1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2'!$Q$3</c:f>
              <c:strCache>
                <c:ptCount val="1"/>
                <c:pt idx="0">
                  <c:v>Sum of  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2'!$P$4:$P$9</c:f>
              <c:strCache>
                <c:ptCount val="5"/>
                <c:pt idx="0">
                  <c:v>Canada</c:v>
                </c:pt>
                <c:pt idx="1">
                  <c:v>France</c:v>
                </c:pt>
                <c:pt idx="2">
                  <c:v>Germany</c:v>
                </c:pt>
                <c:pt idx="3">
                  <c:v>Mexico</c:v>
                </c:pt>
                <c:pt idx="4">
                  <c:v>United States of America</c:v>
                </c:pt>
              </c:strCache>
            </c:strRef>
          </c:cat>
          <c:val>
            <c:numRef>
              <c:f>'Pivot 2'!$Q$4:$Q$9</c:f>
              <c:numCache>
                <c:formatCode>"$"#,\'\K\'</c:formatCode>
                <c:ptCount val="5"/>
                <c:pt idx="0">
                  <c:v>10577500.254999999</c:v>
                </c:pt>
                <c:pt idx="1">
                  <c:v>11904684.189999999</c:v>
                </c:pt>
                <c:pt idx="2">
                  <c:v>10475755.399999997</c:v>
                </c:pt>
                <c:pt idx="3">
                  <c:v>6633710.209999999</c:v>
                </c:pt>
                <c:pt idx="4">
                  <c:v>12600058.699999999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AC-4107-B2F3-748F89F8327E}"/>
            </c:ext>
          </c:extLst>
        </c:ser>
        <c:ser>
          <c:idx val="1"/>
          <c:order val="1"/>
          <c:tx>
            <c:strRef>
              <c:f>'Pivot 2'!$R$3</c:f>
              <c:strCache>
                <c:ptCount val="1"/>
                <c:pt idx="0">
                  <c:v>Sum of Profit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'Pivot 2'!$P$4:$P$9</c:f>
              <c:strCache>
                <c:ptCount val="5"/>
                <c:pt idx="0">
                  <c:v>Canada</c:v>
                </c:pt>
                <c:pt idx="1">
                  <c:v>France</c:v>
                </c:pt>
                <c:pt idx="2">
                  <c:v>Germany</c:v>
                </c:pt>
                <c:pt idx="3">
                  <c:v>Mexico</c:v>
                </c:pt>
                <c:pt idx="4">
                  <c:v>United States of America</c:v>
                </c:pt>
              </c:strCache>
            </c:strRef>
          </c:cat>
          <c:val>
            <c:numRef>
              <c:f>'Pivot 2'!$R$4:$R$9</c:f>
              <c:numCache>
                <c:formatCode>"$"#,\'\K\'</c:formatCode>
                <c:ptCount val="5"/>
                <c:pt idx="0">
                  <c:v>1727227.7549999999</c:v>
                </c:pt>
                <c:pt idx="1">
                  <c:v>2087593.69</c:v>
                </c:pt>
                <c:pt idx="2">
                  <c:v>1711001.4000000004</c:v>
                </c:pt>
                <c:pt idx="3">
                  <c:v>986300.20999999973</c:v>
                </c:pt>
                <c:pt idx="4">
                  <c:v>1493697.2000000002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AC-4107-B2F3-748F89F832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5983632"/>
        <c:axId val="645977808"/>
      </c:barChart>
      <c:catAx>
        <c:axId val="645983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977808"/>
        <c:crosses val="autoZero"/>
        <c:auto val="1"/>
        <c:lblAlgn val="ctr"/>
        <c:lblOffset val="100"/>
        <c:noMultiLvlLbl val="0"/>
      </c:catAx>
      <c:valAx>
        <c:axId val="645977808"/>
        <c:scaling>
          <c:orientation val="minMax"/>
        </c:scaling>
        <c:delete val="0"/>
        <c:axPos val="l"/>
        <c:numFmt formatCode="&quot;$&quot;#,\'\K\'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983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Project Financial Sample.xlsx]Sheet4!PivotTable3</c:name>
    <c:fmtId val="9"/>
  </c:pivotSource>
  <c:chart>
    <c:autoTitleDeleted val="0"/>
    <c:pivotFmts>
      <c:pivotFmt>
        <c:idx val="0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Sheet4!$B$3</c:f>
              <c:strCache>
                <c:ptCount val="1"/>
                <c:pt idx="0">
                  <c:v>Sum of Profit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Sheet4!$A$4:$A$9</c:f>
              <c:strCache>
                <c:ptCount val="5"/>
                <c:pt idx="0">
                  <c:v>Canada</c:v>
                </c:pt>
                <c:pt idx="1">
                  <c:v>France</c:v>
                </c:pt>
                <c:pt idx="2">
                  <c:v>Germany</c:v>
                </c:pt>
                <c:pt idx="3">
                  <c:v>Mexico</c:v>
                </c:pt>
                <c:pt idx="4">
                  <c:v>United States of America</c:v>
                </c:pt>
              </c:strCache>
            </c:strRef>
          </c:cat>
          <c:val>
            <c:numRef>
              <c:f>Sheet4!$B$4:$B$9</c:f>
              <c:numCache>
                <c:formatCode>"$"#,\'\K\'</c:formatCode>
                <c:ptCount val="5"/>
                <c:pt idx="0">
                  <c:v>1727227.7549999999</c:v>
                </c:pt>
                <c:pt idx="1">
                  <c:v>2087593.69</c:v>
                </c:pt>
                <c:pt idx="2">
                  <c:v>1711001.4000000004</c:v>
                </c:pt>
                <c:pt idx="3">
                  <c:v>986300.20999999973</c:v>
                </c:pt>
                <c:pt idx="4">
                  <c:v>1493697.2000000002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D0-40F1-B0F6-7A9925808915}"/>
            </c:ext>
          </c:extLst>
        </c:ser>
        <c:ser>
          <c:idx val="1"/>
          <c:order val="1"/>
          <c:tx>
            <c:strRef>
              <c:f>Sheet4!$C$3</c:f>
              <c:strCache>
                <c:ptCount val="1"/>
                <c:pt idx="0">
                  <c:v>Sum of COGS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Sheet4!$A$4:$A$9</c:f>
              <c:strCache>
                <c:ptCount val="5"/>
                <c:pt idx="0">
                  <c:v>Canada</c:v>
                </c:pt>
                <c:pt idx="1">
                  <c:v>France</c:v>
                </c:pt>
                <c:pt idx="2">
                  <c:v>Germany</c:v>
                </c:pt>
                <c:pt idx="3">
                  <c:v>Mexico</c:v>
                </c:pt>
                <c:pt idx="4">
                  <c:v>United States of America</c:v>
                </c:pt>
              </c:strCache>
            </c:strRef>
          </c:cat>
          <c:val>
            <c:numRef>
              <c:f>Sheet4!$C$4:$C$9</c:f>
              <c:numCache>
                <c:formatCode>"$"#,\'\K\'</c:formatCode>
                <c:ptCount val="5"/>
                <c:pt idx="0">
                  <c:v>8850272.5</c:v>
                </c:pt>
                <c:pt idx="1">
                  <c:v>9817090.5</c:v>
                </c:pt>
                <c:pt idx="2">
                  <c:v>8764754</c:v>
                </c:pt>
                <c:pt idx="3">
                  <c:v>5647410</c:v>
                </c:pt>
                <c:pt idx="4">
                  <c:v>11106361.5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D0-40F1-B0F6-7A99258089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1168767"/>
        <c:axId val="191167103"/>
      </c:barChart>
      <c:catAx>
        <c:axId val="191168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167103"/>
        <c:crosses val="autoZero"/>
        <c:auto val="1"/>
        <c:lblAlgn val="ctr"/>
        <c:lblOffset val="100"/>
        <c:noMultiLvlLbl val="0"/>
      </c:catAx>
      <c:valAx>
        <c:axId val="191167103"/>
        <c:scaling>
          <c:orientation val="minMax"/>
        </c:scaling>
        <c:delete val="0"/>
        <c:axPos val="l"/>
        <c:numFmt formatCode="&quot;$&quot;#,\'\K\'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1687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Project Financial Sample.xlsx]Sheet4!PivotTable6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</a:t>
            </a:r>
            <a:r>
              <a:rPr lang="en-US" baseline="0"/>
              <a:t> Of Products By Segment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Sheet4!$H$3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316-4B9A-89A8-F415895C941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316-4B9A-89A8-F415895C941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316-4B9A-89A8-F415895C941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316-4B9A-89A8-F415895C941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316-4B9A-89A8-F415895C941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Sheet4!$G$4:$G$9</c:f>
              <c:strCache>
                <c:ptCount val="5"/>
                <c:pt idx="0">
                  <c:v>Channel Partners</c:v>
                </c:pt>
                <c:pt idx="1">
                  <c:v>Enterprise</c:v>
                </c:pt>
                <c:pt idx="2">
                  <c:v>Government</c:v>
                </c:pt>
                <c:pt idx="3">
                  <c:v>Midmarket</c:v>
                </c:pt>
                <c:pt idx="4">
                  <c:v>Small Business</c:v>
                </c:pt>
              </c:strCache>
            </c:strRef>
          </c:cat>
          <c:val>
            <c:numRef>
              <c:f>Sheet4!$H$4:$H$9</c:f>
              <c:numCache>
                <c:formatCode>_("$"* #,##0_);_("$"* \(#,##0\);_("$"* "-"??_);_(@_)</c:formatCode>
                <c:ptCount val="5"/>
                <c:pt idx="0">
                  <c:v>49</c:v>
                </c:pt>
                <c:pt idx="1">
                  <c:v>43</c:v>
                </c:pt>
                <c:pt idx="2">
                  <c:v>153</c:v>
                </c:pt>
                <c:pt idx="3">
                  <c:v>57</c:v>
                </c:pt>
                <c:pt idx="4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316-4B9A-89A8-F415895C94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Project Financial Sample.xlsx]Sheet4!PivotTable7</c:name>
    <c:fmtId val="1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6"/>
        <c:spPr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7"/>
        <c:spPr>
          <a:solidFill>
            <a:schemeClr val="accent1">
              <a:lumMod val="75000"/>
            </a:schemeClr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8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0"/>
        <c:spPr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1"/>
        <c:spPr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2"/>
        <c:spPr>
          <a:solidFill>
            <a:schemeClr val="accent1">
              <a:lumMod val="75000"/>
            </a:schemeClr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3"/>
        <c:spPr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4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5"/>
        <c:spPr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6"/>
        <c:spPr>
          <a:solidFill>
            <a:schemeClr val="accent1">
              <a:lumMod val="75000"/>
            </a:schemeClr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7"/>
        <c:spPr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8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p3d/>
        </c:spPr>
        <c:marker>
          <c:symbol val="none"/>
        </c:marke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Sheet4!$M$3</c:f>
              <c:strCache>
                <c:ptCount val="1"/>
                <c:pt idx="0">
                  <c:v>Sum of Discounts</c:v>
                </c:pt>
              </c:strCache>
            </c:strRef>
          </c:tx>
          <c:spPr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Sheet4!$L$4:$L$10</c:f>
              <c:strCache>
                <c:ptCount val="6"/>
                <c:pt idx="0">
                  <c:v>Amarilla</c:v>
                </c:pt>
                <c:pt idx="1">
                  <c:v>Carretera</c:v>
                </c:pt>
                <c:pt idx="2">
                  <c:v>Montana</c:v>
                </c:pt>
                <c:pt idx="3">
                  <c:v>Paseo</c:v>
                </c:pt>
                <c:pt idx="4">
                  <c:v>Velo</c:v>
                </c:pt>
                <c:pt idx="5">
                  <c:v>VTT</c:v>
                </c:pt>
              </c:strCache>
            </c:strRef>
          </c:cat>
          <c:val>
            <c:numRef>
              <c:f>Sheet4!$M$4:$M$10</c:f>
              <c:numCache>
                <c:formatCode>0</c:formatCode>
                <c:ptCount val="6"/>
                <c:pt idx="0">
                  <c:v>522120.84999999992</c:v>
                </c:pt>
                <c:pt idx="1">
                  <c:v>741648.58000000007</c:v>
                </c:pt>
                <c:pt idx="2">
                  <c:v>573392.37</c:v>
                </c:pt>
                <c:pt idx="3">
                  <c:v>972623.25500000012</c:v>
                </c:pt>
                <c:pt idx="4">
                  <c:v>658916</c:v>
                </c:pt>
                <c:pt idx="5">
                  <c:v>570400.19000000006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23-4C6D-B7DE-C216B19354CE}"/>
            </c:ext>
          </c:extLst>
        </c:ser>
        <c:ser>
          <c:idx val="1"/>
          <c:order val="1"/>
          <c:tx>
            <c:strRef>
              <c:f>Sheet4!$N$3</c:f>
              <c:strCache>
                <c:ptCount val="1"/>
                <c:pt idx="0">
                  <c:v>Sum of  Sales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Sheet4!$L$4:$L$10</c:f>
              <c:strCache>
                <c:ptCount val="6"/>
                <c:pt idx="0">
                  <c:v>Amarilla</c:v>
                </c:pt>
                <c:pt idx="1">
                  <c:v>Carretera</c:v>
                </c:pt>
                <c:pt idx="2">
                  <c:v>Montana</c:v>
                </c:pt>
                <c:pt idx="3">
                  <c:v>Paseo</c:v>
                </c:pt>
                <c:pt idx="4">
                  <c:v>Velo</c:v>
                </c:pt>
                <c:pt idx="5">
                  <c:v>VTT</c:v>
                </c:pt>
              </c:strCache>
            </c:strRef>
          </c:cat>
          <c:val>
            <c:numRef>
              <c:f>Sheet4!$N$4:$N$10</c:f>
              <c:numCache>
                <c:formatCode>"$"#,\'\K\'</c:formatCode>
                <c:ptCount val="6"/>
                <c:pt idx="0">
                  <c:v>8200720.6500000004</c:v>
                </c:pt>
                <c:pt idx="1">
                  <c:v>8178061.919999999</c:v>
                </c:pt>
                <c:pt idx="2">
                  <c:v>7255839.1299999999</c:v>
                </c:pt>
                <c:pt idx="3">
                  <c:v>13139788.244999995</c:v>
                </c:pt>
                <c:pt idx="4">
                  <c:v>8112947</c:v>
                </c:pt>
                <c:pt idx="5">
                  <c:v>7304351.8099999987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23-4C6D-B7DE-C216B19354CE}"/>
            </c:ext>
          </c:extLst>
        </c:ser>
        <c:ser>
          <c:idx val="2"/>
          <c:order val="2"/>
          <c:tx>
            <c:strRef>
              <c:f>Sheet4!$O$3</c:f>
              <c:strCache>
                <c:ptCount val="1"/>
                <c:pt idx="0">
                  <c:v>Sum of Profit</c:v>
                </c:pt>
              </c:strCache>
            </c:strRef>
          </c:tx>
          <c:spPr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Sheet4!$L$4:$L$10</c:f>
              <c:strCache>
                <c:ptCount val="6"/>
                <c:pt idx="0">
                  <c:v>Amarilla</c:v>
                </c:pt>
                <c:pt idx="1">
                  <c:v>Carretera</c:v>
                </c:pt>
                <c:pt idx="2">
                  <c:v>Montana</c:v>
                </c:pt>
                <c:pt idx="3">
                  <c:v>Paseo</c:v>
                </c:pt>
                <c:pt idx="4">
                  <c:v>Velo</c:v>
                </c:pt>
                <c:pt idx="5">
                  <c:v>VTT</c:v>
                </c:pt>
              </c:strCache>
            </c:strRef>
          </c:cat>
          <c:val>
            <c:numRef>
              <c:f>Sheet4!$O$4:$O$10</c:f>
              <c:numCache>
                <c:formatCode>0</c:formatCode>
                <c:ptCount val="6"/>
                <c:pt idx="0">
                  <c:v>1439890.1499999997</c:v>
                </c:pt>
                <c:pt idx="1">
                  <c:v>1050817.9200000002</c:v>
                </c:pt>
                <c:pt idx="2">
                  <c:v>1134213.1299999999</c:v>
                </c:pt>
                <c:pt idx="3">
                  <c:v>2233862.2450000001</c:v>
                </c:pt>
                <c:pt idx="4">
                  <c:v>993478.99999999977</c:v>
                </c:pt>
                <c:pt idx="5">
                  <c:v>1153557.81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223-4C6D-B7DE-C216B19354CE}"/>
            </c:ext>
          </c:extLst>
        </c:ser>
        <c:ser>
          <c:idx val="3"/>
          <c:order val="3"/>
          <c:tx>
            <c:strRef>
              <c:f>Sheet4!$P$3</c:f>
              <c:strCache>
                <c:ptCount val="1"/>
                <c:pt idx="0">
                  <c:v>Sum of COGS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Sheet4!$L$4:$L$10</c:f>
              <c:strCache>
                <c:ptCount val="6"/>
                <c:pt idx="0">
                  <c:v>Amarilla</c:v>
                </c:pt>
                <c:pt idx="1">
                  <c:v>Carretera</c:v>
                </c:pt>
                <c:pt idx="2">
                  <c:v>Montana</c:v>
                </c:pt>
                <c:pt idx="3">
                  <c:v>Paseo</c:v>
                </c:pt>
                <c:pt idx="4">
                  <c:v>Velo</c:v>
                </c:pt>
                <c:pt idx="5">
                  <c:v>VTT</c:v>
                </c:pt>
              </c:strCache>
            </c:strRef>
          </c:cat>
          <c:val>
            <c:numRef>
              <c:f>Sheet4!$P$4:$P$10</c:f>
              <c:numCache>
                <c:formatCode>"$"#,\'\K\'</c:formatCode>
                <c:ptCount val="6"/>
                <c:pt idx="0">
                  <c:v>6760830.5</c:v>
                </c:pt>
                <c:pt idx="1">
                  <c:v>7127244</c:v>
                </c:pt>
                <c:pt idx="2">
                  <c:v>6121626</c:v>
                </c:pt>
                <c:pt idx="3">
                  <c:v>10905926</c:v>
                </c:pt>
                <c:pt idx="4">
                  <c:v>7119468</c:v>
                </c:pt>
                <c:pt idx="5">
                  <c:v>6150794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223-4C6D-B7DE-C216B1935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75973455"/>
        <c:axId val="275986351"/>
        <c:axId val="0"/>
      </c:bar3DChart>
      <c:catAx>
        <c:axId val="275973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5986351"/>
        <c:crosses val="autoZero"/>
        <c:auto val="1"/>
        <c:lblAlgn val="ctr"/>
        <c:lblOffset val="100"/>
        <c:noMultiLvlLbl val="0"/>
      </c:catAx>
      <c:valAx>
        <c:axId val="275986351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59734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9CD34-7796-4A15-AF5A-069B50171D90}" type="datetimeFigureOut">
              <a:rPr lang="en-US" smtClean="0"/>
              <a:t>21/10/2021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2B3D0-6E8E-4223-98E7-82A31CE5E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21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2B3D0-6E8E-4223-98E7-82A31CE5E0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68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8019FFC-782D-42E6-BD51-68B9DB04DEAF}" type="datetimeFigureOut">
              <a:rPr lang="en-US" smtClean="0"/>
              <a:t>21/10/2021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D3273C1-F254-4F9D-91DA-6EC36680A65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14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9FFC-782D-42E6-BD51-68B9DB04DEAF}" type="datetimeFigureOut">
              <a:rPr lang="en-US" smtClean="0"/>
              <a:t>21/10/2021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73C1-F254-4F9D-91DA-6EC36680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5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9FFC-782D-42E6-BD51-68B9DB04DEAF}" type="datetimeFigureOut">
              <a:rPr lang="en-US" smtClean="0"/>
              <a:t>21/10/2021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73C1-F254-4F9D-91DA-6EC36680A65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769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9FFC-782D-42E6-BD51-68B9DB04DEAF}" type="datetimeFigureOut">
              <a:rPr lang="en-US" smtClean="0"/>
              <a:t>21/10/2021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73C1-F254-4F9D-91DA-6EC36680A65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950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9FFC-782D-42E6-BD51-68B9DB04DEAF}" type="datetimeFigureOut">
              <a:rPr lang="en-US" smtClean="0"/>
              <a:t>21/10/2021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73C1-F254-4F9D-91DA-6EC36680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77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9FFC-782D-42E6-BD51-68B9DB04DEAF}" type="datetimeFigureOut">
              <a:rPr lang="en-US" smtClean="0"/>
              <a:t>21/10/2021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73C1-F254-4F9D-91DA-6EC36680A65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653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9FFC-782D-42E6-BD51-68B9DB04DEAF}" type="datetimeFigureOut">
              <a:rPr lang="en-US" smtClean="0"/>
              <a:t>21/10/2021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73C1-F254-4F9D-91DA-6EC36680A65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14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9FFC-782D-42E6-BD51-68B9DB04DEAF}" type="datetimeFigureOut">
              <a:rPr lang="en-US" smtClean="0"/>
              <a:t>21/10/2021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73C1-F254-4F9D-91DA-6EC36680A65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700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9FFC-782D-42E6-BD51-68B9DB04DEAF}" type="datetimeFigureOut">
              <a:rPr lang="en-US" smtClean="0"/>
              <a:t>21/10/2021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73C1-F254-4F9D-91DA-6EC36680A65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3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9FFC-782D-42E6-BD51-68B9DB04DEAF}" type="datetimeFigureOut">
              <a:rPr lang="en-US" smtClean="0"/>
              <a:t>21/10/2021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73C1-F254-4F9D-91DA-6EC36680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1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9FFC-782D-42E6-BD51-68B9DB04DEAF}" type="datetimeFigureOut">
              <a:rPr lang="en-US" smtClean="0"/>
              <a:t>21/10/2021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73C1-F254-4F9D-91DA-6EC36680A65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666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9FFC-782D-42E6-BD51-68B9DB04DEAF}" type="datetimeFigureOut">
              <a:rPr lang="en-US" smtClean="0"/>
              <a:t>21/10/2021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73C1-F254-4F9D-91DA-6EC36680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35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9FFC-782D-42E6-BD51-68B9DB04DEAF}" type="datetimeFigureOut">
              <a:rPr lang="en-US" smtClean="0"/>
              <a:t>21/10/2021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73C1-F254-4F9D-91DA-6EC36680A65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53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9FFC-782D-42E6-BD51-68B9DB04DEAF}" type="datetimeFigureOut">
              <a:rPr lang="en-US" smtClean="0"/>
              <a:t>21/10/2021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73C1-F254-4F9D-91DA-6EC36680A65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50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9FFC-782D-42E6-BD51-68B9DB04DEAF}" type="datetimeFigureOut">
              <a:rPr lang="en-US" smtClean="0"/>
              <a:t>21/10/2021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73C1-F254-4F9D-91DA-6EC36680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0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9FFC-782D-42E6-BD51-68B9DB04DEAF}" type="datetimeFigureOut">
              <a:rPr lang="en-US" smtClean="0"/>
              <a:t>21/10/2021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73C1-F254-4F9D-91DA-6EC36680A65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33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9FFC-782D-42E6-BD51-68B9DB04DEAF}" type="datetimeFigureOut">
              <a:rPr lang="en-US" smtClean="0"/>
              <a:t>21/10/2021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73C1-F254-4F9D-91DA-6EC36680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3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019FFC-782D-42E6-BD51-68B9DB04DEAF}" type="datetimeFigureOut">
              <a:rPr lang="en-US" smtClean="0"/>
              <a:t>21/10/2021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D3273C1-F254-4F9D-91DA-6EC36680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4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914400"/>
            <a:ext cx="6815669" cy="2472265"/>
          </a:xfrm>
        </p:spPr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800" b="1" dirty="0" smtClean="0"/>
              <a:t>PROJECT ON EXCEL DASHBOARD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 smtClean="0"/>
              <a:t>                          By</a:t>
            </a:r>
          </a:p>
          <a:p>
            <a:r>
              <a:rPr lang="en-US" sz="2400" b="1" dirty="0" smtClean="0"/>
              <a:t>                                                    Ms. Anjali Tapase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1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Profit and COGS for Country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161435"/>
              </p:ext>
            </p:extLst>
          </p:nvPr>
        </p:nvGraphicFramePr>
        <p:xfrm>
          <a:off x="1505244" y="2616589"/>
          <a:ext cx="4459458" cy="33481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4222">
                  <a:extLst>
                    <a:ext uri="{9D8B030D-6E8A-4147-A177-3AD203B41FA5}">
                      <a16:colId xmlns:a16="http://schemas.microsoft.com/office/drawing/2014/main" val="1571242827"/>
                    </a:ext>
                  </a:extLst>
                </a:gridCol>
                <a:gridCol w="1157618">
                  <a:extLst>
                    <a:ext uri="{9D8B030D-6E8A-4147-A177-3AD203B41FA5}">
                      <a16:colId xmlns:a16="http://schemas.microsoft.com/office/drawing/2014/main" val="3246894184"/>
                    </a:ext>
                  </a:extLst>
                </a:gridCol>
                <a:gridCol w="1157618">
                  <a:extLst>
                    <a:ext uri="{9D8B030D-6E8A-4147-A177-3AD203B41FA5}">
                      <a16:colId xmlns:a16="http://schemas.microsoft.com/office/drawing/2014/main" val="1489284367"/>
                    </a:ext>
                  </a:extLst>
                </a:gridCol>
              </a:tblGrid>
              <a:tr h="5504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Country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Sum of Profit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Sum of COGS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6124611"/>
                  </a:ext>
                </a:extLst>
              </a:tr>
              <a:tr h="449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Canada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$1727'K'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$8850'K'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2294826"/>
                  </a:ext>
                </a:extLst>
              </a:tr>
              <a:tr h="449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France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$2088'K'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$9817'K'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7749725"/>
                  </a:ext>
                </a:extLst>
              </a:tr>
              <a:tr h="449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Germany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$1711'K'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$8765'K'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7454281"/>
                  </a:ext>
                </a:extLst>
              </a:tr>
              <a:tr h="449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Mexico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$986'K'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$5647'K'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2853840"/>
                  </a:ext>
                </a:extLst>
              </a:tr>
              <a:tr h="5504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United States of America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$1494'K'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$11106'K'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5945962"/>
                  </a:ext>
                </a:extLst>
              </a:tr>
              <a:tr h="449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Grand Total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$8006'K'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$44186'K'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3688304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3936206"/>
              </p:ext>
            </p:extLst>
          </p:nvPr>
        </p:nvGraphicFramePr>
        <p:xfrm>
          <a:off x="6344529" y="2616590"/>
          <a:ext cx="4881489" cy="3348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81845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Count of Product by Segment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357598"/>
              </p:ext>
            </p:extLst>
          </p:nvPr>
        </p:nvGraphicFramePr>
        <p:xfrm>
          <a:off x="1477109" y="2799468"/>
          <a:ext cx="4079630" cy="30386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3813">
                  <a:extLst>
                    <a:ext uri="{9D8B030D-6E8A-4147-A177-3AD203B41FA5}">
                      <a16:colId xmlns:a16="http://schemas.microsoft.com/office/drawing/2014/main" val="3875904094"/>
                    </a:ext>
                  </a:extLst>
                </a:gridCol>
                <a:gridCol w="2015817">
                  <a:extLst>
                    <a:ext uri="{9D8B030D-6E8A-4147-A177-3AD203B41FA5}">
                      <a16:colId xmlns:a16="http://schemas.microsoft.com/office/drawing/2014/main" val="2840609915"/>
                    </a:ext>
                  </a:extLst>
                </a:gridCol>
              </a:tblGrid>
              <a:tr h="434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Country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Count of Product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6817804"/>
                  </a:ext>
                </a:extLst>
              </a:tr>
              <a:tr h="434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Channel Partners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$                          49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1668892"/>
                  </a:ext>
                </a:extLst>
              </a:tr>
              <a:tr h="434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Enterprise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$                          43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5253358"/>
                  </a:ext>
                </a:extLst>
              </a:tr>
              <a:tr h="434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Government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$                        153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563935"/>
                  </a:ext>
                </a:extLst>
              </a:tr>
              <a:tr h="434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Midmarket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$                          57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9058149"/>
                  </a:ext>
                </a:extLst>
              </a:tr>
              <a:tr h="434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Small Business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$                          37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1391417"/>
                  </a:ext>
                </a:extLst>
              </a:tr>
              <a:tr h="434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Grand Total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$                        339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668410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8480096"/>
              </p:ext>
            </p:extLst>
          </p:nvPr>
        </p:nvGraphicFramePr>
        <p:xfrm>
          <a:off x="6372665" y="2799467"/>
          <a:ext cx="4375051" cy="3038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8416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COGS, Profit, Sales and Discount for Products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142517"/>
              </p:ext>
            </p:extLst>
          </p:nvPr>
        </p:nvGraphicFramePr>
        <p:xfrm>
          <a:off x="1295401" y="2644728"/>
          <a:ext cx="4613030" cy="34879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6276">
                  <a:extLst>
                    <a:ext uri="{9D8B030D-6E8A-4147-A177-3AD203B41FA5}">
                      <a16:colId xmlns:a16="http://schemas.microsoft.com/office/drawing/2014/main" val="3098458192"/>
                    </a:ext>
                  </a:extLst>
                </a:gridCol>
                <a:gridCol w="1155778">
                  <a:extLst>
                    <a:ext uri="{9D8B030D-6E8A-4147-A177-3AD203B41FA5}">
                      <a16:colId xmlns:a16="http://schemas.microsoft.com/office/drawing/2014/main" val="11330929"/>
                    </a:ext>
                  </a:extLst>
                </a:gridCol>
                <a:gridCol w="886992">
                  <a:extLst>
                    <a:ext uri="{9D8B030D-6E8A-4147-A177-3AD203B41FA5}">
                      <a16:colId xmlns:a16="http://schemas.microsoft.com/office/drawing/2014/main" val="2198972815"/>
                    </a:ext>
                  </a:extLst>
                </a:gridCol>
                <a:gridCol w="886992">
                  <a:extLst>
                    <a:ext uri="{9D8B030D-6E8A-4147-A177-3AD203B41FA5}">
                      <a16:colId xmlns:a16="http://schemas.microsoft.com/office/drawing/2014/main" val="4121592232"/>
                    </a:ext>
                  </a:extLst>
                </a:gridCol>
                <a:gridCol w="886992">
                  <a:extLst>
                    <a:ext uri="{9D8B030D-6E8A-4147-A177-3AD203B41FA5}">
                      <a16:colId xmlns:a16="http://schemas.microsoft.com/office/drawing/2014/main" val="2023355246"/>
                    </a:ext>
                  </a:extLst>
                </a:gridCol>
              </a:tblGrid>
              <a:tr h="5247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Country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Sum of Discounts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Sum of  Sales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Sum of Profit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Sum of COGS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8495539"/>
                  </a:ext>
                </a:extLst>
              </a:tr>
              <a:tr h="406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Amarilla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522121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$8201'K'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1439890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$6761'K'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9337284"/>
                  </a:ext>
                </a:extLst>
              </a:tr>
              <a:tr h="406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Carretera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741649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$8178'K'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1050818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$7127'K'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4312957"/>
                  </a:ext>
                </a:extLst>
              </a:tr>
              <a:tr h="406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Montana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573392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$7256'K'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1134213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$6122'K'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8473042"/>
                  </a:ext>
                </a:extLst>
              </a:tr>
              <a:tr h="406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Paseo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972623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$13140'K'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2233862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$10906'K'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2075363"/>
                  </a:ext>
                </a:extLst>
              </a:tr>
              <a:tr h="406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Velo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658916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$8113'K'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993479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$7119'K'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4332547"/>
                  </a:ext>
                </a:extLst>
              </a:tr>
              <a:tr h="406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VTT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570400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$7304'K'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1153558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$6151'K'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8739600"/>
                  </a:ext>
                </a:extLst>
              </a:tr>
              <a:tr h="5247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Grand Total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4039101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$52192'K'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8005820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$44186'K'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746503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2739363"/>
              </p:ext>
            </p:extLst>
          </p:nvPr>
        </p:nvGraphicFramePr>
        <p:xfrm>
          <a:off x="6096000" y="3073131"/>
          <a:ext cx="4295775" cy="2371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69218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775855"/>
            <a:ext cx="9601196" cy="58189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/>
              <a:t>DASHBOARD ACCORING TO FINANCIAL SAMPLE DATASET</a:t>
            </a:r>
            <a:endParaRPr lang="en-US" sz="2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81" y="1357746"/>
            <a:ext cx="10647219" cy="486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98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26" y="872837"/>
            <a:ext cx="8188037" cy="477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3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FINANCE SAMPLE DATASET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</a:p>
          <a:p>
            <a:pPr marL="0" indent="0">
              <a:buNone/>
            </a:pPr>
            <a:r>
              <a:rPr lang="en-US" b="1" dirty="0" smtClean="0"/>
              <a:t>           </a:t>
            </a:r>
            <a:r>
              <a:rPr lang="en-US" dirty="0" smtClean="0"/>
              <a:t>Financial data is information regarding the financial health and performance of an organization.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</a:t>
            </a:r>
            <a:r>
              <a:rPr lang="en-US" dirty="0" smtClean="0"/>
              <a:t>In this financial dataset we are deal with the segment and country wise financial stage of business by observing sales, discount, profit, COGS, </a:t>
            </a:r>
            <a:r>
              <a:rPr lang="en-US" dirty="0" err="1" smtClean="0"/>
              <a:t>etc</a:t>
            </a:r>
            <a:r>
              <a:rPr lang="en-US" dirty="0" smtClean="0"/>
              <a:t> as per the market situation.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02906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FINANCIAL SAMPLE DASHBOARD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Segment By Country</a:t>
            </a:r>
          </a:p>
          <a:p>
            <a:r>
              <a:rPr lang="en-US" sz="1800" dirty="0" smtClean="0"/>
              <a:t>Profit of country</a:t>
            </a:r>
          </a:p>
          <a:p>
            <a:r>
              <a:rPr lang="en-US" sz="1800" dirty="0" smtClean="0"/>
              <a:t>Manufacturing Price as per Segment</a:t>
            </a:r>
          </a:p>
          <a:p>
            <a:r>
              <a:rPr lang="en-US" sz="1800" dirty="0" smtClean="0"/>
              <a:t>Sales By Month</a:t>
            </a:r>
          </a:p>
          <a:p>
            <a:r>
              <a:rPr lang="en-US" sz="1800" dirty="0" smtClean="0"/>
              <a:t>Sales By Country</a:t>
            </a:r>
          </a:p>
          <a:p>
            <a:r>
              <a:rPr lang="en-US" sz="1800" dirty="0" smtClean="0"/>
              <a:t>Sales and Profit for Country</a:t>
            </a:r>
          </a:p>
          <a:p>
            <a:r>
              <a:rPr lang="en-US" sz="1800" dirty="0" smtClean="0"/>
              <a:t>Profit and COGS for Country</a:t>
            </a:r>
          </a:p>
          <a:p>
            <a:r>
              <a:rPr lang="en-US" sz="1800" dirty="0" smtClean="0"/>
              <a:t>Count of Products By Segment</a:t>
            </a:r>
          </a:p>
          <a:p>
            <a:r>
              <a:rPr lang="en-US" sz="1800" dirty="0" smtClean="0"/>
              <a:t>COGS, Profit, Sales and Discount for Products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5958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Segment By Country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631391"/>
              </p:ext>
            </p:extLst>
          </p:nvPr>
        </p:nvGraphicFramePr>
        <p:xfrm>
          <a:off x="1448972" y="2510995"/>
          <a:ext cx="2869810" cy="33974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3296">
                  <a:extLst>
                    <a:ext uri="{9D8B030D-6E8A-4147-A177-3AD203B41FA5}">
                      <a16:colId xmlns:a16="http://schemas.microsoft.com/office/drawing/2014/main" val="2713221279"/>
                    </a:ext>
                  </a:extLst>
                </a:gridCol>
                <a:gridCol w="1426514">
                  <a:extLst>
                    <a:ext uri="{9D8B030D-6E8A-4147-A177-3AD203B41FA5}">
                      <a16:colId xmlns:a16="http://schemas.microsoft.com/office/drawing/2014/main" val="2084681076"/>
                    </a:ext>
                  </a:extLst>
                </a:gridCol>
              </a:tblGrid>
              <a:tr h="54489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Segment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Count of Country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726510"/>
                  </a:ext>
                </a:extLst>
              </a:tr>
              <a:tr h="4754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Government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153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4150845"/>
                  </a:ext>
                </a:extLst>
              </a:tr>
              <a:tr h="4754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Midmarket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1236755"/>
                  </a:ext>
                </a:extLst>
              </a:tr>
              <a:tr h="4754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Channel Partners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9078326"/>
                  </a:ext>
                </a:extLst>
              </a:tr>
              <a:tr h="4754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Enterprise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3934407"/>
                  </a:ext>
                </a:extLst>
              </a:tr>
              <a:tr h="4754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Small Business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2768870"/>
                  </a:ext>
                </a:extLst>
              </a:tr>
              <a:tr h="4754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Grand Total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339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8741926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5377330"/>
              </p:ext>
            </p:extLst>
          </p:nvPr>
        </p:nvGraphicFramePr>
        <p:xfrm>
          <a:off x="4965895" y="2644725"/>
          <a:ext cx="5591269" cy="3263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1936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Profit Of Country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4741901"/>
              </p:ext>
            </p:extLst>
          </p:nvPr>
        </p:nvGraphicFramePr>
        <p:xfrm>
          <a:off x="1448972" y="2687779"/>
          <a:ext cx="3488788" cy="33389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5628">
                  <a:extLst>
                    <a:ext uri="{9D8B030D-6E8A-4147-A177-3AD203B41FA5}">
                      <a16:colId xmlns:a16="http://schemas.microsoft.com/office/drawing/2014/main" val="536014459"/>
                    </a:ext>
                  </a:extLst>
                </a:gridCol>
                <a:gridCol w="1223160">
                  <a:extLst>
                    <a:ext uri="{9D8B030D-6E8A-4147-A177-3AD203B41FA5}">
                      <a16:colId xmlns:a16="http://schemas.microsoft.com/office/drawing/2014/main" val="1723204919"/>
                    </a:ext>
                  </a:extLst>
                </a:gridCol>
              </a:tblGrid>
              <a:tr h="476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Country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Sum of Profit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2004342"/>
                  </a:ext>
                </a:extLst>
              </a:tr>
              <a:tr h="476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Canada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$1727'K'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37565"/>
                  </a:ext>
                </a:extLst>
              </a:tr>
              <a:tr h="476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France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$2088'K'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7620518"/>
                  </a:ext>
                </a:extLst>
              </a:tr>
              <a:tr h="476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Germany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$1711'K'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7955295"/>
                  </a:ext>
                </a:extLst>
              </a:tr>
              <a:tr h="476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Mexico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$986'K'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6294151"/>
                  </a:ext>
                </a:extLst>
              </a:tr>
              <a:tr h="476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United States of America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$1494'K'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833519"/>
                  </a:ext>
                </a:extLst>
              </a:tr>
              <a:tr h="476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Grand Total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$8006'K'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5600930"/>
                  </a:ext>
                </a:extLst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452073"/>
              </p:ext>
            </p:extLst>
          </p:nvPr>
        </p:nvGraphicFramePr>
        <p:xfrm>
          <a:off x="4707948" y="2687779"/>
          <a:ext cx="6188650" cy="3338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730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Manufacturing Price As Per Segment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998655"/>
              </p:ext>
            </p:extLst>
          </p:nvPr>
        </p:nvGraphicFramePr>
        <p:xfrm>
          <a:off x="1547446" y="2686927"/>
          <a:ext cx="4023360" cy="32918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1610">
                  <a:extLst>
                    <a:ext uri="{9D8B030D-6E8A-4147-A177-3AD203B41FA5}">
                      <a16:colId xmlns:a16="http://schemas.microsoft.com/office/drawing/2014/main" val="3124757203"/>
                    </a:ext>
                  </a:extLst>
                </a:gridCol>
                <a:gridCol w="2471750">
                  <a:extLst>
                    <a:ext uri="{9D8B030D-6E8A-4147-A177-3AD203B41FA5}">
                      <a16:colId xmlns:a16="http://schemas.microsoft.com/office/drawing/2014/main" val="48772880"/>
                    </a:ext>
                  </a:extLst>
                </a:gridCol>
              </a:tblGrid>
              <a:tr h="470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Segment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Sum of Manufacturing Price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5107942"/>
                  </a:ext>
                </a:extLst>
              </a:tr>
              <a:tr h="470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Small Business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3748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7732295"/>
                  </a:ext>
                </a:extLst>
              </a:tr>
              <a:tr h="470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Enterprise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3772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6722871"/>
                  </a:ext>
                </a:extLst>
              </a:tr>
              <a:tr h="470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Channel Partners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4501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1211974"/>
                  </a:ext>
                </a:extLst>
              </a:tr>
              <a:tr h="470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Midmarket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4878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9057536"/>
                  </a:ext>
                </a:extLst>
              </a:tr>
              <a:tr h="470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Government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13386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242041"/>
                  </a:ext>
                </a:extLst>
              </a:tr>
              <a:tr h="470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Grand Total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30285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7080677"/>
                  </a:ext>
                </a:extLst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2510583"/>
              </p:ext>
            </p:extLst>
          </p:nvPr>
        </p:nvGraphicFramePr>
        <p:xfrm>
          <a:off x="5983166" y="3037010"/>
          <a:ext cx="4913432" cy="2941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2338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Sales By Month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5039738"/>
              </p:ext>
            </p:extLst>
          </p:nvPr>
        </p:nvGraphicFramePr>
        <p:xfrm>
          <a:off x="1716259" y="2616584"/>
          <a:ext cx="2926080" cy="35732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1289">
                  <a:extLst>
                    <a:ext uri="{9D8B030D-6E8A-4147-A177-3AD203B41FA5}">
                      <a16:colId xmlns:a16="http://schemas.microsoft.com/office/drawing/2014/main" val="2579099622"/>
                    </a:ext>
                  </a:extLst>
                </a:gridCol>
                <a:gridCol w="1794791">
                  <a:extLst>
                    <a:ext uri="{9D8B030D-6E8A-4147-A177-3AD203B41FA5}">
                      <a16:colId xmlns:a16="http://schemas.microsoft.com/office/drawing/2014/main" val="2317412791"/>
                    </a:ext>
                  </a:extLst>
                </a:gridCol>
              </a:tblGrid>
              <a:tr h="25522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MONTH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Sum of Gross Sales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0162665"/>
                  </a:ext>
                </a:extLst>
              </a:tr>
              <a:tr h="25522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January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$3227'K'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4313978"/>
                  </a:ext>
                </a:extLst>
              </a:tr>
              <a:tr h="25522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February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$4742'K'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6236964"/>
                  </a:ext>
                </a:extLst>
              </a:tr>
              <a:tr h="25522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March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$3555'K'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4051033"/>
                  </a:ext>
                </a:extLst>
              </a:tr>
              <a:tr h="25522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April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$2995'K'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7374013"/>
                  </a:ext>
                </a:extLst>
              </a:tr>
              <a:tr h="25522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$2819'K'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9997911"/>
                  </a:ext>
                </a:extLst>
              </a:tr>
              <a:tr h="25522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June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$4768'K'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9799631"/>
                  </a:ext>
                </a:extLst>
              </a:tr>
              <a:tr h="25522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July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$5412'K'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976341"/>
                  </a:ext>
                </a:extLst>
              </a:tr>
              <a:tr h="25522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August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$3397'K'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7914181"/>
                  </a:ext>
                </a:extLst>
              </a:tr>
              <a:tr h="25522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September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$4112'K'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3711281"/>
                  </a:ext>
                </a:extLst>
              </a:tr>
              <a:tr h="25522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October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$10386'K'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3049073"/>
                  </a:ext>
                </a:extLst>
              </a:tr>
              <a:tr h="25522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November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$4198'K'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1747849"/>
                  </a:ext>
                </a:extLst>
              </a:tr>
              <a:tr h="25522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December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$6618'K'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3052668"/>
                  </a:ext>
                </a:extLst>
              </a:tr>
              <a:tr h="25522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Grand Total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$56231'K'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9801041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2415613"/>
              </p:ext>
            </p:extLst>
          </p:nvPr>
        </p:nvGraphicFramePr>
        <p:xfrm>
          <a:off x="5401995" y="2878564"/>
          <a:ext cx="5494604" cy="2931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4421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Sales By Country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536483"/>
              </p:ext>
            </p:extLst>
          </p:nvPr>
        </p:nvGraphicFramePr>
        <p:xfrm>
          <a:off x="1688124" y="2700998"/>
          <a:ext cx="3123028" cy="31861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28102">
                  <a:extLst>
                    <a:ext uri="{9D8B030D-6E8A-4147-A177-3AD203B41FA5}">
                      <a16:colId xmlns:a16="http://schemas.microsoft.com/office/drawing/2014/main" val="2956326276"/>
                    </a:ext>
                  </a:extLst>
                </a:gridCol>
                <a:gridCol w="1094926">
                  <a:extLst>
                    <a:ext uri="{9D8B030D-6E8A-4147-A177-3AD203B41FA5}">
                      <a16:colId xmlns:a16="http://schemas.microsoft.com/office/drawing/2014/main" val="4102467388"/>
                    </a:ext>
                  </a:extLst>
                </a:gridCol>
              </a:tblGrid>
              <a:tr h="44815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Country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Sum of  Sales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4762171"/>
                  </a:ext>
                </a:extLst>
              </a:tr>
              <a:tr h="44815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Canada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$10578'K'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3375005"/>
                  </a:ext>
                </a:extLst>
              </a:tr>
              <a:tr h="44815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France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$11905'K'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3644415"/>
                  </a:ext>
                </a:extLst>
              </a:tr>
              <a:tr h="44815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Germany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$10476'K'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5593688"/>
                  </a:ext>
                </a:extLst>
              </a:tr>
              <a:tr h="44815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Mexico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$6634'K'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7791072"/>
                  </a:ext>
                </a:extLst>
              </a:tr>
              <a:tr h="44815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United States of America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$12600'K'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2573104"/>
                  </a:ext>
                </a:extLst>
              </a:tr>
              <a:tr h="44815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Grand Total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$52192'K'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0361486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7966351"/>
              </p:ext>
            </p:extLst>
          </p:nvPr>
        </p:nvGraphicFramePr>
        <p:xfrm>
          <a:off x="5514535" y="2700998"/>
          <a:ext cx="5162843" cy="2855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0143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Sales and Profit for Country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475766"/>
              </p:ext>
            </p:extLst>
          </p:nvPr>
        </p:nvGraphicFramePr>
        <p:xfrm>
          <a:off x="1519312" y="2630657"/>
          <a:ext cx="3713870" cy="3452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5724">
                  <a:extLst>
                    <a:ext uri="{9D8B030D-6E8A-4147-A177-3AD203B41FA5}">
                      <a16:colId xmlns:a16="http://schemas.microsoft.com/office/drawing/2014/main" val="2313411535"/>
                    </a:ext>
                  </a:extLst>
                </a:gridCol>
                <a:gridCol w="964073">
                  <a:extLst>
                    <a:ext uri="{9D8B030D-6E8A-4147-A177-3AD203B41FA5}">
                      <a16:colId xmlns:a16="http://schemas.microsoft.com/office/drawing/2014/main" val="2018589892"/>
                    </a:ext>
                  </a:extLst>
                </a:gridCol>
                <a:gridCol w="964073">
                  <a:extLst>
                    <a:ext uri="{9D8B030D-6E8A-4147-A177-3AD203B41FA5}">
                      <a16:colId xmlns:a16="http://schemas.microsoft.com/office/drawing/2014/main" val="2739452102"/>
                    </a:ext>
                  </a:extLst>
                </a:gridCol>
              </a:tblGrid>
              <a:tr h="51613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Country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Sum of  Sales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Sum of Profit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3601747"/>
                  </a:ext>
                </a:extLst>
              </a:tr>
              <a:tr h="48399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Canada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$10578'K'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$1727'K'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531933"/>
                  </a:ext>
                </a:extLst>
              </a:tr>
              <a:tr h="48399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France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$11905'K'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$2088'K'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5532494"/>
                  </a:ext>
                </a:extLst>
              </a:tr>
              <a:tr h="48399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Germany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$10476'K'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$1711'K'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0229505"/>
                  </a:ext>
                </a:extLst>
              </a:tr>
              <a:tr h="48399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Mexico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$6634'K'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$986'K'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3132450"/>
                  </a:ext>
                </a:extLst>
              </a:tr>
              <a:tr h="51613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United States of America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$12600'K'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$1494'K'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6549427"/>
                  </a:ext>
                </a:extLst>
              </a:tr>
              <a:tr h="48399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Grand Total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$52192'K'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$8006'K'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2235892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7244009"/>
              </p:ext>
            </p:extLst>
          </p:nvPr>
        </p:nvGraphicFramePr>
        <p:xfrm>
          <a:off x="5430129" y="2630657"/>
          <a:ext cx="5852159" cy="3319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2452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213</TotalTime>
  <Words>545</Words>
  <Application>Microsoft Office PowerPoint</Application>
  <PresentationFormat>Widescreen</PresentationFormat>
  <Paragraphs>215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Garamond</vt:lpstr>
      <vt:lpstr>Organic</vt:lpstr>
      <vt:lpstr>                               PROJECT ON EXCEL DASHBOARD</vt:lpstr>
      <vt:lpstr>FINANCE SAMPLE DATASET</vt:lpstr>
      <vt:lpstr>FINANCIAL SAMPLE DASHBOARD</vt:lpstr>
      <vt:lpstr>Segment By Country</vt:lpstr>
      <vt:lpstr>Profit Of Country</vt:lpstr>
      <vt:lpstr>Manufacturing Price As Per Segment</vt:lpstr>
      <vt:lpstr>Sales By Month</vt:lpstr>
      <vt:lpstr>Sales By Country</vt:lpstr>
      <vt:lpstr>Sales and Profit for Country</vt:lpstr>
      <vt:lpstr>Profit and COGS for Country</vt:lpstr>
      <vt:lpstr>Count of Product by Segment</vt:lpstr>
      <vt:lpstr>COGS, Profit, Sales and Discount for Products</vt:lpstr>
      <vt:lpstr>DASHBOARD ACCORING TO FINANCIAL SAMPLE DATASET</vt:lpstr>
      <vt:lpstr>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REPORT SAMPLE</dc:title>
  <dc:creator>USER</dc:creator>
  <cp:lastModifiedBy>USER</cp:lastModifiedBy>
  <cp:revision>43</cp:revision>
  <dcterms:created xsi:type="dcterms:W3CDTF">2021-10-20T10:57:42Z</dcterms:created>
  <dcterms:modified xsi:type="dcterms:W3CDTF">2021-10-21T17:20:35Z</dcterms:modified>
</cp:coreProperties>
</file>