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38811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12492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93720" y="3682080"/>
            <a:ext cx="12492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93720" y="368208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7095240" y="368208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917600" y="160452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9141120" y="160452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93720" y="368208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917600" y="368208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9141120" y="368208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93720" y="1604520"/>
            <a:ext cx="124927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124927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93720" y="273600"/>
            <a:ext cx="12492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93720" y="368208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93720" y="1604520"/>
            <a:ext cx="124927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7095240" y="368208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93720" y="3682080"/>
            <a:ext cx="12492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12492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93720" y="3682080"/>
            <a:ext cx="12492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93720" y="368208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7095240" y="368208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917600" y="160452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9141120" y="160452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93720" y="368208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917600" y="368208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9141120" y="368208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93720" y="1604520"/>
            <a:ext cx="124927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124927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124927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93720" y="273600"/>
            <a:ext cx="12492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93720" y="368208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7095240" y="368208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93720" y="3682080"/>
            <a:ext cx="12492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12492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93720" y="3682080"/>
            <a:ext cx="12492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93720" y="368208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7095240" y="368208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917600" y="160452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9141120" y="160452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93720" y="368208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917600" y="368208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9141120" y="368208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693720" y="1604520"/>
            <a:ext cx="124927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124927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693720" y="273600"/>
            <a:ext cx="12492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93720" y="368208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7095240" y="368208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93720" y="3682080"/>
            <a:ext cx="12492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12492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93720" y="3682080"/>
            <a:ext cx="12492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93720" y="368208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7095240" y="368208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917600" y="160452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9141120" y="160452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93720" y="368208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4917600" y="368208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9141120" y="368208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693720" y="1604520"/>
            <a:ext cx="124927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124927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ubTitle"/>
          </p:nvPr>
        </p:nvSpPr>
        <p:spPr>
          <a:xfrm>
            <a:off x="693720" y="273600"/>
            <a:ext cx="12492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93720" y="368208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7095240" y="368208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93720" y="3682080"/>
            <a:ext cx="12492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12492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93720" y="3682080"/>
            <a:ext cx="12492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93720" y="368208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7095240" y="368208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93720" y="273600"/>
            <a:ext cx="12492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917600" y="160452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9141120" y="160452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693720" y="368208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 type="body"/>
          </p:nvPr>
        </p:nvSpPr>
        <p:spPr>
          <a:xfrm>
            <a:off x="4917600" y="368208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7"/>
          <p:cNvSpPr>
            <a:spLocks noGrp="1"/>
          </p:cNvSpPr>
          <p:nvPr>
            <p:ph type="body"/>
          </p:nvPr>
        </p:nvSpPr>
        <p:spPr>
          <a:xfrm>
            <a:off x="9141120" y="3682080"/>
            <a:ext cx="4022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93720" y="368208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095240" y="368208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7095240" y="1604520"/>
            <a:ext cx="6096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93720" y="3682080"/>
            <a:ext cx="12492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13301280" y="0"/>
            <a:ext cx="72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114840" y="0"/>
            <a:ext cx="72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13648680" y="0"/>
            <a:ext cx="72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13417560" y="0"/>
            <a:ext cx="461880" cy="685728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1353348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12381480" y="5715000"/>
            <a:ext cx="831960" cy="547920"/>
          </a:xfrm>
          <a:prstGeom prst="ellipse">
            <a:avLst/>
          </a:prstGeom>
          <a:ln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578160" y="0"/>
            <a:ext cx="924120" cy="685728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419400" y="0"/>
            <a:ext cx="158040" cy="685728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503720" y="0"/>
            <a:ext cx="275040" cy="685728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1732320" y="0"/>
            <a:ext cx="348840" cy="685728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160920" y="0"/>
            <a:ext cx="72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Line 12"/>
          <p:cNvSpPr/>
          <p:nvPr/>
        </p:nvSpPr>
        <p:spPr>
          <a:xfrm>
            <a:off x="1387800" y="0"/>
            <a:ext cx="72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Line 13"/>
          <p:cNvSpPr/>
          <p:nvPr/>
        </p:nvSpPr>
        <p:spPr>
          <a:xfrm>
            <a:off x="1296000" y="0"/>
            <a:ext cx="72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Line 14"/>
          <p:cNvSpPr/>
          <p:nvPr/>
        </p:nvSpPr>
        <p:spPr>
          <a:xfrm>
            <a:off x="2620800" y="0"/>
            <a:ext cx="36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1619280" y="0"/>
            <a:ext cx="36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6"/>
          <p:cNvSpPr/>
          <p:nvPr/>
        </p:nvSpPr>
        <p:spPr>
          <a:xfrm>
            <a:off x="13834440" y="0"/>
            <a:ext cx="72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850760" y="0"/>
            <a:ext cx="114840" cy="685728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925200" y="3429000"/>
            <a:ext cx="1965240" cy="12945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987920" y="4866840"/>
            <a:ext cx="973080" cy="640800"/>
          </a:xfrm>
          <a:prstGeom prst="ellipse">
            <a:avLst/>
          </a:prstGeom>
          <a:ln w="28440"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656360" y="5500800"/>
            <a:ext cx="207000" cy="136440"/>
          </a:xfrm>
          <a:prstGeom prst="ellipse">
            <a:avLst/>
          </a:prstGeom>
          <a:ln w="12600"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2526120" y="5788080"/>
            <a:ext cx="415440" cy="273600"/>
          </a:xfrm>
          <a:prstGeom prst="ellipse">
            <a:avLst/>
          </a:prstGeom>
          <a:ln w="12600"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2891880" y="4495680"/>
            <a:ext cx="554400" cy="365040"/>
          </a:xfrm>
          <a:prstGeom prst="ellipse">
            <a:avLst/>
          </a:prstGeom>
          <a:ln w="28440"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164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93720" y="1604520"/>
            <a:ext cx="124927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 1"/>
          <p:cNvSpPr/>
          <p:nvPr/>
        </p:nvSpPr>
        <p:spPr>
          <a:xfrm>
            <a:off x="13301280" y="0"/>
            <a:ext cx="72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2"/>
          <p:cNvSpPr/>
          <p:nvPr/>
        </p:nvSpPr>
        <p:spPr>
          <a:xfrm>
            <a:off x="114840" y="0"/>
            <a:ext cx="72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3"/>
          <p:cNvSpPr/>
          <p:nvPr/>
        </p:nvSpPr>
        <p:spPr>
          <a:xfrm>
            <a:off x="13648680" y="0"/>
            <a:ext cx="72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4" hidden="1"/>
          <p:cNvSpPr/>
          <p:nvPr/>
        </p:nvSpPr>
        <p:spPr>
          <a:xfrm>
            <a:off x="13417560" y="0"/>
            <a:ext cx="461880" cy="685728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Line 5"/>
          <p:cNvSpPr/>
          <p:nvPr/>
        </p:nvSpPr>
        <p:spPr>
          <a:xfrm>
            <a:off x="1353348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" hidden="1"/>
          <p:cNvSpPr/>
          <p:nvPr/>
        </p:nvSpPr>
        <p:spPr>
          <a:xfrm>
            <a:off x="12381480" y="5715000"/>
            <a:ext cx="831960" cy="547920"/>
          </a:xfrm>
          <a:prstGeom prst="ellipse">
            <a:avLst/>
          </a:prstGeom>
          <a:ln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7"/>
          <p:cNvSpPr/>
          <p:nvPr/>
        </p:nvSpPr>
        <p:spPr>
          <a:xfrm>
            <a:off x="578160" y="0"/>
            <a:ext cx="924120" cy="685728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8"/>
          <p:cNvSpPr/>
          <p:nvPr/>
        </p:nvSpPr>
        <p:spPr>
          <a:xfrm>
            <a:off x="419400" y="0"/>
            <a:ext cx="158040" cy="685728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9"/>
          <p:cNvSpPr/>
          <p:nvPr/>
        </p:nvSpPr>
        <p:spPr>
          <a:xfrm>
            <a:off x="1503720" y="0"/>
            <a:ext cx="275040" cy="685728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10"/>
          <p:cNvSpPr/>
          <p:nvPr/>
        </p:nvSpPr>
        <p:spPr>
          <a:xfrm>
            <a:off x="1732320" y="0"/>
            <a:ext cx="348840" cy="685728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Line 11"/>
          <p:cNvSpPr/>
          <p:nvPr/>
        </p:nvSpPr>
        <p:spPr>
          <a:xfrm>
            <a:off x="160920" y="0"/>
            <a:ext cx="72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12"/>
          <p:cNvSpPr/>
          <p:nvPr/>
        </p:nvSpPr>
        <p:spPr>
          <a:xfrm>
            <a:off x="1387800" y="0"/>
            <a:ext cx="72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Line 13"/>
          <p:cNvSpPr/>
          <p:nvPr/>
        </p:nvSpPr>
        <p:spPr>
          <a:xfrm>
            <a:off x="1296000" y="0"/>
            <a:ext cx="72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14"/>
          <p:cNvSpPr/>
          <p:nvPr/>
        </p:nvSpPr>
        <p:spPr>
          <a:xfrm>
            <a:off x="2620800" y="0"/>
            <a:ext cx="36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Line 15"/>
          <p:cNvSpPr/>
          <p:nvPr/>
        </p:nvSpPr>
        <p:spPr>
          <a:xfrm>
            <a:off x="1619280" y="0"/>
            <a:ext cx="36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6"/>
          <p:cNvSpPr/>
          <p:nvPr/>
        </p:nvSpPr>
        <p:spPr>
          <a:xfrm>
            <a:off x="1850760" y="0"/>
            <a:ext cx="114840" cy="685728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" name="CustomShape 17"/>
          <p:cNvSpPr/>
          <p:nvPr/>
        </p:nvSpPr>
        <p:spPr>
          <a:xfrm>
            <a:off x="925200" y="3429000"/>
            <a:ext cx="1965240" cy="1294560"/>
          </a:xfrm>
          <a:prstGeom prst="ellipse">
            <a:avLst/>
          </a:prstGeom>
          <a:ln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" name="CustomShape 18"/>
          <p:cNvSpPr/>
          <p:nvPr/>
        </p:nvSpPr>
        <p:spPr>
          <a:xfrm>
            <a:off x="2010960" y="4866840"/>
            <a:ext cx="973080" cy="640800"/>
          </a:xfrm>
          <a:prstGeom prst="ellipse">
            <a:avLst/>
          </a:prstGeom>
          <a:ln w="28440"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" name="CustomShape 19"/>
          <p:cNvSpPr/>
          <p:nvPr/>
        </p:nvSpPr>
        <p:spPr>
          <a:xfrm>
            <a:off x="1656360" y="5500800"/>
            <a:ext cx="207000" cy="136440"/>
          </a:xfrm>
          <a:prstGeom prst="ellipse">
            <a:avLst/>
          </a:prstGeom>
          <a:ln w="12600"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" name="CustomShape 20"/>
          <p:cNvSpPr/>
          <p:nvPr/>
        </p:nvSpPr>
        <p:spPr>
          <a:xfrm>
            <a:off x="2526120" y="5791320"/>
            <a:ext cx="415440" cy="273600"/>
          </a:xfrm>
          <a:prstGeom prst="ellipse">
            <a:avLst/>
          </a:prstGeom>
          <a:ln w="12600"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" name="CustomShape 21"/>
          <p:cNvSpPr/>
          <p:nvPr/>
        </p:nvSpPr>
        <p:spPr>
          <a:xfrm>
            <a:off x="2852280" y="4479840"/>
            <a:ext cx="554400" cy="365040"/>
          </a:xfrm>
          <a:prstGeom prst="ellipse">
            <a:avLst/>
          </a:prstGeom>
          <a:ln w="28440"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1" name="Line 22"/>
          <p:cNvSpPr/>
          <p:nvPr/>
        </p:nvSpPr>
        <p:spPr>
          <a:xfrm>
            <a:off x="13810320" y="0"/>
            <a:ext cx="72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93720" y="1604520"/>
            <a:ext cx="124927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ine 1"/>
          <p:cNvSpPr/>
          <p:nvPr/>
        </p:nvSpPr>
        <p:spPr>
          <a:xfrm>
            <a:off x="13301280" y="0"/>
            <a:ext cx="72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2"/>
          <p:cNvSpPr/>
          <p:nvPr/>
        </p:nvSpPr>
        <p:spPr>
          <a:xfrm>
            <a:off x="114840" y="0"/>
            <a:ext cx="72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3"/>
          <p:cNvSpPr/>
          <p:nvPr/>
        </p:nvSpPr>
        <p:spPr>
          <a:xfrm>
            <a:off x="13648680" y="0"/>
            <a:ext cx="72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>
            <a:off x="13417560" y="0"/>
            <a:ext cx="461880" cy="685728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Line 5"/>
          <p:cNvSpPr/>
          <p:nvPr/>
        </p:nvSpPr>
        <p:spPr>
          <a:xfrm>
            <a:off x="1353348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6"/>
          <p:cNvSpPr/>
          <p:nvPr/>
        </p:nvSpPr>
        <p:spPr>
          <a:xfrm>
            <a:off x="12381480" y="5715000"/>
            <a:ext cx="831960" cy="547920"/>
          </a:xfrm>
          <a:prstGeom prst="ellipse">
            <a:avLst/>
          </a:prstGeom>
          <a:ln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PlaceHolder 7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164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PlaceHolder 8"/>
          <p:cNvSpPr>
            <a:spLocks noGrp="1"/>
          </p:cNvSpPr>
          <p:nvPr>
            <p:ph type="body"/>
          </p:nvPr>
        </p:nvSpPr>
        <p:spPr>
          <a:xfrm>
            <a:off x="693720" y="1604520"/>
            <a:ext cx="6095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PlaceHolder 9"/>
          <p:cNvSpPr>
            <a:spLocks noGrp="1"/>
          </p:cNvSpPr>
          <p:nvPr>
            <p:ph type="body"/>
          </p:nvPr>
        </p:nvSpPr>
        <p:spPr>
          <a:xfrm>
            <a:off x="7094880" y="1604520"/>
            <a:ext cx="6095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ine 1"/>
          <p:cNvSpPr/>
          <p:nvPr/>
        </p:nvSpPr>
        <p:spPr>
          <a:xfrm>
            <a:off x="13301280" y="0"/>
            <a:ext cx="72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2"/>
          <p:cNvSpPr/>
          <p:nvPr/>
        </p:nvSpPr>
        <p:spPr>
          <a:xfrm>
            <a:off x="114840" y="0"/>
            <a:ext cx="72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3"/>
          <p:cNvSpPr/>
          <p:nvPr/>
        </p:nvSpPr>
        <p:spPr>
          <a:xfrm>
            <a:off x="13648680" y="0"/>
            <a:ext cx="72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3417560" y="0"/>
            <a:ext cx="461880" cy="685728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9" name="Line 5"/>
          <p:cNvSpPr/>
          <p:nvPr/>
        </p:nvSpPr>
        <p:spPr>
          <a:xfrm>
            <a:off x="1353348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6"/>
          <p:cNvSpPr/>
          <p:nvPr/>
        </p:nvSpPr>
        <p:spPr>
          <a:xfrm>
            <a:off x="12381480" y="5715000"/>
            <a:ext cx="831960" cy="547920"/>
          </a:xfrm>
          <a:prstGeom prst="ellipse">
            <a:avLst/>
          </a:prstGeom>
          <a:ln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1" name="PlaceHolder 7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8"/>
          <p:cNvSpPr>
            <a:spLocks noGrp="1"/>
          </p:cNvSpPr>
          <p:nvPr>
            <p:ph type="body"/>
          </p:nvPr>
        </p:nvSpPr>
        <p:spPr>
          <a:xfrm>
            <a:off x="693720" y="1604520"/>
            <a:ext cx="124927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ine 1"/>
          <p:cNvSpPr/>
          <p:nvPr/>
        </p:nvSpPr>
        <p:spPr>
          <a:xfrm>
            <a:off x="13301280" y="0"/>
            <a:ext cx="72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2"/>
          <p:cNvSpPr/>
          <p:nvPr/>
        </p:nvSpPr>
        <p:spPr>
          <a:xfrm>
            <a:off x="114840" y="0"/>
            <a:ext cx="72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3"/>
          <p:cNvSpPr/>
          <p:nvPr/>
        </p:nvSpPr>
        <p:spPr>
          <a:xfrm>
            <a:off x="13648680" y="0"/>
            <a:ext cx="72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"/>
          <p:cNvSpPr/>
          <p:nvPr/>
        </p:nvSpPr>
        <p:spPr>
          <a:xfrm>
            <a:off x="13417560" y="0"/>
            <a:ext cx="461880" cy="685728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3" name="Line 5"/>
          <p:cNvSpPr/>
          <p:nvPr/>
        </p:nvSpPr>
        <p:spPr>
          <a:xfrm>
            <a:off x="1353348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6"/>
          <p:cNvSpPr/>
          <p:nvPr/>
        </p:nvSpPr>
        <p:spPr>
          <a:xfrm>
            <a:off x="12381480" y="5715000"/>
            <a:ext cx="831960" cy="547920"/>
          </a:xfrm>
          <a:prstGeom prst="ellipse">
            <a:avLst/>
          </a:prstGeom>
          <a:ln>
            <a:noFill/>
          </a:ln>
          <a:effectLst>
            <a:outerShdw blurRad="45000" dir="5400000" dist="25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5" name="PlaceHolder 7"/>
          <p:cNvSpPr>
            <a:spLocks noGrp="1"/>
          </p:cNvSpPr>
          <p:nvPr>
            <p:ph type="title"/>
          </p:nvPr>
        </p:nvSpPr>
        <p:spPr>
          <a:xfrm>
            <a:off x="693720" y="273600"/>
            <a:ext cx="12492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8"/>
          <p:cNvSpPr>
            <a:spLocks noGrp="1"/>
          </p:cNvSpPr>
          <p:nvPr>
            <p:ph type="body"/>
          </p:nvPr>
        </p:nvSpPr>
        <p:spPr>
          <a:xfrm>
            <a:off x="693720" y="1604520"/>
            <a:ext cx="124927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470040" y="3124080"/>
            <a:ext cx="9368280" cy="18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3000" spc="-1" strike="noStrike" cap="small">
                <a:solidFill>
                  <a:srgbClr val="464646"/>
                </a:solidFill>
                <a:latin typeface="Century Schoolbook"/>
              </a:rPr>
              <a:t>Multimedia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470040" y="5003280"/>
            <a:ext cx="9368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1800" spc="-1" strike="noStrike">
                <a:solidFill>
                  <a:srgbClr val="464646"/>
                </a:solidFill>
                <a:latin typeface="Century Schoolbook"/>
              </a:rPr>
              <a:t>Lossless Compression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random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693720" y="274680"/>
            <a:ext cx="113346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464646"/>
                </a:solidFill>
                <a:latin typeface="Century Schoolbook"/>
              </a:rPr>
              <a:t>LZW algorithm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693720" y="1600200"/>
            <a:ext cx="11334600" cy="48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2da2bf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The Lempel-Ziv-Welch (LZW) algorithm employs an adaptive, dictionary-based compression technique. Unlike variable-length coding, in which the lengths of the codewords are different, LZW uses fixed-length codewords to represent variable length strings of symbols/characters that commonly occur together, such as words in English text.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12339720" y="5734080"/>
            <a:ext cx="92412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6BE6C31-C197-44C4-A5E1-1DAE9F10DEAB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transition>
    <p:random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693720" y="274680"/>
            <a:ext cx="113346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464646"/>
                </a:solidFill>
                <a:latin typeface="Century Schoolbook"/>
              </a:rPr>
              <a:t>LZW Compression algorithm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693720" y="1600200"/>
            <a:ext cx="11334600" cy="48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BEGIN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 = next input character;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while not EOF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 = next input character;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if s + c exists in the dictionary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 = s + c;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else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output the code for s;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add string s + c to the dictionary with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a new code;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 = c;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output the code for s;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12339720" y="5734080"/>
            <a:ext cx="92412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E983602-EFD6-4E90-AA62-465D4F532A5D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315" name="Picture 3" descr=""/>
          <p:cNvPicPr/>
          <p:nvPr/>
        </p:nvPicPr>
        <p:blipFill>
          <a:blip r:embed="rId1"/>
          <a:stretch/>
        </p:blipFill>
        <p:spPr>
          <a:xfrm>
            <a:off x="5486400" y="1417320"/>
            <a:ext cx="7503480" cy="4800240"/>
          </a:xfrm>
          <a:prstGeom prst="rect">
            <a:avLst/>
          </a:prstGeom>
          <a:ln>
            <a:noFill/>
          </a:ln>
        </p:spPr>
      </p:pic>
    </p:spTree>
  </p:cSld>
  <p:transition>
    <p:random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693720" y="274680"/>
            <a:ext cx="113346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464646"/>
                </a:solidFill>
                <a:latin typeface="Century Schoolbook"/>
              </a:rPr>
              <a:t>Example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693720" y="1600200"/>
            <a:ext cx="11334600" cy="48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2da2bf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Compression for String ABABBABCABABBA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2da2bf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Let us start with a very simple dictionary (also referred to as a </a:t>
            </a:r>
            <a:r>
              <a:rPr b="0" i="1" lang="en-US" sz="2400" spc="-1" strike="noStrike">
                <a:solidFill>
                  <a:srgbClr val="000000"/>
                </a:solidFill>
                <a:latin typeface="Century Schoolbook"/>
              </a:rPr>
              <a:t>string table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), initially containing only three characters, with codes as follows: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12339720" y="5734080"/>
            <a:ext cx="92412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74BCFAD-DDAA-4F09-87D6-4E200FA9342E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319" name="Picture 2" descr=""/>
          <p:cNvPicPr/>
          <p:nvPr/>
        </p:nvPicPr>
        <p:blipFill>
          <a:blip r:embed="rId1"/>
          <a:stretch/>
        </p:blipFill>
        <p:spPr>
          <a:xfrm>
            <a:off x="4857840" y="3352680"/>
            <a:ext cx="2674080" cy="1221120"/>
          </a:xfrm>
          <a:prstGeom prst="rect">
            <a:avLst/>
          </a:prstGeom>
          <a:ln>
            <a:noFill/>
          </a:ln>
        </p:spPr>
      </p:pic>
    </p:spTree>
  </p:cSld>
  <p:transition>
    <p:random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12339720" y="5734080"/>
            <a:ext cx="92412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70DA54B-4865-4168-A3F2-160AA4D58977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321" name="Picture 3" descr=""/>
          <p:cNvPicPr/>
          <p:nvPr/>
        </p:nvPicPr>
        <p:blipFill>
          <a:blip r:embed="rId1"/>
          <a:stretch/>
        </p:blipFill>
        <p:spPr>
          <a:xfrm>
            <a:off x="1156680" y="304920"/>
            <a:ext cx="10987560" cy="5322960"/>
          </a:xfrm>
          <a:prstGeom prst="rect">
            <a:avLst/>
          </a:prstGeom>
          <a:ln>
            <a:noFill/>
          </a:ln>
        </p:spPr>
      </p:pic>
      <p:sp>
        <p:nvSpPr>
          <p:cNvPr id="322" name="CustomShape 2"/>
          <p:cNvSpPr/>
          <p:nvPr/>
        </p:nvSpPr>
        <p:spPr>
          <a:xfrm>
            <a:off x="1150920" y="5628240"/>
            <a:ext cx="109875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The output codes are 1 2 4 5 2 3 4 6 1. Instead of 14 characters, only 9 codes need to be sent. If we assume each character or code is transmitted as a byte, that is quite a saving (the compression ratio would be 14</a:t>
            </a:r>
            <a:r>
              <a:rPr b="0" i="1" lang="en-US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9 = 1</a:t>
            </a:r>
            <a:r>
              <a:rPr b="0" i="1" lang="en-US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56).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random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693720" y="274680"/>
            <a:ext cx="113346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464646"/>
                </a:solidFill>
                <a:latin typeface="Century Schoolbook"/>
              </a:rPr>
              <a:t>LZW Decompression algorithm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693720" y="1600200"/>
            <a:ext cx="11334600" cy="48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BEGIN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 = NIL;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while not EOF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k = next input code;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entry = dictionary entry for k;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output entry;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if (s != NIL)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add string s + entry[0] to dictionary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with a new code;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 = entry;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12339720" y="5734080"/>
            <a:ext cx="92412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1D44C9E-58E3-4FDC-83DA-B940BE3F6FF5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326" name="Picture 2" descr=""/>
          <p:cNvPicPr/>
          <p:nvPr/>
        </p:nvPicPr>
        <p:blipFill>
          <a:blip r:embed="rId1"/>
          <a:stretch/>
        </p:blipFill>
        <p:spPr>
          <a:xfrm>
            <a:off x="6675120" y="1737360"/>
            <a:ext cx="6766200" cy="3531600"/>
          </a:xfrm>
          <a:prstGeom prst="rect">
            <a:avLst/>
          </a:prstGeom>
          <a:ln>
            <a:noFill/>
          </a:ln>
        </p:spPr>
      </p:pic>
    </p:spTree>
  </p:cSld>
  <p:transition>
    <p:random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12339720" y="5734080"/>
            <a:ext cx="92412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4FFC73E-9159-4ED7-8D44-26965BF54133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328" name="Picture 2" descr=""/>
          <p:cNvPicPr/>
          <p:nvPr/>
        </p:nvPicPr>
        <p:blipFill>
          <a:blip r:embed="rId1"/>
          <a:stretch/>
        </p:blipFill>
        <p:spPr>
          <a:xfrm>
            <a:off x="809640" y="609480"/>
            <a:ext cx="11681640" cy="5116680"/>
          </a:xfrm>
          <a:prstGeom prst="rect">
            <a:avLst/>
          </a:prstGeom>
          <a:ln>
            <a:noFill/>
          </a:ln>
        </p:spPr>
      </p:pic>
    </p:spTree>
  </p:cSld>
  <p:transition>
    <p:random/>
  </p:transition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46680" y="2819520"/>
            <a:ext cx="12838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 algn="ctr">
              <a:lnSpc>
                <a:spcPct val="100000"/>
              </a:lnSpc>
              <a:spcBef>
                <a:spcPts val="6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entury Schoolbook"/>
              </a:rPr>
              <a:t>Questions?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12339720" y="5734080"/>
            <a:ext cx="92412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26A1AF0-DF51-43BC-8AFA-39EAE220CC52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transition>
    <p:random/>
  </p:transition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470040" y="2895480"/>
            <a:ext cx="9368280" cy="20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000" spc="-1" strike="noStrike" cap="small">
                <a:solidFill>
                  <a:srgbClr val="def5fa"/>
                </a:solidFill>
                <a:latin typeface="Century Schoolbook"/>
              </a:rPr>
              <a:t>Variable length coding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470040" y="5010120"/>
            <a:ext cx="9368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3"/>
          <p:cNvSpPr/>
          <p:nvPr/>
        </p:nvSpPr>
        <p:spPr>
          <a:xfrm>
            <a:off x="2035080" y="4928760"/>
            <a:ext cx="9241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BBD1907-CB68-4EC4-A7ED-659CEB36C0F2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transition>
    <p:random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693720" y="274680"/>
            <a:ext cx="113346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464646"/>
                </a:solidFill>
                <a:latin typeface="Century Schoolbook"/>
              </a:rPr>
              <a:t>Example 1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259" name="Table 2"/>
          <p:cNvGraphicFramePr/>
          <p:nvPr/>
        </p:nvGraphicFramePr>
        <p:xfrm>
          <a:off x="693720" y="2742480"/>
          <a:ext cx="12607560" cy="3885480"/>
        </p:xfrm>
        <a:graphic>
          <a:graphicData uri="http://schemas.openxmlformats.org/drawingml/2006/table">
            <a:tbl>
              <a:tblPr/>
              <a:tblGrid>
                <a:gridCol w="1558440"/>
                <a:gridCol w="1227240"/>
                <a:gridCol w="1227240"/>
                <a:gridCol w="1227240"/>
                <a:gridCol w="1227240"/>
                <a:gridCol w="1227240"/>
                <a:gridCol w="1227240"/>
                <a:gridCol w="1227240"/>
                <a:gridCol w="1227240"/>
                <a:gridCol w="1231560"/>
              </a:tblGrid>
              <a:tr h="719640"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symbol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freq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1600"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0.53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r>
                        <a:rPr b="0" lang="en-US" sz="2400" spc="-1" strike="noStrike">
                          <a:latin typeface="Times New Roman"/>
                        </a:rPr>
                        <a:t>       </a:t>
                      </a:r>
                      <a:r>
                        <a:rPr b="0" lang="en-US" sz="2400" spc="-1" strike="noStrike">
                          <a:latin typeface="Times New Roman"/>
                        </a:rPr>
                        <a:t>0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0.53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r>
                        <a:rPr b="0" lang="en-US" sz="2400" spc="-1" strike="noStrike">
                          <a:latin typeface="Times New Roman"/>
                        </a:rPr>
                        <a:t>      </a:t>
                      </a:r>
                      <a:r>
                        <a:rPr b="0" lang="en-US" sz="2400" spc="-1" strike="noStrike">
                          <a:latin typeface="Times New Roman"/>
                        </a:rPr>
                        <a:t>0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0.53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r>
                        <a:rPr b="0" lang="en-US" sz="2400" spc="-1" strike="noStrike">
                          <a:latin typeface="Times New Roman"/>
                        </a:rPr>
                        <a:t>       </a:t>
                      </a:r>
                      <a:r>
                        <a:rPr b="0" lang="en-US" sz="2400" spc="-1" strike="noStrike">
                          <a:latin typeface="Times New Roman"/>
                        </a:rPr>
                        <a:t>0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0.53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r>
                        <a:rPr b="0" lang="en-US" sz="2400" spc="-1" strike="noStrike">
                          <a:latin typeface="Times New Roman"/>
                        </a:rPr>
                        <a:t>      </a:t>
                      </a:r>
                      <a:r>
                        <a:rPr b="0" lang="en-US" sz="2400" spc="-1" strike="noStrike">
                          <a:latin typeface="Times New Roman"/>
                        </a:rPr>
                        <a:t>0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1600"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r>
                        <a:rPr b="0" lang="en-US" sz="1800" spc="-1" strike="noStrike">
                          <a:latin typeface="Arial"/>
                        </a:rPr>
                        <a:t>     </a:t>
                      </a:r>
                      <a:r>
                        <a:rPr b="0" lang="en-US" sz="1800" spc="-1" strike="noStrike">
                          <a:latin typeface="Arial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r>
                        <a:rPr b="0" lang="en-US" sz="1800" spc="-1" strike="noStrike">
                          <a:latin typeface="Arial"/>
                        </a:rPr>
                        <a:t>     </a:t>
                      </a:r>
                      <a:r>
                        <a:rPr b="0" lang="en-US" sz="1800" spc="-1" strike="noStrike">
                          <a:latin typeface="Arial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r>
                        <a:rPr b="0" lang="en-US" sz="2400" spc="-1" strike="noStrike">
                          <a:latin typeface="Times New Roman"/>
                        </a:rPr>
                        <a:t>    </a:t>
                      </a:r>
                      <a:r>
                        <a:rPr b="0" lang="en-US" sz="2400" spc="-1" strike="noStrike">
                          <a:latin typeface="Times New Roman"/>
                        </a:rPr>
                        <a:t>10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r>
                        <a:rPr b="0" lang="en-US" sz="2400" spc="-1" strike="noStrike">
                          <a:latin typeface="Times New Roman"/>
                        </a:rPr>
                        <a:t>      </a:t>
                      </a:r>
                      <a:r>
                        <a:rPr b="0" lang="en-US" sz="2400" spc="-1" strike="noStrike">
                          <a:latin typeface="Times New Roman"/>
                        </a:rPr>
                        <a:t>1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1600"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r>
                        <a:rPr b="0" lang="en-US" sz="1800" spc="-1" strike="noStrike">
                          <a:latin typeface="Arial"/>
                        </a:rPr>
                        <a:t>   </a:t>
                      </a:r>
                      <a:r>
                        <a:rPr b="0" lang="en-US" sz="1800" spc="-1" strike="noStrike">
                          <a:latin typeface="Arial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r>
                        <a:rPr b="0" lang="en-US" sz="2400" spc="-1" strike="noStrike">
                          <a:latin typeface="Times New Roman"/>
                        </a:rPr>
                        <a:t>    </a:t>
                      </a:r>
                      <a:r>
                        <a:rPr b="0" lang="en-US" sz="2400" spc="-1" strike="noStrike">
                          <a:latin typeface="Times New Roman"/>
                        </a:rPr>
                        <a:t>11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1600"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r>
                        <a:rPr b="0" lang="en-US" sz="1800" spc="-1" strike="noStrike">
                          <a:latin typeface="Arial"/>
                        </a:rPr>
                        <a:t>   </a:t>
                      </a:r>
                      <a:r>
                        <a:rPr b="0" lang="en-US" sz="1800" spc="-1" strike="noStrike">
                          <a:latin typeface="Arial"/>
                        </a:rPr>
                        <a:t>1010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r>
                        <a:rPr b="0" lang="en-US" sz="1800" spc="-1" strike="noStrike">
                          <a:latin typeface="Arial"/>
                        </a:rPr>
                        <a:t>   </a:t>
                      </a:r>
                      <a:r>
                        <a:rPr b="0" lang="en-US" sz="1800" spc="-1" strike="noStrike">
                          <a:latin typeface="Arial"/>
                        </a:rPr>
                        <a:t>101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1600"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r>
                        <a:rPr b="0" lang="en-US" sz="1800" spc="-1" strike="noStrike">
                          <a:latin typeface="Arial"/>
                        </a:rPr>
                        <a:t>   </a:t>
                      </a:r>
                      <a:r>
                        <a:rPr b="0" lang="en-US" sz="1800" spc="-1" strike="noStrike">
                          <a:latin typeface="Arial"/>
                        </a:rPr>
                        <a:t>1011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8200"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0" name="CustomShape 3"/>
          <p:cNvSpPr/>
          <p:nvPr/>
        </p:nvSpPr>
        <p:spPr>
          <a:xfrm>
            <a:off x="462600" y="1600200"/>
            <a:ext cx="1318572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2da2bf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Suppose we have the following string: 5,5,5,5,8,8,4,2,7,7,7,2,2,2,2,4,4,7,7,7,7,2,2,2,2,2,2,2,2,2,2,2,2,2,2,2,2,4,4,4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 flipV="1">
            <a:off x="4510800" y="5637960"/>
            <a:ext cx="1618560" cy="38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4511160" y="5486400"/>
            <a:ext cx="1503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6"/>
          <p:cNvSpPr/>
          <p:nvPr/>
        </p:nvSpPr>
        <p:spPr>
          <a:xfrm flipV="1">
            <a:off x="7171200" y="4494960"/>
            <a:ext cx="1387080" cy="83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7"/>
          <p:cNvSpPr/>
          <p:nvPr/>
        </p:nvSpPr>
        <p:spPr>
          <a:xfrm flipV="1">
            <a:off x="7171200" y="4419000"/>
            <a:ext cx="1387080" cy="53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8"/>
          <p:cNvSpPr/>
          <p:nvPr/>
        </p:nvSpPr>
        <p:spPr>
          <a:xfrm flipV="1">
            <a:off x="9369000" y="4419000"/>
            <a:ext cx="1618560" cy="38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9"/>
          <p:cNvSpPr/>
          <p:nvPr/>
        </p:nvSpPr>
        <p:spPr>
          <a:xfrm>
            <a:off x="9484920" y="4343400"/>
            <a:ext cx="1503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0"/>
          <p:cNvSpPr/>
          <p:nvPr/>
        </p:nvSpPr>
        <p:spPr>
          <a:xfrm>
            <a:off x="12339720" y="5734080"/>
            <a:ext cx="92412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6A71774-9C9B-4064-B0A6-E40B96AEE501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transition>
    <p:random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93720" y="274680"/>
            <a:ext cx="113346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464646"/>
                </a:solidFill>
                <a:latin typeface="Century Schoolbook"/>
              </a:rPr>
              <a:t>Solution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269" name="Table 2"/>
          <p:cNvGraphicFramePr/>
          <p:nvPr/>
        </p:nvGraphicFramePr>
        <p:xfrm>
          <a:off x="693720" y="2742480"/>
          <a:ext cx="12607560" cy="3885480"/>
        </p:xfrm>
        <a:graphic>
          <a:graphicData uri="http://schemas.openxmlformats.org/drawingml/2006/table">
            <a:tbl>
              <a:tblPr/>
              <a:tblGrid>
                <a:gridCol w="1558440"/>
                <a:gridCol w="1227240"/>
                <a:gridCol w="1227240"/>
                <a:gridCol w="1227240"/>
                <a:gridCol w="1227240"/>
                <a:gridCol w="1227240"/>
                <a:gridCol w="1227240"/>
                <a:gridCol w="1227240"/>
                <a:gridCol w="1227240"/>
                <a:gridCol w="1231560"/>
              </a:tblGrid>
              <a:tr h="719640"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symbol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freq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1600"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0.53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0.53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0.53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0.53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1600"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1600"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1600"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1600"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8200"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0" name="CustomShape 3"/>
          <p:cNvSpPr/>
          <p:nvPr/>
        </p:nvSpPr>
        <p:spPr>
          <a:xfrm flipV="1">
            <a:off x="4510800" y="5637960"/>
            <a:ext cx="1618560" cy="38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4"/>
          <p:cNvSpPr/>
          <p:nvPr/>
        </p:nvSpPr>
        <p:spPr>
          <a:xfrm>
            <a:off x="4511160" y="5486400"/>
            <a:ext cx="1503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5"/>
          <p:cNvSpPr/>
          <p:nvPr/>
        </p:nvSpPr>
        <p:spPr>
          <a:xfrm flipV="1">
            <a:off x="7171200" y="4494960"/>
            <a:ext cx="1387080" cy="83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6"/>
          <p:cNvSpPr/>
          <p:nvPr/>
        </p:nvSpPr>
        <p:spPr>
          <a:xfrm flipV="1">
            <a:off x="7171200" y="4419000"/>
            <a:ext cx="1387080" cy="53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7"/>
          <p:cNvSpPr/>
          <p:nvPr/>
        </p:nvSpPr>
        <p:spPr>
          <a:xfrm flipV="1">
            <a:off x="9369000" y="4419000"/>
            <a:ext cx="1618560" cy="38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8"/>
          <p:cNvSpPr/>
          <p:nvPr/>
        </p:nvSpPr>
        <p:spPr>
          <a:xfrm>
            <a:off x="9484920" y="4343400"/>
            <a:ext cx="1503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9"/>
          <p:cNvSpPr/>
          <p:nvPr/>
        </p:nvSpPr>
        <p:spPr>
          <a:xfrm>
            <a:off x="12339720" y="5734080"/>
            <a:ext cx="92412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413321F-B87F-4D98-9B3D-A08B5C8D7B94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transition>
    <p:random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93720" y="274680"/>
            <a:ext cx="113346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464646"/>
                </a:solidFill>
                <a:latin typeface="Century Schoolbook"/>
              </a:rPr>
              <a:t>Average code length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693720" y="1600200"/>
            <a:ext cx="11334600" cy="48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2da2bf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The average codeword length for this code is 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l = 0.53 x 1 + 0.18 x 2 + 0.15 x 3 + 0.1 x 4 +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0.05 x 4 = 1.94 bits/symbol.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12339720" y="5734080"/>
            <a:ext cx="92412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C0AC5C5-F26D-4E29-B628-036E80C7B255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transition>
    <p:random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693720" y="274680"/>
            <a:ext cx="113346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464646"/>
                </a:solidFill>
                <a:latin typeface="Century Schoolbook"/>
              </a:rPr>
              <a:t>Example 2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281" name="Table 2"/>
          <p:cNvGraphicFramePr/>
          <p:nvPr/>
        </p:nvGraphicFramePr>
        <p:xfrm>
          <a:off x="693720" y="2438280"/>
          <a:ext cx="12491640" cy="4190400"/>
        </p:xfrm>
        <a:graphic>
          <a:graphicData uri="http://schemas.openxmlformats.org/drawingml/2006/table">
            <a:tbl>
              <a:tblPr/>
              <a:tblGrid>
                <a:gridCol w="1710720"/>
                <a:gridCol w="1347480"/>
                <a:gridCol w="1347480"/>
                <a:gridCol w="1347480"/>
                <a:gridCol w="1347480"/>
                <a:gridCol w="1347480"/>
                <a:gridCol w="1347480"/>
                <a:gridCol w="1347480"/>
                <a:gridCol w="1348920"/>
              </a:tblGrid>
              <a:tr h="630720"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symbol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0720">
                <a:tc>
                  <a:txBody>
                    <a:bodyPr lIns="4680" rIns="4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a</a:t>
                      </a:r>
                      <a:r>
                        <a:rPr b="0" i="1" lang="en-US" sz="2400" spc="-1" strike="noStrike" baseline="-25000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0720">
                <a:tc>
                  <a:txBody>
                    <a:bodyPr lIns="4680" rIns="4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a</a:t>
                      </a:r>
                      <a:r>
                        <a:rPr b="0" i="1" lang="en-US" sz="2400" spc="-1" strike="noStrike" baseline="-25000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0720">
                <a:tc>
                  <a:txBody>
                    <a:bodyPr lIns="4680" rIns="4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a</a:t>
                      </a:r>
                      <a:r>
                        <a:rPr b="0" i="1" lang="en-US" sz="2400" spc="-1" strike="noStrike" baseline="-25000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0720">
                <a:tc>
                  <a:txBody>
                    <a:bodyPr lIns="4680" rIns="4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a</a:t>
                      </a:r>
                      <a:r>
                        <a:rPr b="0" i="1" lang="en-US" sz="2400" spc="-1" strike="noStrike" baseline="-25000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0720">
                <a:tc>
                  <a:txBody>
                    <a:bodyPr lIns="4680" rIns="4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a</a:t>
                      </a:r>
                      <a:r>
                        <a:rPr b="0" i="1" lang="en-US" sz="2400" spc="-1" strike="noStrike" baseline="-25000">
                          <a:solidFill>
                            <a:srgbClr val="000000"/>
                          </a:solidFill>
                          <a:latin typeface="Century Schoolbook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6440">
                <a:tc>
                  <a:txBody>
                    <a:bodyPr lIns="4680" rIns="4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2" name="CustomShape 3"/>
          <p:cNvSpPr/>
          <p:nvPr/>
        </p:nvSpPr>
        <p:spPr>
          <a:xfrm>
            <a:off x="462600" y="1600200"/>
            <a:ext cx="13069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2da2bf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Let </a:t>
            </a:r>
            <a:r>
              <a:rPr b="0" i="1" lang="en-US" sz="2400" spc="-1" strike="noStrike">
                <a:solidFill>
                  <a:srgbClr val="000000"/>
                </a:solidFill>
                <a:latin typeface="Century Schoolbook"/>
              </a:rPr>
              <a:t>A = {a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entury Schoolbook"/>
              </a:rPr>
              <a:t>1</a:t>
            </a:r>
            <a:r>
              <a:rPr b="0" i="1" lang="en-US" sz="2400" spc="-1" strike="noStrike">
                <a:solidFill>
                  <a:srgbClr val="000000"/>
                </a:solidFill>
                <a:latin typeface="Century Schoolbook"/>
              </a:rPr>
              <a:t>, …, a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entury Schoolbook"/>
              </a:rPr>
              <a:t>5</a:t>
            </a:r>
            <a:r>
              <a:rPr b="0" i="1" lang="en-US" sz="2400" spc="-1" strike="noStrike">
                <a:solidFill>
                  <a:srgbClr val="000000"/>
                </a:solidFill>
                <a:latin typeface="Century Schoolbook"/>
              </a:rPr>
              <a:t>}, P(a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entury Schoolbook"/>
              </a:rPr>
              <a:t>i</a:t>
            </a:r>
            <a:r>
              <a:rPr b="0" i="1" lang="en-US" sz="2400" spc="-1" strike="noStrike">
                <a:solidFill>
                  <a:srgbClr val="000000"/>
                </a:solidFill>
                <a:latin typeface="Century Schoolbook"/>
              </a:rPr>
              <a:t>) = {0.2, 0.4, 0.2, 0.1, 0.1}.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 flipV="1">
            <a:off x="3469680" y="5562000"/>
            <a:ext cx="185004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5"/>
          <p:cNvSpPr/>
          <p:nvPr/>
        </p:nvSpPr>
        <p:spPr>
          <a:xfrm>
            <a:off x="3585600" y="5410080"/>
            <a:ext cx="1734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6"/>
          <p:cNvSpPr/>
          <p:nvPr/>
        </p:nvSpPr>
        <p:spPr>
          <a:xfrm flipV="1">
            <a:off x="6130080" y="4342680"/>
            <a:ext cx="1965240" cy="9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7"/>
          <p:cNvSpPr/>
          <p:nvPr/>
        </p:nvSpPr>
        <p:spPr>
          <a:xfrm flipV="1">
            <a:off x="6246000" y="4190400"/>
            <a:ext cx="1850040" cy="53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8"/>
          <p:cNvSpPr/>
          <p:nvPr/>
        </p:nvSpPr>
        <p:spPr>
          <a:xfrm flipV="1">
            <a:off x="8906040" y="3656880"/>
            <a:ext cx="1734120" cy="106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9"/>
          <p:cNvSpPr/>
          <p:nvPr/>
        </p:nvSpPr>
        <p:spPr>
          <a:xfrm flipV="1">
            <a:off x="8906040" y="3580560"/>
            <a:ext cx="1734120" cy="53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0"/>
          <p:cNvSpPr/>
          <p:nvPr/>
        </p:nvSpPr>
        <p:spPr>
          <a:xfrm>
            <a:off x="8906040" y="3581280"/>
            <a:ext cx="185004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1"/>
          <p:cNvSpPr/>
          <p:nvPr/>
        </p:nvSpPr>
        <p:spPr>
          <a:xfrm>
            <a:off x="6130080" y="4267080"/>
            <a:ext cx="2081160" cy="38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2"/>
          <p:cNvSpPr/>
          <p:nvPr/>
        </p:nvSpPr>
        <p:spPr>
          <a:xfrm>
            <a:off x="12339720" y="5734080"/>
            <a:ext cx="92412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0E59BAE-523B-42FD-992B-BE4697710372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transition>
    <p:random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693720" y="274680"/>
            <a:ext cx="113346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464646"/>
                </a:solidFill>
                <a:latin typeface="Century Schoolbook"/>
              </a:rPr>
              <a:t>Solution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293" name="Table 2"/>
          <p:cNvGraphicFramePr/>
          <p:nvPr/>
        </p:nvGraphicFramePr>
        <p:xfrm>
          <a:off x="693720" y="2438280"/>
          <a:ext cx="12491640" cy="4190400"/>
        </p:xfrm>
        <a:graphic>
          <a:graphicData uri="http://schemas.openxmlformats.org/drawingml/2006/table">
            <a:tbl>
              <a:tblPr/>
              <a:tblGrid>
                <a:gridCol w="1710720"/>
                <a:gridCol w="1347480"/>
                <a:gridCol w="1347480"/>
                <a:gridCol w="1347480"/>
                <a:gridCol w="1347480"/>
                <a:gridCol w="1347480"/>
                <a:gridCol w="1347480"/>
                <a:gridCol w="1347480"/>
                <a:gridCol w="1348920"/>
              </a:tblGrid>
              <a:tr h="630720"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symbol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prob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0720">
                <a:tc>
                  <a:txBody>
                    <a:bodyPr lIns="4680" rIns="4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a</a:t>
                      </a:r>
                      <a:r>
                        <a:rPr b="0" i="1" lang="en-US" sz="2400" spc="-1" strike="noStrike" baseline="-25000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0720">
                <a:tc>
                  <a:txBody>
                    <a:bodyPr lIns="4680" rIns="4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a</a:t>
                      </a:r>
                      <a:r>
                        <a:rPr b="0" i="1" lang="en-US" sz="2400" spc="-1" strike="noStrike" baseline="-25000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0720">
                <a:tc>
                  <a:txBody>
                    <a:bodyPr lIns="4680" rIns="4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a</a:t>
                      </a:r>
                      <a:r>
                        <a:rPr b="0" i="1" lang="en-US" sz="2400" spc="-1" strike="noStrike" baseline="-25000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0720">
                <a:tc>
                  <a:txBody>
                    <a:bodyPr lIns="4680" rIns="4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a</a:t>
                      </a:r>
                      <a:r>
                        <a:rPr b="0" i="1" lang="en-US" sz="2400" spc="-1" strike="noStrike" baseline="-25000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0010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0720">
                <a:tc>
                  <a:txBody>
                    <a:bodyPr lIns="4680" rIns="4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a</a:t>
                      </a:r>
                      <a:r>
                        <a:rPr b="0" i="1" lang="en-US" sz="2400" spc="-1" strike="noStrike" baseline="-25000">
                          <a:solidFill>
                            <a:srgbClr val="000000"/>
                          </a:solidFill>
                          <a:latin typeface="Century Schoolbook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0011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6440">
                <a:tc>
                  <a:txBody>
                    <a:bodyPr lIns="4680" rIns="4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680" rIns="4680"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4680" marR="468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4" name="CustomShape 3"/>
          <p:cNvSpPr/>
          <p:nvPr/>
        </p:nvSpPr>
        <p:spPr>
          <a:xfrm flipV="1">
            <a:off x="3469680" y="5562000"/>
            <a:ext cx="185004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4"/>
          <p:cNvSpPr/>
          <p:nvPr/>
        </p:nvSpPr>
        <p:spPr>
          <a:xfrm>
            <a:off x="3585600" y="5410080"/>
            <a:ext cx="1734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5"/>
          <p:cNvSpPr/>
          <p:nvPr/>
        </p:nvSpPr>
        <p:spPr>
          <a:xfrm flipV="1">
            <a:off x="6130080" y="4342680"/>
            <a:ext cx="1965240" cy="9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6"/>
          <p:cNvSpPr/>
          <p:nvPr/>
        </p:nvSpPr>
        <p:spPr>
          <a:xfrm flipV="1">
            <a:off x="6246000" y="4190400"/>
            <a:ext cx="1850040" cy="53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7"/>
          <p:cNvSpPr/>
          <p:nvPr/>
        </p:nvSpPr>
        <p:spPr>
          <a:xfrm flipV="1">
            <a:off x="8906040" y="3656880"/>
            <a:ext cx="1734120" cy="106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8"/>
          <p:cNvSpPr/>
          <p:nvPr/>
        </p:nvSpPr>
        <p:spPr>
          <a:xfrm flipV="1">
            <a:off x="8906040" y="3580560"/>
            <a:ext cx="1734120" cy="53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9"/>
          <p:cNvSpPr/>
          <p:nvPr/>
        </p:nvSpPr>
        <p:spPr>
          <a:xfrm>
            <a:off x="8906040" y="3581280"/>
            <a:ext cx="185004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10"/>
          <p:cNvSpPr/>
          <p:nvPr/>
        </p:nvSpPr>
        <p:spPr>
          <a:xfrm>
            <a:off x="6130080" y="4267080"/>
            <a:ext cx="2081160" cy="38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11"/>
          <p:cNvSpPr/>
          <p:nvPr/>
        </p:nvSpPr>
        <p:spPr>
          <a:xfrm>
            <a:off x="12339720" y="5734080"/>
            <a:ext cx="92412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744A17A-DB5B-4567-A3AE-AC28B3320EB1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transition>
    <p:random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93720" y="274680"/>
            <a:ext cx="113346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464646"/>
                </a:solidFill>
                <a:latin typeface="Century Schoolbook"/>
              </a:rPr>
              <a:t>Average code length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693720" y="1600200"/>
            <a:ext cx="11334600" cy="48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2da2bf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The average codeword length for this code is 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l = 0.4 x 1 + 0.2 x 2 + 0.2 x 3 + 0.1 x 4 + 0.1 x 4 = 2.2 bits/symbol.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12339720" y="5734080"/>
            <a:ext cx="92412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6AD8857-5DA8-429D-9E6A-299BD7A2847E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transition>
    <p:random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470040" y="2895480"/>
            <a:ext cx="9368280" cy="20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000" spc="-1" strike="noStrike" cap="small">
                <a:solidFill>
                  <a:srgbClr val="def5fa"/>
                </a:solidFill>
                <a:latin typeface="Century Schoolbook"/>
              </a:rPr>
              <a:t>Dictionary based coding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3470040" y="5010120"/>
            <a:ext cx="9368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"/>
          <p:cNvSpPr/>
          <p:nvPr/>
        </p:nvSpPr>
        <p:spPr>
          <a:xfrm>
            <a:off x="2035080" y="4928760"/>
            <a:ext cx="9241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29FA8BE-DBF6-47DF-9A9E-BCBFC6834DDC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transition>
    <p:random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slides</Template>
  <TotalTime>371</TotalTime>
  <Application>LibreOffice/6.0.7.3$Linux_X86_64 LibreOffice_project/00m0$Build-3</Application>
  <Words>1029</Words>
  <Paragraphs>354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2013-09-26T06:49:46Z</dcterms:created>
  <dc:creator>Ahmed</dc:creator>
  <dc:description/>
  <dc:language>en-US</dc:language>
  <cp:lastModifiedBy/>
  <dcterms:modified xsi:type="dcterms:W3CDTF">2021-01-12T03:24:34Z</dcterms:modified>
  <cp:revision>94</cp:revision>
  <dc:subject/>
  <dc:title>Lossless Compression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