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4752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448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41020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54752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448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4752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84480" y="159588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241020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54752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84480" y="3164040"/>
            <a:ext cx="20350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/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14CB4A5-8943-4436-9DCC-77EDEB68DE81}" type="slidenum">
              <a:rPr b="0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tIns="91440" bIns="91440"/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4642BD9-1DE8-41D6-88C5-D2CC8573778C}" type="slidenum">
              <a:rPr b="0" lang="en-IN" sz="10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66720" y="837720"/>
            <a:ext cx="7135920" cy="1980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latin typeface="Raleway"/>
                <a:ea typeface="Raleway"/>
              </a:rPr>
              <a:t>DATA SCIENCE </a:t>
            </a:r>
            <a:br/>
            <a:r>
              <a:rPr b="1" lang="en-IN" sz="4800" spc="-1" strike="noStrike">
                <a:solidFill>
                  <a:srgbClr val="ffffff"/>
                </a:solidFill>
                <a:latin typeface="Raleway"/>
                <a:ea typeface="Raleway"/>
              </a:rPr>
              <a:t>ASSIGNMENT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66720" y="2345040"/>
            <a:ext cx="7282800" cy="220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Lato"/>
                <a:ea typeface="Lato"/>
              </a:rPr>
              <a:t>DATA CLEANING, DATA VISUALIZATION and HYPOTHESIS TESTING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Lato"/>
                <a:ea typeface="Lato"/>
              </a:rPr>
              <a:t>TEAM: STALLIONS ADI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Lato"/>
                <a:ea typeface="Lato"/>
              </a:rPr>
              <a:t>Ashish, Ishar, Dhruv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26800" y="0"/>
            <a:ext cx="599076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Raleway"/>
                <a:ea typeface="Raleway"/>
              </a:rPr>
              <a:t>     </a:t>
            </a:r>
            <a:r>
              <a:rPr b="1" lang="en-IN" sz="1800" spc="-1" strike="noStrike">
                <a:solidFill>
                  <a:srgbClr val="000000"/>
                </a:solidFill>
                <a:latin typeface="Raleway"/>
                <a:ea typeface="Raleway"/>
              </a:rPr>
              <a:t>DATA VISUALIZATION</a:t>
            </a:r>
            <a:br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0" y="2770200"/>
            <a:ext cx="9143640" cy="2034000"/>
          </a:xfrm>
          <a:prstGeom prst="rect">
            <a:avLst/>
          </a:prstGeom>
          <a:noFill/>
          <a:ln w="9360">
            <a:solidFill>
              <a:srgbClr val="ffffff"/>
            </a:solidFill>
            <a:custDash>
              <a:ds d="100000" sp="400000"/>
            </a:custDash>
            <a:round/>
          </a:ln>
        </p:spPr>
        <p:txBody>
          <a:bodyPr tIns="91440" bIns="91440"/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In the first scatter plot there is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 very low positive correlation </a:t>
            </a: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between the number of views against the number of subscribers. This shows that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subscriber count does not guarantee a large number of views.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In the second scatter plot there is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no relation</a:t>
            </a: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 between the number of views and the number of days the video was trending for. This shows that YouTube does not consider the number of views only to classify a video as trending.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37;p22" descr=""/>
          <p:cNvPicPr/>
          <p:nvPr/>
        </p:nvPicPr>
        <p:blipFill>
          <a:blip r:embed="rId1"/>
          <a:stretch/>
        </p:blipFill>
        <p:spPr>
          <a:xfrm>
            <a:off x="773280" y="787680"/>
            <a:ext cx="3170880" cy="2098800"/>
          </a:xfrm>
          <a:prstGeom prst="rect">
            <a:avLst/>
          </a:prstGeom>
          <a:ln>
            <a:noFill/>
          </a:ln>
        </p:spPr>
      </p:pic>
      <p:pic>
        <p:nvPicPr>
          <p:cNvPr id="114" name="Google Shape;138;p22" descr=""/>
          <p:cNvPicPr/>
          <p:nvPr/>
        </p:nvPicPr>
        <p:blipFill>
          <a:blip r:embed="rId2"/>
          <a:stretch/>
        </p:blipFill>
        <p:spPr>
          <a:xfrm>
            <a:off x="5348160" y="787680"/>
            <a:ext cx="2967120" cy="209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88720" y="55656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Raleway"/>
                <a:ea typeface="Raleway"/>
              </a:rPr>
              <a:t>HYPOTHESIS TESTING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88720" y="1113840"/>
            <a:ext cx="8442720" cy="3483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Designed a test to find if a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video is viewed after a certain duration from date of publication.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Manipulated the data from two columns.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Date of Publication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Last Viewed Date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IN" sz="1400" spc="-1" strike="noStrike">
                <a:solidFill>
                  <a:srgbClr val="f46524"/>
                </a:solidFill>
                <a:latin typeface="Lato"/>
                <a:ea typeface="Lato"/>
              </a:rPr>
              <a:t>Computed the duration for each video</a:t>
            </a: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 and stored in ‘Duration’.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Mean duration is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107 days.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Standard deviation is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251 days.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A random sample of size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100</a:t>
            </a: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 was drawn, with mean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135.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9680" y="546840"/>
            <a:ext cx="841176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Raleway"/>
                <a:ea typeface="Raleway"/>
              </a:rPr>
              <a:t>HYPOTHESIS TESTING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9680" y="1123560"/>
            <a:ext cx="8411760" cy="34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Null Hypothesis: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A video is not viewed after 105 days from date of publication.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Lato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n-IN" sz="1400" spc="-1" strike="noStrike">
                <a:solidFill>
                  <a:srgbClr val="f46524"/>
                </a:solidFill>
                <a:latin typeface="Lato"/>
                <a:ea typeface="Lato"/>
              </a:rPr>
              <a:t>H0 : μ &lt;= 105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Alternate Hypothesis: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A video is viewed even after 105 days from date of publication.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Lato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n-IN" sz="1400" spc="-1" strike="noStrike">
                <a:solidFill>
                  <a:srgbClr val="f46524"/>
                </a:solidFill>
                <a:latin typeface="Lato"/>
                <a:ea typeface="Lato"/>
              </a:rPr>
              <a:t>H1 : μ &gt; 105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Results: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For an </a:t>
            </a:r>
            <a:r>
              <a:rPr b="0" lang="en-IN" sz="1400" spc="-1" strike="noStrike">
                <a:solidFill>
                  <a:srgbClr val="f46524"/>
                </a:solidFill>
                <a:latin typeface="Lato"/>
                <a:ea typeface="Lato"/>
              </a:rPr>
              <a:t>alpha value of 5%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Lato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The null hypothesis was</a:t>
            </a:r>
            <a:r>
              <a:rPr b="0" lang="en-IN" sz="1400" spc="-1" strike="noStrike">
                <a:solidFill>
                  <a:srgbClr val="f46524"/>
                </a:solidFill>
                <a:latin typeface="Lato"/>
                <a:ea typeface="Lato"/>
              </a:rPr>
              <a:t> not rejected.</a:t>
            </a: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 Hence it is plausible that a given video is not viewed after 105 days from date of publication.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52000" y="-96840"/>
            <a:ext cx="8469720" cy="561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Raleway"/>
                <a:ea typeface="Raleway"/>
              </a:rPr>
              <a:t>CONCLUSION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410560" y="1595880"/>
            <a:ext cx="632124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157;p25" descr=""/>
          <p:cNvPicPr/>
          <p:nvPr/>
        </p:nvPicPr>
        <p:blipFill>
          <a:blip r:embed="rId1"/>
          <a:stretch/>
        </p:blipFill>
        <p:spPr>
          <a:xfrm>
            <a:off x="252000" y="528480"/>
            <a:ext cx="2104920" cy="210492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158;p25" descr=""/>
          <p:cNvPicPr/>
          <p:nvPr/>
        </p:nvPicPr>
        <p:blipFill>
          <a:blip r:embed="rId2"/>
          <a:srcRect l="0" t="16454" r="3472" b="0"/>
          <a:stretch/>
        </p:blipFill>
        <p:spPr>
          <a:xfrm>
            <a:off x="5175360" y="528480"/>
            <a:ext cx="2620440" cy="210492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159;p25" descr=""/>
          <p:cNvPicPr/>
          <p:nvPr/>
        </p:nvPicPr>
        <p:blipFill>
          <a:blip r:embed="rId3"/>
          <a:stretch/>
        </p:blipFill>
        <p:spPr>
          <a:xfrm>
            <a:off x="252000" y="2697120"/>
            <a:ext cx="2905920" cy="206856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3370680" y="1538280"/>
            <a:ext cx="92952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3370680" y="3361320"/>
            <a:ext cx="929520" cy="46476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 rot="5400000">
            <a:off x="8001360" y="2334600"/>
            <a:ext cx="929520" cy="92952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Google Shape;163;p25" descr=""/>
          <p:cNvPicPr/>
          <p:nvPr/>
        </p:nvPicPr>
        <p:blipFill>
          <a:blip r:embed="rId4"/>
          <a:srcRect l="23767" t="24360" r="23544" b="24029"/>
          <a:stretch/>
        </p:blipFill>
        <p:spPr>
          <a:xfrm>
            <a:off x="5212800" y="2901960"/>
            <a:ext cx="2582640" cy="1658880"/>
          </a:xfrm>
          <a:prstGeom prst="rect">
            <a:avLst/>
          </a:prstGeom>
          <a:ln>
            <a:noFill/>
          </a:ln>
        </p:spPr>
      </p:pic>
      <p:sp>
        <p:nvSpPr>
          <p:cNvPr id="128" name="CustomShape 6"/>
          <p:cNvSpPr/>
          <p:nvPr/>
        </p:nvSpPr>
        <p:spPr>
          <a:xfrm>
            <a:off x="317880" y="465120"/>
            <a:ext cx="103608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Arial"/>
              </a:rPr>
              <a:t>Dataset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5136480" y="2256840"/>
            <a:ext cx="192708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Arial"/>
              </a:rPr>
              <a:t>Data Cleaning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5189760" y="4242600"/>
            <a:ext cx="182052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Data Visualization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1395000" y="2779920"/>
            <a:ext cx="16851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Hypothesis Testing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71080" y="576000"/>
            <a:ext cx="845028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Raleway"/>
                <a:ea typeface="Raleway"/>
              </a:rPr>
              <a:t>THE DATASET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71080" y="1211400"/>
            <a:ext cx="8460360" cy="338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YouTube statistics for the US region.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19</a:t>
            </a: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 Columns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IN" sz="1400" spc="-1" strike="noStrike">
                <a:solidFill>
                  <a:srgbClr val="f46524"/>
                </a:solidFill>
                <a:latin typeface="Lato"/>
                <a:ea typeface="Lato"/>
              </a:rPr>
              <a:t>12 </a:t>
            </a: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Numerical Columns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Lato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Views, likes, dislikes, video id, category id, comments, subscribers, among others.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IN" sz="1400" spc="-1" strike="noStrike">
                <a:solidFill>
                  <a:srgbClr val="f46524"/>
                </a:solidFill>
                <a:latin typeface="Lato"/>
                <a:ea typeface="Lato"/>
              </a:rPr>
              <a:t>7</a:t>
            </a: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 Categorical Columns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Lato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Channel title, tags, description, boolean attributes, among others.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Contains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 4548</a:t>
            </a: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 rows.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Contains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uniformly distributed missing and wrong values</a:t>
            </a: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55960" y="591120"/>
            <a:ext cx="8465400" cy="955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Raleway"/>
                <a:ea typeface="Raleway"/>
              </a:rPr>
              <a:t>DATA CLEANING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-252000" y="1152720"/>
            <a:ext cx="8983080" cy="3448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No columns have been dropped.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Missing values in numerical columns have been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replaced by the mean value</a:t>
            </a: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 of the items in the column.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Missing values in categorical columns have been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replaced with the data in the previous cell.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49 items with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wrong data</a:t>
            </a: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 have been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replaced with a unique id.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92;p16" descr=""/>
          <p:cNvPicPr/>
          <p:nvPr/>
        </p:nvPicPr>
        <p:blipFill>
          <a:blip r:embed="rId1"/>
          <a:stretch/>
        </p:blipFill>
        <p:spPr>
          <a:xfrm>
            <a:off x="0" y="344880"/>
            <a:ext cx="9143640" cy="439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99;p17" descr=""/>
          <p:cNvPicPr/>
          <p:nvPr/>
        </p:nvPicPr>
        <p:blipFill>
          <a:blip r:embed="rId1"/>
          <a:stretch/>
        </p:blipFill>
        <p:spPr>
          <a:xfrm>
            <a:off x="0" y="384120"/>
            <a:ext cx="9143640" cy="43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0"/>
            <a:ext cx="4837680" cy="413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Raleway"/>
                <a:ea typeface="Raleway"/>
              </a:rPr>
              <a:t>DATA VISUALIZATION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3040" y="3373560"/>
            <a:ext cx="7555320" cy="1730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 algn="just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In bar graph 1, </a:t>
            </a:r>
            <a:r>
              <a:rPr b="0" lang="en-IN" sz="1400" spc="-1" strike="noStrike">
                <a:solidFill>
                  <a:srgbClr val="f46524"/>
                </a:solidFill>
                <a:latin typeface="Lato"/>
                <a:ea typeface="Lato"/>
              </a:rPr>
              <a:t>Entertainment</a:t>
            </a: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 has the most views, followed by music ,and news and politics.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From the second bar graph, </a:t>
            </a:r>
            <a:r>
              <a:rPr b="0" lang="en-IN" sz="1400" spc="-1" strike="noStrike">
                <a:solidFill>
                  <a:srgbClr val="f46524"/>
                </a:solidFill>
                <a:latin typeface="Lato"/>
                <a:ea typeface="Lato"/>
              </a:rPr>
              <a:t>YouTube Spotlight</a:t>
            </a: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 has the most views, followed by LuisFonsiVEVO, closely followed by Marvel Entertainment.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06;p18" descr=""/>
          <p:cNvPicPr/>
          <p:nvPr/>
        </p:nvPicPr>
        <p:blipFill>
          <a:blip r:embed="rId1"/>
          <a:stretch/>
        </p:blipFill>
        <p:spPr>
          <a:xfrm>
            <a:off x="660240" y="470880"/>
            <a:ext cx="3418920" cy="2923920"/>
          </a:xfrm>
          <a:prstGeom prst="rect">
            <a:avLst/>
          </a:prstGeom>
          <a:ln>
            <a:noFill/>
          </a:ln>
        </p:spPr>
      </p:pic>
      <p:pic>
        <p:nvPicPr>
          <p:cNvPr id="99" name="Google Shape;107;p18" descr=""/>
          <p:cNvPicPr/>
          <p:nvPr/>
        </p:nvPicPr>
        <p:blipFill>
          <a:blip r:embed="rId2"/>
          <a:stretch/>
        </p:blipFill>
        <p:spPr>
          <a:xfrm>
            <a:off x="4774320" y="492840"/>
            <a:ext cx="3479760" cy="28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35600" y="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Raleway"/>
                <a:ea typeface="Raleway"/>
              </a:rPr>
              <a:t>DATA VISUALIZATION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02760" y="1655280"/>
            <a:ext cx="632124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A large fraction of videos have comments </a:t>
            </a:r>
            <a:r>
              <a:rPr b="0" lang="en-IN" sz="1400" spc="-1" strike="noStrike">
                <a:solidFill>
                  <a:srgbClr val="f46524"/>
                </a:solidFill>
                <a:latin typeface="Lato"/>
                <a:ea typeface="Lato"/>
              </a:rPr>
              <a:t>enabled.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14;p19" descr=""/>
          <p:cNvPicPr/>
          <p:nvPr/>
        </p:nvPicPr>
        <p:blipFill>
          <a:blip r:embed="rId1"/>
          <a:stretch/>
        </p:blipFill>
        <p:spPr>
          <a:xfrm>
            <a:off x="2309760" y="511920"/>
            <a:ext cx="4857480" cy="253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9040" y="0"/>
            <a:ext cx="5162760" cy="730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Raleway"/>
                <a:ea typeface="Raleway"/>
              </a:rPr>
              <a:t>         </a:t>
            </a:r>
            <a:r>
              <a:rPr b="1" lang="en-IN" sz="1800" spc="-1" strike="noStrike">
                <a:solidFill>
                  <a:srgbClr val="000000"/>
                </a:solidFill>
                <a:latin typeface="Raleway"/>
                <a:ea typeface="Raleway"/>
              </a:rPr>
              <a:t>DATA VISUALIZATION</a:t>
            </a:r>
            <a:br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0" y="3350160"/>
            <a:ext cx="9029880" cy="1576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From the first bar graph, more than 2500 videos have up to 500,000 views . Beyond this the number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progressively decreases.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It is apparent from the second bar graph that more than 3,500 videos have up to 50000 likes , but only a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very minimal percentage are in excess of 50,000.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21;p20" descr=""/>
          <p:cNvPicPr/>
          <p:nvPr/>
        </p:nvPicPr>
        <p:blipFill>
          <a:blip r:embed="rId1"/>
          <a:stretch/>
        </p:blipFill>
        <p:spPr>
          <a:xfrm>
            <a:off x="428400" y="739440"/>
            <a:ext cx="3334320" cy="255888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2;p20" descr=""/>
          <p:cNvPicPr/>
          <p:nvPr/>
        </p:nvPicPr>
        <p:blipFill>
          <a:blip r:embed="rId2"/>
          <a:stretch/>
        </p:blipFill>
        <p:spPr>
          <a:xfrm>
            <a:off x="5087880" y="739440"/>
            <a:ext cx="3372480" cy="255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95560" y="0"/>
            <a:ext cx="712368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Raleway"/>
                <a:ea typeface="Raleway"/>
              </a:rPr>
              <a:t>    </a:t>
            </a:r>
            <a:r>
              <a:rPr b="1" lang="en-IN" sz="1800" spc="-1" strike="noStrike">
                <a:solidFill>
                  <a:srgbClr val="000000"/>
                </a:solidFill>
                <a:latin typeface="Raleway"/>
                <a:ea typeface="Raleway"/>
              </a:rPr>
              <a:t>DATA VISUALIZATION</a:t>
            </a:r>
            <a:br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0" y="3287880"/>
            <a:ext cx="9143640" cy="175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In the first scatterplot, there is a relation between number of likes and thr number of views, hence this data shows a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positive correlation.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In the second scatterplot, there is no noticeable relation between number of dislikes and number of views , consequently there is </a:t>
            </a:r>
            <a:r>
              <a:rPr b="0" lang="en-IN" sz="1800" spc="-1" strike="noStrike">
                <a:solidFill>
                  <a:srgbClr val="f46524"/>
                </a:solidFill>
                <a:latin typeface="Lato"/>
                <a:ea typeface="Lato"/>
              </a:rPr>
              <a:t>no correlation </a:t>
            </a: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at all 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29;p21" descr=""/>
          <p:cNvPicPr/>
          <p:nvPr/>
        </p:nvPicPr>
        <p:blipFill>
          <a:blip r:embed="rId1"/>
          <a:stretch/>
        </p:blipFill>
        <p:spPr>
          <a:xfrm>
            <a:off x="507240" y="787680"/>
            <a:ext cx="3470400" cy="234720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30;p21" descr=""/>
          <p:cNvPicPr/>
          <p:nvPr/>
        </p:nvPicPr>
        <p:blipFill>
          <a:blip r:embed="rId2"/>
          <a:stretch/>
        </p:blipFill>
        <p:spPr>
          <a:xfrm>
            <a:off x="4997160" y="787680"/>
            <a:ext cx="3537720" cy="234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2018-11-21T10:34:52Z</dcterms:modified>
  <cp:revision>2</cp:revision>
  <dc:subject/>
  <dc:title/>
</cp:coreProperties>
</file>