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65" d="100"/>
          <a:sy n="65" d="100"/>
        </p:scale>
        <p:origin x="240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7/13/2024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7/13/2024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kybrary.aero/articles/building-just-culture" TargetMode="External"/><Relationship Id="rId2" Type="http://schemas.openxmlformats.org/officeDocument/2006/relationships/hyperlink" Target="https://psnet.ahrq.gov/perspective/making-just-culture-reality-one-organizations-approach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infoq.com/articles/DevOps-Culture-Chang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7117" y="2185416"/>
            <a:ext cx="9556954" cy="1243584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Creating a Just Culture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9146" y="3603620"/>
            <a:ext cx="7077456" cy="868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Anthony Williams: Assignment 9.2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1BBD-403C-11FC-5F78-FED75C624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94" y="619926"/>
            <a:ext cx="11214100" cy="646331"/>
          </a:xfrm>
        </p:spPr>
        <p:txBody>
          <a:bodyPr/>
          <a:lstStyle/>
          <a:p>
            <a:r>
              <a:rPr lang="en-US" sz="4000" dirty="0"/>
              <a:t>What is a Just Culture?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116223-5D68-8253-776E-942B27E1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5710393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6A509-4C25-3981-28FC-E71531B1F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574903"/>
            <a:ext cx="11215235" cy="13452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latin typeface="Aptos" panose="020B0004020202020204" pitchFamily="34" charset="0"/>
              </a:rPr>
              <a:t>A just culture is an organizational culture that promotes accountability and learning over punishment when mistakes occur. It encourages a balanced approach to safety, quality, and fairness.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C1402C-AACA-2C3E-4F6B-F42610F48CEA}"/>
              </a:ext>
            </a:extLst>
          </p:cNvPr>
          <p:cNvSpPr txBox="1"/>
          <p:nvPr/>
        </p:nvSpPr>
        <p:spPr>
          <a:xfrm>
            <a:off x="523568" y="2824318"/>
            <a:ext cx="337738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ptos" panose="020B0004020202020204" pitchFamily="34" charset="0"/>
              </a:rPr>
              <a:t>Focus on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tos" panose="020B00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Emphasizes understanding the root causes of errors.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tos" panose="020B00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Utilizes mistakes as opportunities for organizational learning and improvement. 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639FA-F4B7-A6BB-E9DF-76A8802C42C1}"/>
              </a:ext>
            </a:extLst>
          </p:cNvPr>
          <p:cNvSpPr txBox="1"/>
          <p:nvPr/>
        </p:nvSpPr>
        <p:spPr>
          <a:xfrm>
            <a:off x="4199193" y="2824318"/>
            <a:ext cx="360270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ptos" panose="020B0004020202020204" pitchFamily="34" charset="0"/>
              </a:rPr>
              <a:t>Accountability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Holds systems and processes accountable rather than individuals.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tos" panose="020B00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Encourages individuals to report errors and near-misses without fear of retribution. 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E1E463-9D8B-9579-E76F-C347F03DF007}"/>
              </a:ext>
            </a:extLst>
          </p:cNvPr>
          <p:cNvSpPr txBox="1"/>
          <p:nvPr/>
        </p:nvSpPr>
        <p:spPr>
          <a:xfrm>
            <a:off x="8065729" y="2799479"/>
            <a:ext cx="36027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ptos" panose="020B0004020202020204" pitchFamily="34" charset="0"/>
              </a:rPr>
              <a:t>Safety  &amp; Improvement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Aims to enhance overall safety and quality.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Promotes continuous improvement by learning from failures and successes.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31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7FD1-BCFB-DADB-CD84-8F4F32770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/>
              <a:t>The Learning Curve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D2DBEC-1911-D146-FDBC-AC448A98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F60F-630F-6BA0-9132-CA71CFD20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451" y="2494628"/>
            <a:ext cx="5470781" cy="5435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Initial Resistance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3CE45-3618-5DF7-E114-C1C40833D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75412" y="2494628"/>
            <a:ext cx="5157788" cy="69739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Training &amp; Education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983FB0-176C-B5C4-3B79-2F435618A5F3}"/>
              </a:ext>
            </a:extLst>
          </p:cNvPr>
          <p:cNvSpPr txBox="1"/>
          <p:nvPr/>
        </p:nvSpPr>
        <p:spPr>
          <a:xfrm>
            <a:off x="444499" y="1487999"/>
            <a:ext cx="1118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This process involves overcoming initial resistance, providing comprehensive training, and maintaining momentum over time.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4ADB7D7-6494-7D78-92FC-5E2A058E437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26513" y="3115685"/>
            <a:ext cx="555071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Employees may fear repercussions for reporting mistakes.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Resistance from those accustomed to a punitive culture.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Employees </a:t>
            </a:r>
            <a:r>
              <a:rPr lang="en-US" altLang="en-US" dirty="0">
                <a:latin typeface="Aptos" panose="020B0004020202020204" pitchFamily="34" charset="0"/>
              </a:rPr>
              <a:t>may not understand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the benefits of a just culture.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dirty="0">
                <a:latin typeface="Aptos" panose="020B0004020202020204" pitchFamily="34" charset="0"/>
              </a:rPr>
              <a:t>Employees may worry that new processes will add to their workload without clear benefits.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12AABEE-73C0-357B-20B2-55964E304E08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5877232" y="3115685"/>
            <a:ext cx="621195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Regular workshops and seminars on just culture principles.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Case studies illustrating successful implementations.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Role-playing scenarios to practice new behaviors.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Access to resources and support networks for employees.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Mentorship programs to guide and support staff.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25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8AE8-981E-DD3B-9071-6638909B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/>
              <a:t>Key Elements of a Just Culture</a:t>
            </a:r>
          </a:p>
        </p:txBody>
      </p:sp>
      <p:pic>
        <p:nvPicPr>
          <p:cNvPr id="15" name="Picture Placeholder 14" descr="A black and white image of a magnifying glass&#10;&#10;Description automatically generated">
            <a:extLst>
              <a:ext uri="{FF2B5EF4-FFF2-40B4-BE49-F238E27FC236}">
                <a16:creationId xmlns:a16="http://schemas.microsoft.com/office/drawing/2014/main" id="{24706182-28CA-5A31-68AA-79ACFDF56BE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807" b="3807"/>
          <a:stretch>
            <a:fillRect/>
          </a:stretch>
        </p:blipFill>
        <p:spPr>
          <a:xfrm>
            <a:off x="769938" y="1971675"/>
            <a:ext cx="1652587" cy="1638300"/>
          </a:xfrm>
        </p:spPr>
      </p:pic>
      <p:pic>
        <p:nvPicPr>
          <p:cNvPr id="17" name="Picture Placeholder 16" descr="A group of hands with a star&#10;&#10;Description automatically generated">
            <a:extLst>
              <a:ext uri="{FF2B5EF4-FFF2-40B4-BE49-F238E27FC236}">
                <a16:creationId xmlns:a16="http://schemas.microsoft.com/office/drawing/2014/main" id="{4220985D-7E56-5069-E46D-1E0244C92AE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4796" b="4796"/>
          <a:stretch>
            <a:fillRect/>
          </a:stretch>
        </p:blipFill>
        <p:spPr>
          <a:xfrm>
            <a:off x="3806825" y="1974850"/>
            <a:ext cx="1652588" cy="1638300"/>
          </a:xfrm>
        </p:spPr>
      </p:pic>
      <p:pic>
        <p:nvPicPr>
          <p:cNvPr id="19" name="Picture Placeholder 18" descr="A group of people around a circle with arrows&#10;&#10;Description automatically generated">
            <a:extLst>
              <a:ext uri="{FF2B5EF4-FFF2-40B4-BE49-F238E27FC236}">
                <a16:creationId xmlns:a16="http://schemas.microsoft.com/office/drawing/2014/main" id="{1D0AFDD7-64EB-E621-3B07-45FD784D68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t="609" b="609"/>
          <a:stretch>
            <a:fillRect/>
          </a:stretch>
        </p:blipFill>
        <p:spPr>
          <a:xfrm>
            <a:off x="6843713" y="1974850"/>
            <a:ext cx="1652587" cy="1649413"/>
          </a:xfrm>
        </p:spPr>
      </p:pic>
      <p:pic>
        <p:nvPicPr>
          <p:cNvPr id="21" name="Picture Placeholder 20" descr="A graph with arrows around it&#10;&#10;Description automatically generated">
            <a:extLst>
              <a:ext uri="{FF2B5EF4-FFF2-40B4-BE49-F238E27FC236}">
                <a16:creationId xmlns:a16="http://schemas.microsoft.com/office/drawing/2014/main" id="{09462F6D-B50F-AC61-152E-17968E76F11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t="427" b="427"/>
          <a:stretch>
            <a:fillRect/>
          </a:stretch>
        </p:blipFill>
        <p:spPr>
          <a:xfrm>
            <a:off x="9815513" y="1985963"/>
            <a:ext cx="1652587" cy="165100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1357255-93E7-F107-3B1A-EA49067BE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0596" y="4046555"/>
            <a:ext cx="2502335" cy="2066717"/>
          </a:xfrm>
        </p:spPr>
        <p:txBody>
          <a:bodyPr/>
          <a:lstStyle/>
          <a:p>
            <a:r>
              <a:rPr lang="en-US" sz="1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Blameless Post-Mortem</a:t>
            </a:r>
          </a:p>
          <a:p>
            <a:r>
              <a:rPr lang="en-US" dirty="0"/>
              <a:t>Analyze failures without blaming individuals to understand root causes and prevent recurrence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0D869AE-3074-ACBA-5E79-06C1F76066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4242" y="4046556"/>
            <a:ext cx="2502336" cy="2066717"/>
          </a:xfrm>
        </p:spPr>
        <p:txBody>
          <a:bodyPr/>
          <a:lstStyle/>
          <a:p>
            <a:r>
              <a:rPr lang="en-US" sz="1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Accountability</a:t>
            </a:r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Focus on systemic issues and processes over individual errors to encourage ownership and learning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2F9F32C-774F-BEDF-A79B-74F8D2154CB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35009" y="4046557"/>
            <a:ext cx="2447581" cy="2066718"/>
          </a:xfrm>
        </p:spPr>
        <p:txBody>
          <a:bodyPr/>
          <a:lstStyle/>
          <a:p>
            <a:r>
              <a:rPr lang="en-US" sz="1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Transparency</a:t>
            </a:r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Promote open communication and honest reporting about errors to build trust and improve safety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7E970D8-278D-B6A1-28DB-8934255E26A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417493" y="4046557"/>
            <a:ext cx="2447581" cy="2066718"/>
          </a:xfrm>
        </p:spPr>
        <p:txBody>
          <a:bodyPr/>
          <a:lstStyle/>
          <a:p>
            <a:r>
              <a:rPr lang="en-US" sz="1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Continuous Improvement</a:t>
            </a:r>
          </a:p>
          <a:p>
            <a:r>
              <a:rPr lang="en-US" dirty="0"/>
              <a:t>Implement proactive measures and foster ongoing learning to enhance organizational resilience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333C444-A841-E5FE-146C-615758F1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591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7695-9D74-1CCF-6058-48C905E4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10" y="542925"/>
            <a:ext cx="10832690" cy="646331"/>
          </a:xfrm>
        </p:spPr>
        <p:txBody>
          <a:bodyPr/>
          <a:lstStyle/>
          <a:p>
            <a:r>
              <a:rPr lang="en-US" sz="4000" dirty="0"/>
              <a:t>Implementation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5C6558-5C14-3ED1-3C1A-7D0EA1F9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CDC07C-D25D-0D90-7AE1-5C19F183E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097" y="1850923"/>
            <a:ext cx="4778477" cy="4172805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Aptos" panose="020B0004020202020204" pitchFamily="34" charset="0"/>
              </a:rPr>
              <a:t>Implementing a just culture involves leadership commitment, providing comprehensive training, revising policies to focus on learning and accountability, and encouraging open communication. </a:t>
            </a:r>
          </a:p>
          <a:p>
            <a:pPr algn="ctr"/>
            <a:endParaRPr lang="en-US" sz="2400" dirty="0">
              <a:latin typeface="Aptos" panose="020B0004020202020204" pitchFamily="34" charset="0"/>
            </a:endParaRPr>
          </a:p>
          <a:p>
            <a:pPr algn="ctr"/>
            <a:r>
              <a:rPr lang="en-US" sz="2400" dirty="0">
                <a:latin typeface="Aptos" panose="020B0004020202020204" pitchFamily="34" charset="0"/>
              </a:rPr>
              <a:t>Continuous monitoring, feedback, and a long-term commitment to these principles are essential for success.</a:t>
            </a:r>
          </a:p>
        </p:txBody>
      </p:sp>
      <p:pic>
        <p:nvPicPr>
          <p:cNvPr id="9" name="Picture 8" descr="A group of people with arms crossed&#10;&#10;Description automatically generated">
            <a:extLst>
              <a:ext uri="{FF2B5EF4-FFF2-40B4-BE49-F238E27FC236}">
                <a16:creationId xmlns:a16="http://schemas.microsoft.com/office/drawing/2014/main" id="{7C3682AF-5CC8-C50C-EDB9-5D975539B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636" y="1444649"/>
            <a:ext cx="6323986" cy="49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9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5C84-0961-57E1-C318-758873442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/>
              <a:t>Challenges &amp; Solutions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7203B2-73AA-2D96-E5D6-C524BB5C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8FEB6-D0D4-16D7-2364-13411AFB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142" y="1416817"/>
            <a:ext cx="9474815" cy="508082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ptos" panose="020B0004020202020204" pitchFamily="34" charset="0"/>
              </a:rPr>
              <a:t>Overcoming Resistance to Change</a:t>
            </a:r>
          </a:p>
          <a:p>
            <a:pPr lvl="1" eaLnBrk="0" fontAlgn="base" hangingPunct="0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en-US" sz="1800" dirty="0">
                <a:latin typeface="Aptos" panose="020B0004020202020204" pitchFamily="34" charset="0"/>
              </a:rPr>
              <a:t>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egular training sessions to explain the benefits of a just culture.</a:t>
            </a:r>
          </a:p>
          <a:p>
            <a:pPr lvl="1" eaLnBrk="0" fontAlgn="base" hangingPunct="0">
              <a:lnSpc>
                <a:spcPct val="110000"/>
              </a:lnSpc>
              <a:spcBef>
                <a:spcPts val="0"/>
              </a:spcBef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Transparent communication from leadership to build trust and reduce fear. </a:t>
            </a:r>
          </a:p>
          <a:p>
            <a:pPr marL="457200" lvl="1" indent="0" eaLnBrk="0" fontAlgn="base" hangingPunct="0">
              <a:lnSpc>
                <a:spcPct val="110000"/>
              </a:lnSpc>
              <a:spcBef>
                <a:spcPts val="0"/>
              </a:spcBef>
              <a:buClrTx/>
              <a:buNone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ptos" panose="020B000402020202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ptos" panose="020B0004020202020204" pitchFamily="34" charset="0"/>
              </a:rPr>
              <a:t>Maintaining Momentum</a:t>
            </a:r>
          </a:p>
          <a:p>
            <a:pPr lvl="1" eaLnBrk="0" fontAlgn="base" hangingPunct="0">
              <a:lnSpc>
                <a:spcPct val="110000"/>
              </a:lnSpc>
              <a:spcBef>
                <a:spcPts val="0"/>
              </a:spcBef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Schedule periodic reviews to assess progress and make necessary adjustments.</a:t>
            </a:r>
          </a:p>
          <a:p>
            <a:pPr lvl="1" eaLnBrk="0" fontAlgn="base" hangingPunct="0">
              <a:lnSpc>
                <a:spcPct val="110000"/>
              </a:lnSpc>
              <a:spcBef>
                <a:spcPts val="0"/>
              </a:spcBef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Celebrate successes and share stories of how just culture has positively impacted the organization.</a:t>
            </a:r>
          </a:p>
          <a:p>
            <a:pPr marL="457200" lvl="1" indent="0" eaLnBrk="0" fontAlgn="base" hangingPunct="0">
              <a:lnSpc>
                <a:spcPct val="110000"/>
              </a:lnSpc>
              <a:spcBef>
                <a:spcPts val="0"/>
              </a:spcBef>
              <a:buClrTx/>
              <a:buNone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ptos" panose="020B000402020202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ptos" panose="020B0004020202020204" pitchFamily="34" charset="0"/>
              </a:rPr>
              <a:t>Fostering Open Communication</a:t>
            </a: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  <a:latin typeface="Aptos" panose="020B0004020202020204" pitchFamily="34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ptos" panose="020B0004020202020204" pitchFamily="34" charset="0"/>
              </a:rPr>
              <a:t>Create safe channels for reporting errors and near-misses.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ptos" panose="020B0004020202020204" pitchFamily="34" charset="0"/>
              </a:rPr>
              <a:t>Encourage feedback and involvement from all levels to promote inclusivity.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ptos" panose="020B0004020202020204" pitchFamily="34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ts val="0"/>
              </a:spcBef>
              <a:buClr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ptos" panose="020B0004020202020204" pitchFamily="34" charset="0"/>
              </a:rPr>
              <a:t>Ensuring Consistency</a:t>
            </a:r>
          </a:p>
          <a:p>
            <a:pPr lvl="1" eaLnBrk="0" fontAlgn="base" hangingPunct="0">
              <a:lnSpc>
                <a:spcPct val="110000"/>
              </a:lnSpc>
              <a:spcBef>
                <a:spcPts val="0"/>
              </a:spcBef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Apply just culture principles consistently across all departments.</a:t>
            </a:r>
          </a:p>
          <a:p>
            <a:pPr lvl="1" eaLnBrk="0" fontAlgn="base" hangingPunct="0">
              <a:lnSpc>
                <a:spcPct val="110000"/>
              </a:lnSpc>
              <a:spcBef>
                <a:spcPts val="0"/>
              </a:spcBef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Regularly audit and review practices to ensure alignment with just culture values.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649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FCC8-F5CC-A19D-76F7-0663211F8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06" y="542925"/>
            <a:ext cx="9888793" cy="646331"/>
          </a:xfrm>
        </p:spPr>
        <p:txBody>
          <a:bodyPr/>
          <a:lstStyle/>
          <a:p>
            <a:r>
              <a:rPr lang="en-US" sz="4000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71261F-A5B9-7660-E27C-0C657280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B63600-9066-C4DE-B0F4-023D3DE6A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6412" y="1735996"/>
            <a:ext cx="4727697" cy="4579079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Aptos" panose="020B0004020202020204" pitchFamily="34" charset="0"/>
              </a:rPr>
              <a:t>A just culture leads to a healthier organizational environment. </a:t>
            </a:r>
          </a:p>
          <a:p>
            <a:pPr algn="ctr"/>
            <a:r>
              <a:rPr lang="en-US" sz="2400" dirty="0">
                <a:latin typeface="Aptos" panose="020B0004020202020204" pitchFamily="34" charset="0"/>
              </a:rPr>
              <a:t>It prioritizes learning from mistakes, improving processes, and facilitating employee trust and engagement. </a:t>
            </a:r>
          </a:p>
          <a:p>
            <a:pPr algn="ctr"/>
            <a:r>
              <a:rPr lang="en-US" sz="2400" dirty="0">
                <a:latin typeface="Aptos" panose="020B0004020202020204" pitchFamily="34" charset="0"/>
              </a:rPr>
              <a:t>By embracing these principles, organizations can enhance their ability to adapt, innovate, and maintain high performance even in the face of challenges.</a:t>
            </a:r>
          </a:p>
        </p:txBody>
      </p:sp>
      <p:pic>
        <p:nvPicPr>
          <p:cNvPr id="7" name="Picture 6" descr="A black and white image of people holding a torch&#10;&#10;Description automatically generated">
            <a:extLst>
              <a:ext uri="{FF2B5EF4-FFF2-40B4-BE49-F238E27FC236}">
                <a16:creationId xmlns:a16="http://schemas.microsoft.com/office/drawing/2014/main" id="{41A71DE4-BFEA-4878-9CC1-570D0CC98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501" y="883916"/>
            <a:ext cx="5348708" cy="513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9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1E65-034A-2DF9-8DA1-C11373AEE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54" y="542925"/>
            <a:ext cx="11017045" cy="646331"/>
          </a:xfrm>
        </p:spPr>
        <p:txBody>
          <a:bodyPr/>
          <a:lstStyle/>
          <a:p>
            <a:r>
              <a:rPr lang="en-US" sz="4000" dirty="0"/>
              <a:t>References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F563A3-C274-7E39-4B8D-26327E91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C2B17-1097-D8FF-06E4-C12E86B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>
                <a:effectLst/>
                <a:latin typeface="Aptos" panose="020B0004020202020204" pitchFamily="34" charset="0"/>
              </a:rPr>
              <a:t>Kim, G., Humble, J., </a:t>
            </a:r>
            <a:r>
              <a:rPr lang="en-US" sz="2200" dirty="0" err="1">
                <a:effectLst/>
                <a:latin typeface="Aptos" panose="020B0004020202020204" pitchFamily="34" charset="0"/>
              </a:rPr>
              <a:t>Debois</a:t>
            </a:r>
            <a:r>
              <a:rPr lang="en-US" sz="2200" dirty="0">
                <a:effectLst/>
                <a:latin typeface="Aptos" panose="020B0004020202020204" pitchFamily="34" charset="0"/>
              </a:rPr>
              <a:t>, P., &amp; Willis, J. (2021). Chapter 19. In </a:t>
            </a:r>
            <a:r>
              <a:rPr lang="en-US" sz="2200" i="1" dirty="0">
                <a:effectLst/>
                <a:latin typeface="Aptos" panose="020B0004020202020204" pitchFamily="34" charset="0"/>
              </a:rPr>
              <a:t>The DevOps Handbook Second Edition</a:t>
            </a:r>
            <a:r>
              <a:rPr lang="en-US" sz="2200" dirty="0">
                <a:effectLst/>
                <a:latin typeface="Aptos" panose="020B0004020202020204" pitchFamily="34" charset="0"/>
              </a:rPr>
              <a:t>. essay, IT Revolution Press. </a:t>
            </a:r>
          </a:p>
          <a:p>
            <a:pPr marL="0" indent="0">
              <a:buNone/>
            </a:pPr>
            <a:endParaRPr lang="en-US" sz="2200" dirty="0">
              <a:effectLst/>
              <a:latin typeface="Aptos" panose="020B0004020202020204" pitchFamily="34" charset="0"/>
            </a:endParaRPr>
          </a:p>
          <a:p>
            <a:r>
              <a:rPr lang="en-US" sz="2200" dirty="0">
                <a:effectLst/>
                <a:latin typeface="Aptos" panose="020B0004020202020204" pitchFamily="34" charset="0"/>
              </a:rPr>
              <a:t>Page, A. (2007, October 1). </a:t>
            </a:r>
            <a:r>
              <a:rPr lang="en-US" sz="2200" i="1" dirty="0">
                <a:effectLst/>
                <a:latin typeface="Aptos" panose="020B0004020202020204" pitchFamily="34" charset="0"/>
              </a:rPr>
              <a:t>Making just culture a reality: One organization’s approach</a:t>
            </a:r>
            <a:r>
              <a:rPr lang="en-US" sz="2200" dirty="0">
                <a:effectLst/>
                <a:latin typeface="Aptos" panose="020B0004020202020204" pitchFamily="34" charset="0"/>
              </a:rPr>
              <a:t>. Patient Safety Network. </a:t>
            </a:r>
            <a:r>
              <a:rPr lang="en-US" sz="2200" dirty="0">
                <a:effectLst/>
                <a:latin typeface="Aptos" panose="020B0004020202020204" pitchFamily="34" charset="0"/>
                <a:hlinkClick r:id="rId2"/>
              </a:rPr>
              <a:t>https://psnet.ahrq.gov/perspective/making-just-culture-reality-one-organizations-approach</a:t>
            </a:r>
            <a:r>
              <a:rPr lang="en-US" sz="2200" dirty="0">
                <a:effectLst/>
                <a:latin typeface="Aptos" panose="020B0004020202020204" pitchFamily="34" charset="0"/>
              </a:rPr>
              <a:t> </a:t>
            </a:r>
          </a:p>
          <a:p>
            <a:pPr marL="0" indent="0">
              <a:buNone/>
            </a:pPr>
            <a:endParaRPr lang="en-US" sz="2200" dirty="0">
              <a:effectLst/>
              <a:latin typeface="Aptos" panose="020B0004020202020204" pitchFamily="34" charset="0"/>
            </a:endParaRPr>
          </a:p>
          <a:p>
            <a:r>
              <a:rPr lang="en-US" sz="2200" i="1" dirty="0">
                <a:effectLst/>
                <a:latin typeface="Aptos" panose="020B0004020202020204" pitchFamily="34" charset="0"/>
              </a:rPr>
              <a:t>Building a just culture</a:t>
            </a:r>
            <a:r>
              <a:rPr lang="en-US" sz="2200" dirty="0">
                <a:effectLst/>
                <a:latin typeface="Aptos" panose="020B0004020202020204" pitchFamily="34" charset="0"/>
              </a:rPr>
              <a:t>. Building a Just Culture | </a:t>
            </a:r>
            <a:r>
              <a:rPr lang="en-US" sz="2200" dirty="0" err="1">
                <a:effectLst/>
                <a:latin typeface="Aptos" panose="020B0004020202020204" pitchFamily="34" charset="0"/>
              </a:rPr>
              <a:t>SKYbrary</a:t>
            </a:r>
            <a:r>
              <a:rPr lang="en-US" sz="2200" dirty="0">
                <a:effectLst/>
                <a:latin typeface="Aptos" panose="020B0004020202020204" pitchFamily="34" charset="0"/>
              </a:rPr>
              <a:t> Aviation Safety. (n.d.). </a:t>
            </a:r>
            <a:r>
              <a:rPr lang="en-US" sz="2200" dirty="0">
                <a:effectLst/>
                <a:latin typeface="Aptos" panose="020B0004020202020204" pitchFamily="34" charset="0"/>
                <a:hlinkClick r:id="rId3"/>
              </a:rPr>
              <a:t>https://skybrary.aero/articles/building-just-culture </a:t>
            </a:r>
            <a:endParaRPr lang="en-US" sz="2200" dirty="0">
              <a:effectLst/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2200" dirty="0">
              <a:effectLst/>
              <a:latin typeface="Aptos" panose="020B0004020202020204" pitchFamily="34" charset="0"/>
            </a:endParaRPr>
          </a:p>
          <a:p>
            <a:r>
              <a:rPr lang="en-US" sz="2200" dirty="0" err="1">
                <a:effectLst/>
                <a:latin typeface="Aptos" panose="020B0004020202020204" pitchFamily="34" charset="0"/>
              </a:rPr>
              <a:t>Alvares</a:t>
            </a:r>
            <a:r>
              <a:rPr lang="en-US" sz="2200" dirty="0">
                <a:effectLst/>
                <a:latin typeface="Aptos" panose="020B0004020202020204" pitchFamily="34" charset="0"/>
              </a:rPr>
              <a:t>, S. (2021, April 30). </a:t>
            </a:r>
            <a:r>
              <a:rPr lang="en-US" sz="2200" i="1" dirty="0">
                <a:effectLst/>
                <a:latin typeface="Aptos" panose="020B0004020202020204" pitchFamily="34" charset="0"/>
              </a:rPr>
              <a:t>Why </a:t>
            </a:r>
            <a:r>
              <a:rPr lang="en-US" sz="2200" i="1" dirty="0" err="1">
                <a:effectLst/>
                <a:latin typeface="Aptos" panose="020B0004020202020204" pitchFamily="34" charset="0"/>
              </a:rPr>
              <a:t>devops</a:t>
            </a:r>
            <a:r>
              <a:rPr lang="en-US" sz="2200" i="1" dirty="0">
                <a:effectLst/>
                <a:latin typeface="Aptos" panose="020B0004020202020204" pitchFamily="34" charset="0"/>
              </a:rPr>
              <a:t> culture matters: Leaders talk about the keys to making change successful and sustainable</a:t>
            </a:r>
            <a:r>
              <a:rPr lang="en-US" sz="2200" dirty="0">
                <a:effectLst/>
                <a:latin typeface="Aptos" panose="020B0004020202020204" pitchFamily="34" charset="0"/>
              </a:rPr>
              <a:t>. </a:t>
            </a:r>
            <a:r>
              <a:rPr lang="en-US" sz="2200" dirty="0" err="1">
                <a:effectLst/>
                <a:latin typeface="Aptos" panose="020B0004020202020204" pitchFamily="34" charset="0"/>
              </a:rPr>
              <a:t>InfoQ</a:t>
            </a:r>
            <a:r>
              <a:rPr lang="en-US" sz="2200" dirty="0">
                <a:effectLst/>
                <a:latin typeface="Aptos" panose="020B0004020202020204" pitchFamily="34" charset="0"/>
              </a:rPr>
              <a:t>. </a:t>
            </a:r>
            <a:r>
              <a:rPr lang="en-US" sz="2200" dirty="0">
                <a:effectLst/>
                <a:latin typeface="Aptos" panose="020B0004020202020204" pitchFamily="34" charset="0"/>
                <a:hlinkClick r:id="rId4"/>
              </a:rPr>
              <a:t>https://www.infoq.com/articles/DevOps-Culture-Change/ </a:t>
            </a:r>
            <a:endParaRPr lang="en-US" sz="2200" dirty="0">
              <a:effectLst/>
              <a:latin typeface="Aptos" panose="020B00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87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100</TotalTime>
  <Words>630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Trade Gothic LT Pro</vt:lpstr>
      <vt:lpstr>Trebuchet MS</vt:lpstr>
      <vt:lpstr>Office Theme</vt:lpstr>
      <vt:lpstr>Creating a Just Culture</vt:lpstr>
      <vt:lpstr>What is a Just Culture?</vt:lpstr>
      <vt:lpstr>The Learning Curve</vt:lpstr>
      <vt:lpstr>Key Elements of a Just Culture</vt:lpstr>
      <vt:lpstr>Implementation</vt:lpstr>
      <vt:lpstr>Challenges &amp; Solutions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Anthony Williams</dc:creator>
  <cp:lastModifiedBy>Anthony Williams</cp:lastModifiedBy>
  <cp:revision>43</cp:revision>
  <dcterms:created xsi:type="dcterms:W3CDTF">2024-07-13T22:50:17Z</dcterms:created>
  <dcterms:modified xsi:type="dcterms:W3CDTF">2024-07-14T00:34:38Z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