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1" r:id="rId5"/>
    <p:sldId id="293" r:id="rId6"/>
    <p:sldId id="282" r:id="rId7"/>
    <p:sldId id="285" r:id="rId8"/>
    <p:sldId id="294" r:id="rId9"/>
    <p:sldId id="287" r:id="rId10"/>
    <p:sldId id="288" r:id="rId11"/>
    <p:sldId id="289" r:id="rId12"/>
    <p:sldId id="290" r:id="rId13"/>
    <p:sldId id="29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879" autoAdjust="0"/>
  </p:normalViewPr>
  <p:slideViewPr>
    <p:cSldViewPr snapToGrid="0">
      <p:cViewPr varScale="1">
        <p:scale>
          <a:sx n="61" d="100"/>
          <a:sy n="61" d="100"/>
        </p:scale>
        <p:origin x="381" y="30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ncrement.com/on-call/crafting-sustainable-on-call-rotations/" TargetMode="External"/><Relationship Id="rId2" Type="http://schemas.openxmlformats.org/officeDocument/2006/relationships/hyperlink" Target="https://www.fromdev.com/2021/08/best-practices-for-setting-up-devops-on-call-rotation.html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cortex.io/post/best-practices-for-on-call-rotation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dirty="0"/>
              <a:t>Pager rotation duties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EF524171-FB78-243C-EA9C-AB5DB49C8C69}"/>
              </a:ext>
            </a:extLst>
          </p:cNvPr>
          <p:cNvSpPr txBox="1">
            <a:spLocks/>
          </p:cNvSpPr>
          <p:nvPr/>
        </p:nvSpPr>
        <p:spPr>
          <a:xfrm>
            <a:off x="1524000" y="3602891"/>
            <a:ext cx="9144000" cy="90267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Williams: assignment 7.2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F717E-E92C-63C4-90D2-9A989E2A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/>
              <a:t>References</a:t>
            </a:r>
            <a:endParaRPr lang="en-US" b="1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9D9BD5C-EF65-3E41-A0F2-1D171863147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>
                <a:effectLst/>
              </a:rPr>
              <a:t>Kim, G., Humble, J., </a:t>
            </a:r>
            <a:r>
              <a:rPr lang="en-US" dirty="0" err="1">
                <a:effectLst/>
              </a:rPr>
              <a:t>Debois</a:t>
            </a:r>
            <a:r>
              <a:rPr lang="en-US" dirty="0">
                <a:effectLst/>
              </a:rPr>
              <a:t>, P., &amp; Willis, J. (2021). Chapter 16. In </a:t>
            </a:r>
            <a:r>
              <a:rPr lang="en-US" i="1" dirty="0">
                <a:effectLst/>
              </a:rPr>
              <a:t>The DevOps Handbook Second Edition</a:t>
            </a:r>
            <a:r>
              <a:rPr lang="en-US" dirty="0">
                <a:effectLst/>
              </a:rPr>
              <a:t>. essay, IT Revolution Press. 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 err="1">
                <a:effectLst/>
              </a:rPr>
              <a:t>sarikazdubey</a:t>
            </a:r>
            <a:r>
              <a:rPr lang="en-US" dirty="0">
                <a:effectLst/>
              </a:rPr>
              <a:t>. (2021, August 10). </a:t>
            </a:r>
            <a:r>
              <a:rPr lang="en-US" i="1" dirty="0">
                <a:effectLst/>
              </a:rPr>
              <a:t>Best practices for setting up </a:t>
            </a:r>
            <a:r>
              <a:rPr lang="en-US" i="1" dirty="0" err="1">
                <a:effectLst/>
              </a:rPr>
              <a:t>devops</a:t>
            </a:r>
            <a:r>
              <a:rPr lang="en-US" i="1" dirty="0">
                <a:effectLst/>
              </a:rPr>
              <a:t> on-call rotation</a:t>
            </a:r>
            <a:r>
              <a:rPr lang="en-US" dirty="0">
                <a:effectLst/>
              </a:rPr>
              <a:t>. FROMDEV. </a:t>
            </a:r>
            <a:r>
              <a:rPr lang="en-US" dirty="0">
                <a:effectLst/>
                <a:hlinkClick r:id="rId2"/>
              </a:rPr>
              <a:t>https://www.fromdev.com/2021/08/best-practices-for-setting-up-devops-on-call-rotation.html </a:t>
            </a:r>
            <a:endParaRPr lang="en-US" dirty="0">
              <a:effectLst/>
            </a:endParaRP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>
                <a:effectLst/>
              </a:rPr>
              <a:t>Daniels, R. (2017, April 13). </a:t>
            </a:r>
            <a:r>
              <a:rPr lang="en-US" i="1" dirty="0">
                <a:effectLst/>
              </a:rPr>
              <a:t>Crafting sustainable on-call rotations – increment: On-call</a:t>
            </a:r>
            <a:r>
              <a:rPr lang="en-US" dirty="0">
                <a:effectLst/>
              </a:rPr>
              <a:t>. Increment. </a:t>
            </a:r>
            <a:r>
              <a:rPr lang="en-US" dirty="0">
                <a:effectLst/>
                <a:hlinkClick r:id="rId3"/>
              </a:rPr>
              <a:t>https://increment.com/on-call/crafting-sustainable-on-call-rotations/ </a:t>
            </a:r>
            <a:endParaRPr lang="en-US" dirty="0">
              <a:effectLst/>
            </a:endParaRP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>
                <a:effectLst/>
              </a:rPr>
              <a:t>Cortex. (2021, February 13). </a:t>
            </a:r>
            <a:r>
              <a:rPr lang="en-US" i="1" dirty="0">
                <a:effectLst/>
              </a:rPr>
              <a:t>Best practices for your team’s on-call rotations: Cortex</a:t>
            </a:r>
            <a:r>
              <a:rPr lang="en-US" dirty="0">
                <a:effectLst/>
              </a:rPr>
              <a:t>. Cortex. </a:t>
            </a:r>
            <a:r>
              <a:rPr lang="en-US" dirty="0">
                <a:effectLst/>
                <a:hlinkClick r:id="rId4"/>
              </a:rPr>
              <a:t>https://www.cortex.io/post/best-practices-for-on-call-rotations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68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C84F6-0D79-8215-E6E1-F3EB559D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What are pager rotation duties?</a:t>
            </a:r>
          </a:p>
        </p:txBody>
      </p:sp>
      <p:pic>
        <p:nvPicPr>
          <p:cNvPr id="6" name="Content Placeholder 5" descr="A cartoon of a person holding a computer and a phone&#10;&#10;Description automatically generated">
            <a:extLst>
              <a:ext uri="{FF2B5EF4-FFF2-40B4-BE49-F238E27FC236}">
                <a16:creationId xmlns:a16="http://schemas.microsoft.com/office/drawing/2014/main" id="{17CA2198-5D6B-6F5B-9A52-77B9E551EA76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0466" y="2106591"/>
            <a:ext cx="5855718" cy="3293840"/>
          </a:xfrm>
        </p:spPr>
      </p:pic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F2086F1A-D8BF-3C1A-E743-DD22313A588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Pager rotation duties involve the assignment of team members to be on-call at different times to ensure continuous monitoring and quick resolution of incidents.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This helps promotes accountability since it distributes the responsibility of maintaining system reliability across the team.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An on-call schedule designates specific periods for availability, while escalation policies provide clear procedures if the initial responder cannot resolve an issue.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Automated alerts notify on-call engineers promptly about incidents, ensuring 24/7 coverage, improved system reliability, and providing developers with direct feedback on their code in production.</a:t>
            </a:r>
          </a:p>
        </p:txBody>
      </p:sp>
    </p:spTree>
    <p:extLst>
      <p:ext uri="{BB962C8B-B14F-4D97-AF65-F5344CB8AC3E}">
        <p14:creationId xmlns:p14="http://schemas.microsoft.com/office/powerpoint/2010/main" val="190944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FDCC-F298-3ED2-BB92-5726F602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799" y="260487"/>
            <a:ext cx="6172200" cy="630467"/>
          </a:xfrm>
        </p:spPr>
        <p:txBody>
          <a:bodyPr/>
          <a:lstStyle/>
          <a:p>
            <a:r>
              <a:rPr lang="en-US" sz="4400" b="1" dirty="0"/>
              <a:t>Benefits for </a:t>
            </a:r>
            <a:r>
              <a:rPr lang="en-US" sz="4400" b="1" dirty="0" err="1"/>
              <a:t>devops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1E879-CB59-0A35-E0E7-192C740821C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078522"/>
            <a:ext cx="6172200" cy="5361355"/>
          </a:xfrm>
        </p:spPr>
        <p:txBody>
          <a:bodyPr>
            <a:normAutofit fontScale="85000" lnSpcReduction="10000"/>
          </a:bodyPr>
          <a:lstStyle/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Improved Service Reliability: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Ensures 24/7 availability for incident response.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Reduces downtime and enhances overall system performance​.</a:t>
            </a:r>
          </a:p>
          <a:p>
            <a:pPr marL="228600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Enhanced Accountability: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Promotes shared responsibility among team members.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Encourages developers to create more resilient and efficient code.</a:t>
            </a:r>
          </a:p>
          <a:p>
            <a:pPr marL="228600" lvl="2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Operational Insights: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Provides developers with firsthand experience in production environments.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Helps identify and address operational challenges early.</a:t>
            </a:r>
          </a:p>
          <a:p>
            <a:pPr marL="228600" lvl="2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Employee Well-Being: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Distributes workload to prevent burnout.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Encourages a balanced approach to incident management.</a:t>
            </a:r>
          </a:p>
          <a:p>
            <a:pPr marL="228600" lvl="2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Better Customer Satisfaction: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Faster resolution of incidents leads to happier customers.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Maintains a positive brand reputation by ensuring reliable service.</a:t>
            </a:r>
          </a:p>
          <a:p>
            <a:endParaRPr lang="en-US" dirty="0"/>
          </a:p>
        </p:txBody>
      </p:sp>
      <p:pic>
        <p:nvPicPr>
          <p:cNvPr id="11" name="Picture Placeholder 10" descr="A clipboard with check marks&#10;&#10;Description automatically generated">
            <a:extLst>
              <a:ext uri="{FF2B5EF4-FFF2-40B4-BE49-F238E27FC236}">
                <a16:creationId xmlns:a16="http://schemas.microsoft.com/office/drawing/2014/main" id="{376A4A18-4F81-8A1E-20AE-EA5C58E6E28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27" r="30727"/>
          <a:stretch>
            <a:fillRect/>
          </a:stretch>
        </p:blipFill>
        <p:spPr>
          <a:xfrm>
            <a:off x="8028254" y="687754"/>
            <a:ext cx="3398205" cy="4958862"/>
          </a:xfrm>
        </p:spPr>
      </p:pic>
    </p:spTree>
    <p:extLst>
      <p:ext uri="{BB962C8B-B14F-4D97-AF65-F5344CB8AC3E}">
        <p14:creationId xmlns:p14="http://schemas.microsoft.com/office/powerpoint/2010/main" val="10863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EE5E-1954-2662-C5AB-AF65C1DE2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55328"/>
            <a:ext cx="8509001" cy="1326036"/>
          </a:xfrm>
        </p:spPr>
        <p:txBody>
          <a:bodyPr/>
          <a:lstStyle/>
          <a:p>
            <a:r>
              <a:rPr lang="en-US" sz="4400" b="1" dirty="0"/>
              <a:t>Setting up on-call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D7C4E-CED2-4249-B599-7AF332694D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1406769"/>
            <a:ext cx="6398846" cy="4755200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Define Clear Roles and Responsibilities:</a:t>
            </a:r>
          </a:p>
          <a:p>
            <a:pPr marL="742950" lvl="2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Ensure each team member knows their specific duties during on-call shifts.</a:t>
            </a:r>
          </a:p>
          <a:p>
            <a:pPr marL="742950" lvl="2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Assign on-call duties to the appropriate teams for different services​​.</a:t>
            </a:r>
          </a:p>
          <a:p>
            <a:pPr lvl="2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285750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Implement Robust Escalation Policies:</a:t>
            </a:r>
          </a:p>
          <a:p>
            <a:pPr marL="742950" lvl="2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Establish a clear hierarchy for escalating unresolved issues.</a:t>
            </a:r>
          </a:p>
          <a:p>
            <a:pPr marL="742950" lvl="2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Ensure the first responder has a clear path for escalating incidents to higher-level support if needed​​.</a:t>
            </a:r>
          </a:p>
          <a:p>
            <a:pPr lvl="2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285750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Use Automation Tools:</a:t>
            </a:r>
          </a:p>
          <a:p>
            <a:pPr marL="742950" lvl="2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Utilize scheduling software to manage on-call shifts and notifications.</a:t>
            </a:r>
          </a:p>
          <a:p>
            <a:pPr marL="742950" lvl="2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Automate alerts and escalation </a:t>
            </a:r>
          </a:p>
        </p:txBody>
      </p:sp>
      <p:pic>
        <p:nvPicPr>
          <p:cNvPr id="16" name="Picture Placeholder 15" descr="A cartoon of two women looking at a computer&#10;&#10;Description automatically generated">
            <a:extLst>
              <a:ext uri="{FF2B5EF4-FFF2-40B4-BE49-F238E27FC236}">
                <a16:creationId xmlns:a16="http://schemas.microsoft.com/office/drawing/2014/main" id="{E57C3D8A-09A8-629D-59E0-784629133DA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27" r="307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1189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115FC-33A0-3E7A-0390-0815B98F9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946" y="403821"/>
            <a:ext cx="7334107" cy="1112364"/>
          </a:xfrm>
        </p:spPr>
        <p:txBody>
          <a:bodyPr/>
          <a:lstStyle/>
          <a:p>
            <a:r>
              <a:rPr lang="en-US" sz="4800" b="1" dirty="0"/>
              <a:t>Automation &amp; tools</a:t>
            </a:r>
          </a:p>
        </p:txBody>
      </p:sp>
      <p:pic>
        <p:nvPicPr>
          <p:cNvPr id="7" name="Picture Placeholder 6" descr="A person wearing headphones and a headset&#10;&#10;Description automatically generated">
            <a:extLst>
              <a:ext uri="{FF2B5EF4-FFF2-40B4-BE49-F238E27FC236}">
                <a16:creationId xmlns:a16="http://schemas.microsoft.com/office/drawing/2014/main" id="{4CAC9B51-8C68-C827-F8D4-B16B52A44C7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5" r="32415"/>
          <a:stretch>
            <a:fillRect/>
          </a:stretch>
        </p:blipFill>
        <p:spPr>
          <a:xfrm>
            <a:off x="0" y="234460"/>
            <a:ext cx="4287838" cy="6858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C3025-15B6-6AEA-918F-DC5F22B79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3169" y="1891323"/>
            <a:ext cx="7838831" cy="418123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/>
              <a:t>Benefits of Using Scheduling Software: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Automates the assignment of on-call shifts, reducing manual errors.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Ensures real-time updates and accurate scheduling, even across different time zones.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Improves efficiency by minimizing the time needed to manage on-call rotations manually​.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4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/>
              <a:t>Examples of Automated Notifications and Escalation Policies:</a:t>
            </a:r>
          </a:p>
          <a:p>
            <a:pPr lvl="4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Automated Alerts: Instantly notify on-call engineers via preferred contact methods (e.g., SMS, email, push notifications).</a:t>
            </a:r>
          </a:p>
          <a:p>
            <a:pPr lvl="4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Escalation Policies: Automatically escalate unresolved incidents to higher-level support based on predefined criteria and time limits.</a:t>
            </a:r>
          </a:p>
        </p:txBody>
      </p:sp>
    </p:spTree>
    <p:extLst>
      <p:ext uri="{BB962C8B-B14F-4D97-AF65-F5344CB8AC3E}">
        <p14:creationId xmlns:p14="http://schemas.microsoft.com/office/powerpoint/2010/main" val="305168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black and white line drawing of a clipboard&#10;&#10;Description automatically generated">
            <a:extLst>
              <a:ext uri="{FF2B5EF4-FFF2-40B4-BE49-F238E27FC236}">
                <a16:creationId xmlns:a16="http://schemas.microsoft.com/office/drawing/2014/main" id="{98480E6C-384B-2D17-54AD-5AF3EB073B53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2" y="2016369"/>
            <a:ext cx="3580223" cy="352473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B6F29-0B3D-9FF7-76AE-0D5B473B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765"/>
            <a:ext cx="10515600" cy="1325563"/>
          </a:xfrm>
        </p:spPr>
        <p:txBody>
          <a:bodyPr/>
          <a:lstStyle/>
          <a:p>
            <a:r>
              <a:rPr lang="en-US" sz="4400" b="1" dirty="0"/>
              <a:t>Escalation policies &amp; runbooks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39D2553F-2CFE-3A7A-93C0-32925834023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711341" y="1793552"/>
            <a:ext cx="8480659" cy="427773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100" b="1" dirty="0"/>
              <a:t>Importance of Structured Escalation Plans: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Ensures incidents are handled promptly and efficiently.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Defines clear steps for escalating unresolved issues to higher-level support.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Helps maintain service reliability and meet SLA requirements​.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100" b="1" dirty="0"/>
              <a:t>Use of Runbooks: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Provides detailed, step-by-step procedures for responding to specific incidents.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Reduces resolution time by offering a ready reference for on-call engineers.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Ensures consistent and accurate responses to common problems​​.</a:t>
            </a:r>
          </a:p>
        </p:txBody>
      </p:sp>
    </p:spTree>
    <p:extLst>
      <p:ext uri="{BB962C8B-B14F-4D97-AF65-F5344CB8AC3E}">
        <p14:creationId xmlns:p14="http://schemas.microsoft.com/office/powerpoint/2010/main" val="116821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and white icon of a computer&#10;&#10;Description automatically generated">
            <a:extLst>
              <a:ext uri="{FF2B5EF4-FFF2-40B4-BE49-F238E27FC236}">
                <a16:creationId xmlns:a16="http://schemas.microsoft.com/office/drawing/2014/main" id="{951379C8-FC47-7445-BF1C-7D0DDA6FEC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C2E792-301D-C176-5049-8C62760D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78" y="349450"/>
            <a:ext cx="10515600" cy="1325880"/>
          </a:xfrm>
        </p:spPr>
        <p:txBody>
          <a:bodyPr/>
          <a:lstStyle/>
          <a:p>
            <a:r>
              <a:rPr lang="en-US" sz="4800" b="1" dirty="0"/>
              <a:t>Proactive incident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D1551-EEAD-811D-1019-17B63BB19A1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ctr"/>
            <a:r>
              <a:rPr lang="en-US" sz="2800" b="1" dirty="0"/>
              <a:t>Culture of Continuous Improvement</a:t>
            </a:r>
            <a:endParaRPr lang="en-US" dirty="0"/>
          </a:p>
          <a:p>
            <a:pPr algn="ctr"/>
            <a:r>
              <a:rPr lang="en-US" dirty="0"/>
              <a:t>Foster an environment where team members regularly review and refine on-call practices.</a:t>
            </a:r>
          </a:p>
          <a:p>
            <a:pPr algn="ctr"/>
            <a:r>
              <a:rPr lang="en-US" dirty="0"/>
              <a:t>Encourage feedback from on-call engineers to identify pain points and implement solutions.</a:t>
            </a:r>
          </a:p>
          <a:p>
            <a:pPr algn="ctr"/>
            <a:r>
              <a:rPr lang="en-US" dirty="0"/>
              <a:t>Implement regular training and updates to keep everyone aligned with best practices​.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2B0FE-A7B9-BC48-E61A-65F2B40499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>
              <a:spcBef>
                <a:spcPts val="0"/>
              </a:spcBef>
            </a:pPr>
            <a:r>
              <a:rPr lang="en-US" sz="2800" b="1" dirty="0"/>
              <a:t>Regular Monitoring </a:t>
            </a:r>
          </a:p>
          <a:p>
            <a:pPr algn="ctr">
              <a:spcBef>
                <a:spcPts val="0"/>
              </a:spcBef>
            </a:pPr>
            <a:r>
              <a:rPr lang="en-US" sz="2800" b="1" dirty="0"/>
              <a:t>and Review</a:t>
            </a:r>
          </a:p>
          <a:p>
            <a:pPr algn="ctr"/>
            <a:r>
              <a:rPr lang="en-US" dirty="0"/>
              <a:t>Continuously track on-call performance metrics such as response times, number of incidents, and resolution times.</a:t>
            </a:r>
          </a:p>
          <a:p>
            <a:pPr algn="ctr"/>
            <a:r>
              <a:rPr lang="en-US" dirty="0"/>
              <a:t>Use these metrics to identify areas for improvement and adjust processes accordingly​.</a:t>
            </a:r>
          </a:p>
        </p:txBody>
      </p:sp>
    </p:spTree>
    <p:extLst>
      <p:ext uri="{BB962C8B-B14F-4D97-AF65-F5344CB8AC3E}">
        <p14:creationId xmlns:p14="http://schemas.microsoft.com/office/powerpoint/2010/main" val="217597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black and white logo of a person sitting in a lotus position&#10;&#10;Description automatically generated">
            <a:extLst>
              <a:ext uri="{FF2B5EF4-FFF2-40B4-BE49-F238E27FC236}">
                <a16:creationId xmlns:a16="http://schemas.microsoft.com/office/drawing/2014/main" id="{C3B53B43-DE9F-1B4C-EEF1-CB276F93BC3E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038" y="1028541"/>
            <a:ext cx="4918012" cy="504411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03021D-D4C2-40ED-25B8-FD4355DF8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1"/>
            <a:ext cx="10515600" cy="822178"/>
          </a:xfrm>
        </p:spPr>
        <p:txBody>
          <a:bodyPr/>
          <a:lstStyle/>
          <a:p>
            <a:r>
              <a:rPr lang="en-US" sz="4400" b="1" dirty="0"/>
              <a:t>Maintaining work-life balance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CCE37D-F6D8-9946-4CD7-87BD46F547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5720" y="1548052"/>
            <a:ext cx="7307385" cy="4113054"/>
          </a:xfrm>
        </p:spPr>
        <p:txBody>
          <a:bodyPr>
            <a:normAutofit fontScale="92500" lnSpcReduction="10000"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2200" b="1" dirty="0"/>
              <a:t>Minimizing Disruption to Personal Life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Encourage flexible on-call schedules to accommodate personal commitments.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Allow team members to swap shifts easily to manage unexpected events.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Provide tools like MiFi devices to enable on-call duties from any location​.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1600" dirty="0"/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2200" b="1" dirty="0"/>
              <a:t>Transparent Scheduling and Support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Ensure all team members are aware of their on-call duties well in advance.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Communicate any changes to the schedule promptly to avoid surprises.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Support team members with time off after on-call shifts to recover and maintain balance​​.</a:t>
            </a:r>
          </a:p>
        </p:txBody>
      </p:sp>
    </p:spTree>
    <p:extLst>
      <p:ext uri="{BB962C8B-B14F-4D97-AF65-F5344CB8AC3E}">
        <p14:creationId xmlns:p14="http://schemas.microsoft.com/office/powerpoint/2010/main" val="230634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black and white logo&#10;&#10;Description automatically generated">
            <a:extLst>
              <a:ext uri="{FF2B5EF4-FFF2-40B4-BE49-F238E27FC236}">
                <a16:creationId xmlns:a16="http://schemas.microsoft.com/office/drawing/2014/main" id="{72437B85-D570-CD63-6942-762386CD0CB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4" y="-1"/>
            <a:ext cx="12082585" cy="679645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DA297C-595D-A8C0-EB2F-96DDE238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Continuous improvement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48507-35A1-2F5A-80AA-20A98ABF970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36675" y="1874305"/>
            <a:ext cx="5192347" cy="413718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 algn="ctr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b="1" dirty="0"/>
              <a:t>Regularly Update Processes and Tools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Continuously review and refine on-call processes to increase efficiency and effectiveness.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Implement new tools and technologies that can streamline on-call duties and incident management.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Stay informed about industry best practices and incorporate them into your on-call procedures​.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41E150-EBD6-CF10-EF4A-39E6303BCB8C}"/>
              </a:ext>
            </a:extLst>
          </p:cNvPr>
          <p:cNvSpPr txBox="1"/>
          <p:nvPr/>
        </p:nvSpPr>
        <p:spPr>
          <a:xfrm>
            <a:off x="1015999" y="2162810"/>
            <a:ext cx="4939324" cy="305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b="1" dirty="0"/>
              <a:t>Collect and Act on Feedback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Regularly gather feedback from on-call engineers about their experiences and challenges.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Use feedback to identify pain points and areas needing improvement.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Encourage a culture where feedback is valued and acted upon to enhance processes and tools​​.</a:t>
            </a:r>
          </a:p>
        </p:txBody>
      </p:sp>
    </p:spTree>
    <p:extLst>
      <p:ext uri="{BB962C8B-B14F-4D97-AF65-F5344CB8AC3E}">
        <p14:creationId xmlns:p14="http://schemas.microsoft.com/office/powerpoint/2010/main" val="126118368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165</TotalTime>
  <Words>862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Wingdings</vt:lpstr>
      <vt:lpstr>Custom</vt:lpstr>
      <vt:lpstr>Pager rotation duties</vt:lpstr>
      <vt:lpstr>What are pager rotation duties?</vt:lpstr>
      <vt:lpstr>Benefits for devops</vt:lpstr>
      <vt:lpstr>Setting up on-call rotation</vt:lpstr>
      <vt:lpstr>Automation &amp; tools</vt:lpstr>
      <vt:lpstr>Escalation policies &amp; runbooks</vt:lpstr>
      <vt:lpstr>Proactive incident management</vt:lpstr>
      <vt:lpstr>Maintaining work-life balance</vt:lpstr>
      <vt:lpstr>Continuous improvement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Anthony Williams</dc:creator>
  <cp:lastModifiedBy>Anthony Williams</cp:lastModifiedBy>
  <cp:revision>22</cp:revision>
  <dcterms:created xsi:type="dcterms:W3CDTF">2024-07-06T01:59:58Z</dcterms:created>
  <dcterms:modified xsi:type="dcterms:W3CDTF">2024-07-06T04:45:08Z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