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7" r:id="rId4"/>
    <p:sldId id="258" r:id="rId5"/>
    <p:sldId id="259" r:id="rId6"/>
    <p:sldId id="261" r:id="rId7"/>
    <p:sldId id="264" r:id="rId8"/>
    <p:sldId id="262" r:id="rId9"/>
    <p:sldId id="263"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7" d="100"/>
          <a:sy n="57" d="100"/>
        </p:scale>
        <p:origin x="69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2A54C80-263E-416B-A8E0-580EDEADCBDC}" type="datetimeFigureOut">
              <a:rPr lang="en-US" dirty="0"/>
              <a:t>3/7/2020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3/7/2020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3/7/2020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n-US" dirty="0" smtClean="0"/>
              <a:t>Unemployment Analysis in the city of Cancun Mexico</a:t>
            </a:r>
            <a:endParaRPr lang="en-US" dirty="0"/>
          </a:p>
        </p:txBody>
      </p:sp>
      <p:sp>
        <p:nvSpPr>
          <p:cNvPr id="3" name="Subtítulo 2"/>
          <p:cNvSpPr>
            <a:spLocks noGrp="1"/>
          </p:cNvSpPr>
          <p:nvPr>
            <p:ph type="subTitle" idx="1"/>
          </p:nvPr>
        </p:nvSpPr>
        <p:spPr/>
        <p:txBody>
          <a:bodyPr/>
          <a:lstStyle/>
          <a:p>
            <a:r>
              <a:rPr lang="en-US" dirty="0" smtClean="0"/>
              <a:t>Adolfo Camacho, March 2020</a:t>
            </a:r>
            <a:endParaRPr lang="en-US" dirty="0"/>
          </a:p>
        </p:txBody>
      </p:sp>
    </p:spTree>
    <p:extLst>
      <p:ext uri="{BB962C8B-B14F-4D97-AF65-F5344CB8AC3E}">
        <p14:creationId xmlns:p14="http://schemas.microsoft.com/office/powerpoint/2010/main" val="1191316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K mean analysis INEGI</a:t>
            </a:r>
            <a:br>
              <a:rPr lang="en-US" dirty="0" smtClean="0"/>
            </a:br>
            <a:r>
              <a:rPr lang="en-US" dirty="0" smtClean="0"/>
              <a:t>k=5</a:t>
            </a:r>
            <a:endParaRPr lang="en-US" dirty="0"/>
          </a:p>
        </p:txBody>
      </p:sp>
      <p:pic>
        <p:nvPicPr>
          <p:cNvPr id="4" name="Marcador de contenido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27846" y="1828800"/>
            <a:ext cx="8346155" cy="4639235"/>
          </a:xfrm>
          <a:prstGeom prst="rect">
            <a:avLst/>
          </a:prstGeom>
          <a:noFill/>
          <a:ln>
            <a:noFill/>
          </a:ln>
        </p:spPr>
      </p:pic>
    </p:spTree>
    <p:extLst>
      <p:ext uri="{BB962C8B-B14F-4D97-AF65-F5344CB8AC3E}">
        <p14:creationId xmlns:p14="http://schemas.microsoft.com/office/powerpoint/2010/main" val="1586735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Linear Regression with k –means labels</a:t>
            </a:r>
            <a:endParaRPr lang="en-US" dirty="0"/>
          </a:p>
        </p:txBody>
      </p:sp>
      <p:pic>
        <p:nvPicPr>
          <p:cNvPr id="4" name="Marcador de contenido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334" y="2197995"/>
            <a:ext cx="1371719" cy="2408129"/>
          </a:xfrm>
          <a:prstGeom prst="rect">
            <a:avLst/>
          </a:prstGeom>
          <a:noFill/>
          <a:ln>
            <a:noFill/>
          </a:ln>
        </p:spPr>
      </p:pic>
      <mc:AlternateContent xmlns:mc="http://schemas.openxmlformats.org/markup-compatibility/2006">
        <mc:Choice xmlns:a14="http://schemas.microsoft.com/office/drawing/2010/main" Requires="a14">
          <p:sp>
            <p:nvSpPr>
              <p:cNvPr id="5" name="Rectángulo 4"/>
              <p:cNvSpPr/>
              <p:nvPr/>
            </p:nvSpPr>
            <p:spPr>
              <a:xfrm>
                <a:off x="2200836" y="2220774"/>
                <a:ext cx="7427258" cy="1181285"/>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acc>
                        <m:accPr>
                          <m:chr m:val="̂"/>
                          <m:ctrlPr>
                            <a:rPr lang="en-US">
                              <a:latin typeface="Cambria Math" panose="02040503050406030204" pitchFamily="18" charset="0"/>
                            </a:rPr>
                          </m:ctrlPr>
                        </m:accPr>
                        <m:e>
                          <m:r>
                            <a:rPr lang="en-US" i="1">
                              <a:latin typeface="Cambria Math" panose="02040503050406030204" pitchFamily="18" charset="0"/>
                            </a:rPr>
                            <m:t>𝑦</m:t>
                          </m:r>
                        </m:e>
                      </m:acc>
                      <m:r>
                        <a:rPr lang="en-US" i="0">
                          <a:latin typeface="Cambria Math" panose="02040503050406030204" pitchFamily="18" charset="0"/>
                        </a:rPr>
                        <m:t>= 74.473−1.76 </m:t>
                      </m:r>
                      <m:r>
                        <a:rPr lang="en-US" i="1">
                          <a:latin typeface="Cambria Math" panose="02040503050406030204" pitchFamily="18" charset="0"/>
                        </a:rPr>
                        <m:t>𝐸𝑑𝑢𝑐𝑎𝑡𝑖𝑜𝑛</m:t>
                      </m:r>
                      <m:r>
                        <a:rPr lang="en-US" i="0">
                          <a:latin typeface="Cambria Math" panose="02040503050406030204" pitchFamily="18" charset="0"/>
                        </a:rPr>
                        <m:t>+0.217 </m:t>
                      </m:r>
                      <m:r>
                        <a:rPr lang="en-US" i="1">
                          <a:latin typeface="Cambria Math" panose="02040503050406030204" pitchFamily="18" charset="0"/>
                        </a:rPr>
                        <m:t>𝐻𝑜𝑢𝑠𝑖𝑛𝑔</m:t>
                      </m:r>
                      <m:r>
                        <a:rPr lang="en-US" i="0">
                          <a:latin typeface="Cambria Math" panose="02040503050406030204" pitchFamily="18" charset="0"/>
                        </a:rPr>
                        <m:t>+0.132 </m:t>
                      </m:r>
                      <m:r>
                        <a:rPr lang="en-US" i="1">
                          <a:latin typeface="Cambria Math" panose="02040503050406030204" pitchFamily="18" charset="0"/>
                        </a:rPr>
                        <m:t>𝐻𝑒𝑎𝑙𝑡h</m:t>
                      </m:r>
                      <m:r>
                        <a:rPr lang="en-US" i="0">
                          <a:latin typeface="Cambria Math" panose="02040503050406030204" pitchFamily="18" charset="0"/>
                        </a:rPr>
                        <m:t>+0.3482 </m:t>
                      </m:r>
                      <m:r>
                        <a:rPr lang="en-US" i="1">
                          <a:latin typeface="Cambria Math" panose="02040503050406030204" pitchFamily="18" charset="0"/>
                        </a:rPr>
                        <m:t>𝑇𝑜𝑡𝑃𝑜𝑝</m:t>
                      </m:r>
                      <m:r>
                        <a:rPr lang="en-US" i="0">
                          <a:latin typeface="Cambria Math" panose="02040503050406030204" pitchFamily="18" charset="0"/>
                        </a:rPr>
                        <m:t>−98.1 </m:t>
                      </m:r>
                      <m:r>
                        <a:rPr lang="en-US" i="1">
                          <a:latin typeface="Cambria Math" panose="02040503050406030204" pitchFamily="18" charset="0"/>
                        </a:rPr>
                        <m:t>𝐺</m:t>
                      </m:r>
                      <m:r>
                        <a:rPr lang="en-US" i="0">
                          <a:latin typeface="Cambria Math" panose="02040503050406030204" pitchFamily="18" charset="0"/>
                        </a:rPr>
                        <m:t>1+ 81.3 </m:t>
                      </m:r>
                      <m:r>
                        <a:rPr lang="en-US" i="1">
                          <a:latin typeface="Cambria Math" panose="02040503050406030204" pitchFamily="18" charset="0"/>
                        </a:rPr>
                        <m:t>𝐺</m:t>
                      </m:r>
                      <m:r>
                        <a:rPr lang="en-US" i="0">
                          <a:latin typeface="Cambria Math" panose="02040503050406030204" pitchFamily="18" charset="0"/>
                        </a:rPr>
                        <m:t>2+309.62 </m:t>
                      </m:r>
                      <m:r>
                        <a:rPr lang="en-US" i="1">
                          <a:latin typeface="Cambria Math" panose="02040503050406030204" pitchFamily="18" charset="0"/>
                        </a:rPr>
                        <m:t>𝐺</m:t>
                      </m:r>
                      <m:r>
                        <a:rPr lang="en-US" i="0">
                          <a:latin typeface="Cambria Math" panose="02040503050406030204" pitchFamily="18" charset="0"/>
                        </a:rPr>
                        <m:t>3−72.79 </m:t>
                      </m:r>
                      <m:r>
                        <a:rPr lang="en-US" i="1">
                          <a:latin typeface="Cambria Math" panose="02040503050406030204" pitchFamily="18" charset="0"/>
                        </a:rPr>
                        <m:t>𝐺</m:t>
                      </m:r>
                      <m:r>
                        <a:rPr lang="en-US" i="0">
                          <a:latin typeface="Cambria Math" panose="02040503050406030204" pitchFamily="18" charset="0"/>
                        </a:rPr>
                        <m:t>4−57.41 </m:t>
                      </m:r>
                      <m:r>
                        <a:rPr lang="en-US" i="1">
                          <a:latin typeface="Cambria Math" panose="02040503050406030204" pitchFamily="18" charset="0"/>
                        </a:rPr>
                        <m:t>𝐺</m:t>
                      </m:r>
                      <m:r>
                        <a:rPr lang="en-US" i="0">
                          <a:latin typeface="Cambria Math" panose="02040503050406030204" pitchFamily="18" charset="0"/>
                        </a:rPr>
                        <m:t>5 </m:t>
                      </m:r>
                    </m:oMath>
                  </m:oMathPara>
                </a14:m>
                <a:endParaRPr lang="en-US" dirty="0"/>
              </a:p>
            </p:txBody>
          </p:sp>
        </mc:Choice>
        <mc:Fallback>
          <p:sp>
            <p:nvSpPr>
              <p:cNvPr id="5" name="Rectángulo 4"/>
              <p:cNvSpPr>
                <a:spLocks noRot="1" noChangeAspect="1" noMove="1" noResize="1" noEditPoints="1" noAdjustHandles="1" noChangeArrowheads="1" noChangeShapeType="1" noTextEdit="1"/>
              </p:cNvSpPr>
              <p:nvPr/>
            </p:nvSpPr>
            <p:spPr>
              <a:xfrm>
                <a:off x="2200836" y="2220774"/>
                <a:ext cx="7427258" cy="1181285"/>
              </a:xfrm>
              <a:prstGeom prst="rect">
                <a:avLst/>
              </a:prstGeom>
              <a:blipFill>
                <a:blip r:embed="rId3"/>
                <a:stretch>
                  <a:fillRect t="-1546"/>
                </a:stretch>
              </a:blipFill>
            </p:spPr>
            <p:txBody>
              <a:bodyPr/>
              <a:lstStyle/>
              <a:p>
                <a:r>
                  <a:rPr lang="en-US">
                    <a:noFill/>
                  </a:rPr>
                  <a:t> </a:t>
                </a:r>
              </a:p>
            </p:txBody>
          </p:sp>
        </mc:Fallback>
      </mc:AlternateContent>
      <p:pic>
        <p:nvPicPr>
          <p:cNvPr id="6" name="Imagen 5"/>
          <p:cNvPicPr/>
          <p:nvPr/>
        </p:nvPicPr>
        <p:blipFill>
          <a:blip r:embed="rId4">
            <a:extLst>
              <a:ext uri="{28A0092B-C50C-407E-A947-70E740481C1C}">
                <a14:useLocalDpi xmlns:a14="http://schemas.microsoft.com/office/drawing/2010/main" val="0"/>
              </a:ext>
            </a:extLst>
          </a:blip>
          <a:srcRect/>
          <a:stretch>
            <a:fillRect/>
          </a:stretch>
        </p:blipFill>
        <p:spPr bwMode="auto">
          <a:xfrm>
            <a:off x="2771215" y="3692433"/>
            <a:ext cx="3771900" cy="2537460"/>
          </a:xfrm>
          <a:prstGeom prst="rect">
            <a:avLst/>
          </a:prstGeom>
          <a:noFill/>
          <a:ln>
            <a:noFill/>
          </a:ln>
        </p:spPr>
      </p:pic>
      <p:sp>
        <p:nvSpPr>
          <p:cNvPr id="9" name="Rectángulo 8"/>
          <p:cNvSpPr/>
          <p:nvPr/>
        </p:nvSpPr>
        <p:spPr>
          <a:xfrm>
            <a:off x="6879290" y="3692433"/>
            <a:ext cx="2600885" cy="1585562"/>
          </a:xfrm>
          <a:prstGeom prst="rect">
            <a:avLst/>
          </a:prstGeom>
        </p:spPr>
        <p:txBody>
          <a:bodyPr wrap="square">
            <a:spAutoFit/>
          </a:bodyPr>
          <a:lstStyle/>
          <a:p>
            <a:pPr algn="just">
              <a:lnSpc>
                <a:spcPct val="107000"/>
              </a:lnSpc>
              <a:spcAft>
                <a:spcPts val="800"/>
              </a:spcAft>
              <a:tabLst>
                <a:tab pos="4663440" algn="l"/>
              </a:tabLst>
            </a:pPr>
            <a:r>
              <a:rPr lang="en-US" dirty="0">
                <a:latin typeface="Calibri" panose="020F0502020204030204" pitchFamily="34" charset="0"/>
                <a:ea typeface="Calibri" panose="020F0502020204030204" pitchFamily="34" charset="0"/>
                <a:cs typeface="Times New Roman" panose="02020603050405020304" pitchFamily="18" charset="0"/>
              </a:rPr>
              <a:t>R-Square 0.9884</a:t>
            </a:r>
          </a:p>
          <a:p>
            <a:pPr algn="just">
              <a:lnSpc>
                <a:spcPct val="107000"/>
              </a:lnSpc>
              <a:spcAft>
                <a:spcPts val="800"/>
              </a:spcAft>
              <a:tabLst>
                <a:tab pos="4663440" algn="l"/>
              </a:tabLst>
            </a:pPr>
            <a:r>
              <a:rPr lang="en-US" dirty="0">
                <a:latin typeface="Calibri" panose="020F0502020204030204" pitchFamily="34" charset="0"/>
                <a:ea typeface="Calibri" panose="020F0502020204030204" pitchFamily="34" charset="0"/>
                <a:cs typeface="Times New Roman" panose="02020603050405020304" pitchFamily="18" charset="0"/>
              </a:rPr>
              <a:t>MAE </a:t>
            </a:r>
            <a:r>
              <a:rPr lang="en-US" dirty="0" smtClean="0">
                <a:latin typeface="Calibri" panose="020F0502020204030204" pitchFamily="34" charset="0"/>
                <a:ea typeface="Calibri" panose="020F0502020204030204" pitchFamily="34" charset="0"/>
                <a:cs typeface="Times New Roman" panose="02020603050405020304" pitchFamily="18" charset="0"/>
              </a:rPr>
              <a:t>78.456</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tabLst>
                <a:tab pos="4663440" algn="l"/>
              </a:tabLst>
            </a:pPr>
            <a:r>
              <a:rPr lang="en-US" dirty="0">
                <a:latin typeface="Calibri" panose="020F0502020204030204" pitchFamily="34" charset="0"/>
                <a:ea typeface="Calibri" panose="020F0502020204030204" pitchFamily="34" charset="0"/>
                <a:cs typeface="Times New Roman" panose="02020603050405020304" pitchFamily="18" charset="0"/>
              </a:rPr>
              <a:t>MSE </a:t>
            </a:r>
            <a:r>
              <a:rPr lang="en-US" dirty="0" smtClean="0">
                <a:latin typeface="Calibri" panose="020F0502020204030204" pitchFamily="34" charset="0"/>
                <a:ea typeface="Calibri" panose="020F0502020204030204" pitchFamily="34" charset="0"/>
                <a:cs typeface="Times New Roman" panose="02020603050405020304" pitchFamily="18" charset="0"/>
              </a:rPr>
              <a:t>15444.49</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tabLst>
                <a:tab pos="4663440" algn="l"/>
              </a:tabLst>
            </a:pPr>
            <a:r>
              <a:rPr lang="en-US" dirty="0">
                <a:latin typeface="Calibri" panose="020F0502020204030204" pitchFamily="34" charset="0"/>
                <a:ea typeface="Calibri" panose="020F0502020204030204" pitchFamily="34" charset="0"/>
                <a:cs typeface="Times New Roman" panose="02020603050405020304" pitchFamily="18" charset="0"/>
              </a:rPr>
              <a:t>RSME </a:t>
            </a:r>
            <a:r>
              <a:rPr lang="en-US" dirty="0" smtClean="0">
                <a:latin typeface="Calibri" panose="020F0502020204030204" pitchFamily="34" charset="0"/>
                <a:ea typeface="Calibri" panose="020F0502020204030204" pitchFamily="34" charset="0"/>
                <a:cs typeface="Times New Roman" panose="02020603050405020304" pitchFamily="18" charset="0"/>
              </a:rPr>
              <a:t>124.275</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78195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Conclusions</a:t>
            </a:r>
            <a:endParaRPr lang="en-US" dirty="0"/>
          </a:p>
        </p:txBody>
      </p:sp>
      <p:sp>
        <p:nvSpPr>
          <p:cNvPr id="3" name="Marcador de contenido 2"/>
          <p:cNvSpPr>
            <a:spLocks noGrp="1"/>
          </p:cNvSpPr>
          <p:nvPr>
            <p:ph idx="1"/>
          </p:nvPr>
        </p:nvSpPr>
        <p:spPr>
          <a:xfrm>
            <a:off x="677334" y="1317813"/>
            <a:ext cx="8596668" cy="5056094"/>
          </a:xfrm>
        </p:spPr>
        <p:txBody>
          <a:bodyPr>
            <a:normAutofit fontScale="92500" lnSpcReduction="20000"/>
          </a:bodyPr>
          <a:lstStyle/>
          <a:p>
            <a:r>
              <a:rPr lang="en-US" sz="2600" dirty="0"/>
              <a:t>Based in the second regression we can concluded that the city suffers a systemic problem of unemployment, moreover, the people of the first and the second cluster of AGEBs are affected more severe. These AGEB are the ones that are more far away from the center of the city or they are in the north of the city</a:t>
            </a:r>
          </a:p>
          <a:p>
            <a:r>
              <a:rPr lang="en-US" sz="2600" dirty="0"/>
              <a:t>Furthermore, the city does not offer many opportunities for people that have a bachelor degree, the AGEBs with more people with this trait they tend to be worse than other clusters</a:t>
            </a:r>
          </a:p>
          <a:p>
            <a:r>
              <a:rPr lang="en-US" sz="2600" dirty="0"/>
              <a:t>The third cluster, with only three points, seem to be an example of success, in the map they are not near to each other, so the dynamics in these zones could be an example to develop new policies to reduce the unemployment in Cancun</a:t>
            </a:r>
          </a:p>
          <a:p>
            <a:endParaRPr lang="en-US" dirty="0"/>
          </a:p>
        </p:txBody>
      </p:sp>
    </p:spTree>
    <p:extLst>
      <p:ext uri="{BB962C8B-B14F-4D97-AF65-F5344CB8AC3E}">
        <p14:creationId xmlns:p14="http://schemas.microsoft.com/office/powerpoint/2010/main" val="941688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Predicting employment in a giving zone in Cancun, Mexico</a:t>
            </a:r>
            <a:endParaRPr lang="en-US" dirty="0"/>
          </a:p>
        </p:txBody>
      </p:sp>
      <p:sp>
        <p:nvSpPr>
          <p:cNvPr id="3" name="Marcador de contenido 2"/>
          <p:cNvSpPr>
            <a:spLocks noGrp="1"/>
          </p:cNvSpPr>
          <p:nvPr>
            <p:ph idx="1"/>
          </p:nvPr>
        </p:nvSpPr>
        <p:spPr/>
        <p:txBody>
          <a:bodyPr>
            <a:noAutofit/>
          </a:bodyPr>
          <a:lstStyle/>
          <a:p>
            <a:pPr algn="just"/>
            <a:r>
              <a:rPr lang="en-US" sz="2800" dirty="0" smtClean="0"/>
              <a:t>It is useful to know the differences amongst the zones in the city to find out which factors are determinant</a:t>
            </a:r>
          </a:p>
          <a:p>
            <a:pPr algn="just"/>
            <a:r>
              <a:rPr lang="en-US" sz="2800" dirty="0" smtClean="0"/>
              <a:t>The venues downloaded from Foursquare resulted insufficient, so it was preferred to downloaded this information from the Mexican government</a:t>
            </a:r>
          </a:p>
          <a:p>
            <a:pPr algn="just"/>
            <a:r>
              <a:rPr lang="en-US" sz="2800" dirty="0" smtClean="0"/>
              <a:t>The people of Cancun or Mexican government officials could be interested in the results of this project</a:t>
            </a:r>
            <a:endParaRPr lang="en-US" sz="2800" dirty="0"/>
          </a:p>
        </p:txBody>
      </p:sp>
    </p:spTree>
    <p:extLst>
      <p:ext uri="{BB962C8B-B14F-4D97-AF65-F5344CB8AC3E}">
        <p14:creationId xmlns:p14="http://schemas.microsoft.com/office/powerpoint/2010/main" val="2487606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Data selection and data cleaning </a:t>
            </a:r>
            <a:endParaRPr lang="en-US" dirty="0"/>
          </a:p>
        </p:txBody>
      </p:sp>
      <p:sp>
        <p:nvSpPr>
          <p:cNvPr id="3" name="Marcador de contenido 2"/>
          <p:cNvSpPr>
            <a:spLocks noGrp="1"/>
          </p:cNvSpPr>
          <p:nvPr>
            <p:ph idx="1"/>
          </p:nvPr>
        </p:nvSpPr>
        <p:spPr>
          <a:xfrm>
            <a:off x="677334" y="1358153"/>
            <a:ext cx="8596668" cy="4881282"/>
          </a:xfrm>
        </p:spPr>
        <p:txBody>
          <a:bodyPr>
            <a:normAutofit lnSpcReduction="10000"/>
          </a:bodyPr>
          <a:lstStyle/>
          <a:p>
            <a:pPr algn="just"/>
            <a:r>
              <a:rPr lang="en-US" sz="2400" dirty="0"/>
              <a:t>5 different datasets were downloaded, one for each independent variables of the models; total population, holders of BA degrees 25 years and above, people with employment, no vacant housing, people with government health insurance. </a:t>
            </a:r>
            <a:endParaRPr lang="en-US" sz="2400" dirty="0" smtClean="0"/>
          </a:p>
          <a:p>
            <a:pPr algn="just"/>
            <a:r>
              <a:rPr lang="en-US" sz="2400" dirty="0" smtClean="0"/>
              <a:t>The </a:t>
            </a:r>
            <a:r>
              <a:rPr lang="en-US" sz="2400" dirty="0"/>
              <a:t>coordinates of this AGEBs were retrieved for another source of the government, from the same agency </a:t>
            </a:r>
            <a:r>
              <a:rPr lang="en-US" sz="2400" dirty="0" smtClean="0"/>
              <a:t>INEGI The </a:t>
            </a:r>
            <a:r>
              <a:rPr lang="en-US" sz="2400" dirty="0"/>
              <a:t>queries in this site are presented as lists, these lists were segmented in rows for every location, the data was transposed and only the useful information were filtered</a:t>
            </a:r>
          </a:p>
          <a:p>
            <a:pPr algn="just"/>
            <a:r>
              <a:rPr lang="en-US" sz="2400" dirty="0"/>
              <a:t>For the purpose of having only one </a:t>
            </a:r>
            <a:r>
              <a:rPr lang="en-US" sz="2400" dirty="0" err="1"/>
              <a:t>dataframe</a:t>
            </a:r>
            <a:r>
              <a:rPr lang="en-US" sz="2400" dirty="0"/>
              <a:t>, all the sources were merged, all the rows with missing values were drop from the final table of data</a:t>
            </a:r>
          </a:p>
          <a:p>
            <a:endParaRPr lang="en-US" dirty="0"/>
          </a:p>
        </p:txBody>
      </p:sp>
    </p:spTree>
    <p:extLst>
      <p:ext uri="{BB962C8B-B14F-4D97-AF65-F5344CB8AC3E}">
        <p14:creationId xmlns:p14="http://schemas.microsoft.com/office/powerpoint/2010/main" val="637721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3" y="373530"/>
            <a:ext cx="8596668" cy="1320800"/>
          </a:xfrm>
        </p:spPr>
        <p:txBody>
          <a:bodyPr/>
          <a:lstStyle/>
          <a:p>
            <a:r>
              <a:rPr lang="en-US" dirty="0" smtClean="0"/>
              <a:t>Exploratory Data Analysis</a:t>
            </a:r>
            <a:br>
              <a:rPr lang="en-US" dirty="0" smtClean="0"/>
            </a:br>
            <a:r>
              <a:rPr lang="en-US" dirty="0" smtClean="0"/>
              <a:t>Target and independent variables</a:t>
            </a:r>
            <a:endParaRPr lang="en-US" dirty="0"/>
          </a:p>
        </p:txBody>
      </p:sp>
      <p:pic>
        <p:nvPicPr>
          <p:cNvPr id="4" name="Marcador de contenido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4435" y="1694330"/>
            <a:ext cx="8390965" cy="5029200"/>
          </a:xfrm>
          <a:prstGeom prst="rect">
            <a:avLst/>
          </a:prstGeom>
          <a:noFill/>
          <a:ln>
            <a:noFill/>
          </a:ln>
        </p:spPr>
      </p:pic>
    </p:spTree>
    <p:extLst>
      <p:ext uri="{BB962C8B-B14F-4D97-AF65-F5344CB8AC3E}">
        <p14:creationId xmlns:p14="http://schemas.microsoft.com/office/powerpoint/2010/main" val="376436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Foursquare points</a:t>
            </a:r>
            <a:endParaRPr lang="en-US" dirty="0"/>
          </a:p>
        </p:txBody>
      </p:sp>
      <p:pic>
        <p:nvPicPr>
          <p:cNvPr id="4" name="Marcador de contenido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264024"/>
            <a:ext cx="8982635" cy="4778001"/>
          </a:xfrm>
          <a:prstGeom prst="rect">
            <a:avLst/>
          </a:prstGeom>
          <a:noFill/>
          <a:ln>
            <a:noFill/>
          </a:ln>
        </p:spPr>
      </p:pic>
    </p:spTree>
    <p:extLst>
      <p:ext uri="{BB962C8B-B14F-4D97-AF65-F5344CB8AC3E}">
        <p14:creationId xmlns:p14="http://schemas.microsoft.com/office/powerpoint/2010/main" val="1383433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Mexican government data agency</a:t>
            </a:r>
            <a:br>
              <a:rPr lang="en-US" dirty="0" smtClean="0"/>
            </a:br>
            <a:r>
              <a:rPr lang="en-US" dirty="0" smtClean="0"/>
              <a:t>INEGI points</a:t>
            </a:r>
            <a:endParaRPr lang="en-US" dirty="0"/>
          </a:p>
        </p:txBody>
      </p:sp>
      <p:pic>
        <p:nvPicPr>
          <p:cNvPr id="4" name="Marcador de contenido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7541" y="1795930"/>
            <a:ext cx="8776461" cy="4591424"/>
          </a:xfrm>
          <a:prstGeom prst="rect">
            <a:avLst/>
          </a:prstGeom>
          <a:noFill/>
          <a:ln>
            <a:noFill/>
          </a:ln>
        </p:spPr>
      </p:pic>
    </p:spTree>
    <p:extLst>
      <p:ext uri="{BB962C8B-B14F-4D97-AF65-F5344CB8AC3E}">
        <p14:creationId xmlns:p14="http://schemas.microsoft.com/office/powerpoint/2010/main" val="665844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Models – Predicted Modelling</a:t>
            </a:r>
            <a:endParaRPr lang="en-US" dirty="0"/>
          </a:p>
        </p:txBody>
      </p:sp>
      <p:sp>
        <p:nvSpPr>
          <p:cNvPr id="3" name="Marcador de contenido 2"/>
          <p:cNvSpPr>
            <a:spLocks noGrp="1"/>
          </p:cNvSpPr>
          <p:nvPr>
            <p:ph idx="1"/>
          </p:nvPr>
        </p:nvSpPr>
        <p:spPr/>
        <p:txBody>
          <a:bodyPr>
            <a:noAutofit/>
          </a:bodyPr>
          <a:lstStyle/>
          <a:p>
            <a:r>
              <a:rPr lang="en-US" sz="3200" dirty="0" smtClean="0"/>
              <a:t>Linear Regression</a:t>
            </a:r>
          </a:p>
          <a:p>
            <a:r>
              <a:rPr lang="en-US" sz="3200" dirty="0" smtClean="0"/>
              <a:t>K means Analysis with Frequencies . Foursquare</a:t>
            </a:r>
          </a:p>
          <a:p>
            <a:r>
              <a:rPr lang="en-US" sz="3200" dirty="0" smtClean="0"/>
              <a:t>K means Analysis, with independent variables from INEGI</a:t>
            </a:r>
          </a:p>
          <a:p>
            <a:r>
              <a:rPr lang="en-US" sz="3200" dirty="0" smtClean="0"/>
              <a:t>Linear regression with dummy variables from labels of classification variable </a:t>
            </a:r>
            <a:endParaRPr lang="en-US" sz="3200" dirty="0"/>
          </a:p>
        </p:txBody>
      </p:sp>
    </p:spTree>
    <p:extLst>
      <p:ext uri="{BB962C8B-B14F-4D97-AF65-F5344CB8AC3E}">
        <p14:creationId xmlns:p14="http://schemas.microsoft.com/office/powerpoint/2010/main" val="3694023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Linear Regression</a:t>
            </a:r>
            <a:endParaRPr lang="en-US" dirty="0"/>
          </a:p>
        </p:txBody>
      </p:sp>
      <p:pic>
        <p:nvPicPr>
          <p:cNvPr id="4" name="Marcador de contenido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335" y="1930400"/>
            <a:ext cx="2038972" cy="1955800"/>
          </a:xfrm>
          <a:prstGeom prst="rect">
            <a:avLst/>
          </a:prstGeom>
          <a:noFill/>
          <a:ln>
            <a:noFill/>
          </a:ln>
        </p:spPr>
      </p:pic>
      <mc:AlternateContent xmlns:mc="http://schemas.openxmlformats.org/markup-compatibility/2006">
        <mc:Choice xmlns:a14="http://schemas.microsoft.com/office/drawing/2010/main" Requires="a14">
          <p:sp>
            <p:nvSpPr>
              <p:cNvPr id="5" name="Rectángulo 4"/>
              <p:cNvSpPr/>
              <p:nvPr/>
            </p:nvSpPr>
            <p:spPr>
              <a:xfrm>
                <a:off x="2716307" y="1930400"/>
                <a:ext cx="6979022" cy="910634"/>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acc>
                        <m:accPr>
                          <m:chr m:val="̂"/>
                          <m:ctrlPr>
                            <a:rPr lang="en-US">
                              <a:latin typeface="Cambria Math" panose="02040503050406030204" pitchFamily="18" charset="0"/>
                            </a:rPr>
                          </m:ctrlPr>
                        </m:accPr>
                        <m:e>
                          <m:r>
                            <a:rPr lang="en-US" i="1">
                              <a:latin typeface="Cambria Math" panose="02040503050406030204" pitchFamily="18" charset="0"/>
                            </a:rPr>
                            <m:t>𝑦</m:t>
                          </m:r>
                        </m:e>
                      </m:acc>
                      <m:r>
                        <a:rPr lang="en-US" i="0">
                          <a:latin typeface="Cambria Math" panose="02040503050406030204" pitchFamily="18" charset="0"/>
                        </a:rPr>
                        <m:t>= −28.334−1.36 </m:t>
                      </m:r>
                      <m:r>
                        <a:rPr lang="en-US" i="1">
                          <a:latin typeface="Cambria Math" panose="02040503050406030204" pitchFamily="18" charset="0"/>
                        </a:rPr>
                        <m:t>𝐸𝑑𝑢𝑐𝑎𝑡𝑖𝑜𝑛</m:t>
                      </m:r>
                      <m:r>
                        <a:rPr lang="en-US" i="0">
                          <a:latin typeface="Cambria Math" panose="02040503050406030204" pitchFamily="18" charset="0"/>
                        </a:rPr>
                        <m:t>+0.219 </m:t>
                      </m:r>
                      <m:r>
                        <a:rPr lang="en-US" i="1">
                          <a:latin typeface="Cambria Math" panose="02040503050406030204" pitchFamily="18" charset="0"/>
                        </a:rPr>
                        <m:t>𝐻𝑜𝑢𝑠𝑖𝑛𝑔</m:t>
                      </m:r>
                      <m:r>
                        <a:rPr lang="en-US" i="0">
                          <a:latin typeface="Cambria Math" panose="02040503050406030204" pitchFamily="18" charset="0"/>
                        </a:rPr>
                        <m:t>+0.146 </m:t>
                      </m:r>
                      <m:r>
                        <a:rPr lang="en-US" i="1">
                          <a:latin typeface="Cambria Math" panose="02040503050406030204" pitchFamily="18" charset="0"/>
                        </a:rPr>
                        <m:t>𝐻𝑒𝑎𝑙𝑡h</m:t>
                      </m:r>
                      <m:r>
                        <a:rPr lang="en-US" i="0">
                          <a:latin typeface="Cambria Math" panose="02040503050406030204" pitchFamily="18" charset="0"/>
                        </a:rPr>
                        <m:t>+0.3386 </m:t>
                      </m:r>
                      <m:r>
                        <a:rPr lang="en-US" i="1">
                          <a:latin typeface="Cambria Math" panose="02040503050406030204" pitchFamily="18" charset="0"/>
                        </a:rPr>
                        <m:t>𝑇𝑜𝑡𝑃𝑜𝑝</m:t>
                      </m:r>
                      <m:r>
                        <a:rPr lang="en-US" i="0">
                          <a:latin typeface="Cambria Math" panose="02040503050406030204" pitchFamily="18" charset="0"/>
                        </a:rPr>
                        <m:t> </m:t>
                      </m:r>
                    </m:oMath>
                  </m:oMathPara>
                </a14:m>
                <a:endParaRPr lang="en-US" dirty="0"/>
              </a:p>
            </p:txBody>
          </p:sp>
        </mc:Choice>
        <mc:Fallback>
          <p:sp>
            <p:nvSpPr>
              <p:cNvPr id="5" name="Rectángulo 4"/>
              <p:cNvSpPr>
                <a:spLocks noRot="1" noChangeAspect="1" noMove="1" noResize="1" noEditPoints="1" noAdjustHandles="1" noChangeArrowheads="1" noChangeShapeType="1" noTextEdit="1"/>
              </p:cNvSpPr>
              <p:nvPr/>
            </p:nvSpPr>
            <p:spPr>
              <a:xfrm>
                <a:off x="2716307" y="1930400"/>
                <a:ext cx="6979022" cy="910634"/>
              </a:xfrm>
              <a:prstGeom prst="rect">
                <a:avLst/>
              </a:prstGeom>
              <a:blipFill>
                <a:blip r:embed="rId3"/>
                <a:stretch>
                  <a:fillRect t="-2013" b="-5369"/>
                </a:stretch>
              </a:blipFill>
            </p:spPr>
            <p:txBody>
              <a:bodyPr/>
              <a:lstStyle/>
              <a:p>
                <a:r>
                  <a:rPr lang="en-US">
                    <a:noFill/>
                  </a:rPr>
                  <a:t> </a:t>
                </a:r>
              </a:p>
            </p:txBody>
          </p:sp>
        </mc:Fallback>
      </mc:AlternateContent>
      <p:pic>
        <p:nvPicPr>
          <p:cNvPr id="6" name="Imagen 5"/>
          <p:cNvPicPr/>
          <p:nvPr/>
        </p:nvPicPr>
        <p:blipFill>
          <a:blip r:embed="rId4">
            <a:extLst>
              <a:ext uri="{28A0092B-C50C-407E-A947-70E740481C1C}">
                <a14:useLocalDpi xmlns:a14="http://schemas.microsoft.com/office/drawing/2010/main" val="0"/>
              </a:ext>
            </a:extLst>
          </a:blip>
          <a:srcRect/>
          <a:stretch>
            <a:fillRect/>
          </a:stretch>
        </p:blipFill>
        <p:spPr bwMode="auto">
          <a:xfrm>
            <a:off x="677334" y="3886200"/>
            <a:ext cx="3741420" cy="2583180"/>
          </a:xfrm>
          <a:prstGeom prst="rect">
            <a:avLst/>
          </a:prstGeom>
          <a:noFill/>
          <a:ln>
            <a:noFill/>
          </a:ln>
        </p:spPr>
      </p:pic>
      <p:sp>
        <p:nvSpPr>
          <p:cNvPr id="7" name="Rectángulo 6"/>
          <p:cNvSpPr/>
          <p:nvPr/>
        </p:nvSpPr>
        <p:spPr>
          <a:xfrm>
            <a:off x="5047130" y="3886200"/>
            <a:ext cx="2317376" cy="1984518"/>
          </a:xfrm>
          <a:prstGeom prst="rect">
            <a:avLst/>
          </a:prstGeom>
        </p:spPr>
        <p:txBody>
          <a:bodyPr wrap="square">
            <a:spAutoFit/>
          </a:bodyPr>
          <a:lstStyle/>
          <a:p>
            <a:pPr algn="just">
              <a:lnSpc>
                <a:spcPct val="107000"/>
              </a:lnSpc>
              <a:spcAft>
                <a:spcPts val="800"/>
              </a:spcAft>
              <a:tabLst>
                <a:tab pos="4663440" algn="l"/>
              </a:tabLst>
            </a:pPr>
            <a:r>
              <a:rPr lang="en-US" dirty="0">
                <a:latin typeface="Calibri" panose="020F0502020204030204" pitchFamily="34" charset="0"/>
                <a:ea typeface="Calibri" panose="020F0502020204030204" pitchFamily="34" charset="0"/>
                <a:cs typeface="Times New Roman" panose="02020603050405020304" pitchFamily="18" charset="0"/>
              </a:rPr>
              <a:t>Metrics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tabLst>
                <a:tab pos="4663440" algn="l"/>
              </a:tabLst>
            </a:pPr>
            <a:r>
              <a:rPr lang="en-US" dirty="0">
                <a:latin typeface="Calibri" panose="020F0502020204030204" pitchFamily="34" charset="0"/>
                <a:ea typeface="Calibri" panose="020F0502020204030204" pitchFamily="34" charset="0"/>
                <a:cs typeface="Times New Roman" panose="02020603050405020304" pitchFamily="18" charset="0"/>
              </a:rPr>
              <a:t>R – Squared    0.9914</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tabLst>
                <a:tab pos="4663440" algn="l"/>
              </a:tabLst>
            </a:pPr>
            <a:r>
              <a:rPr lang="en-US" dirty="0">
                <a:latin typeface="Calibri" panose="020F0502020204030204" pitchFamily="34" charset="0"/>
                <a:ea typeface="Calibri" panose="020F0502020204030204" pitchFamily="34" charset="0"/>
                <a:cs typeface="Times New Roman" panose="02020603050405020304" pitchFamily="18" charset="0"/>
              </a:rPr>
              <a:t>MAE 76.329</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tabLst>
                <a:tab pos="4663440" algn="l"/>
              </a:tabLst>
            </a:pPr>
            <a:r>
              <a:rPr lang="en-US" dirty="0">
                <a:latin typeface="Calibri" panose="020F0502020204030204" pitchFamily="34" charset="0"/>
                <a:ea typeface="Calibri" panose="020F0502020204030204" pitchFamily="34" charset="0"/>
                <a:cs typeface="Times New Roman" panose="02020603050405020304" pitchFamily="18" charset="0"/>
              </a:rPr>
              <a:t>MSE 11417.394</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tabLst>
                <a:tab pos="4663440" algn="l"/>
              </a:tabLst>
            </a:pPr>
            <a:r>
              <a:rPr lang="en-US" dirty="0">
                <a:latin typeface="Calibri" panose="020F0502020204030204" pitchFamily="34" charset="0"/>
                <a:ea typeface="Calibri" panose="020F0502020204030204" pitchFamily="34" charset="0"/>
                <a:cs typeface="Times New Roman" panose="02020603050405020304" pitchFamily="18" charset="0"/>
              </a:rPr>
              <a:t>RSME 106.852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33169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K means </a:t>
            </a:r>
            <a:r>
              <a:rPr lang="en-US" dirty="0" smtClean="0"/>
              <a:t>Analysis</a:t>
            </a:r>
            <a:br>
              <a:rPr lang="en-US" dirty="0" smtClean="0"/>
            </a:br>
            <a:r>
              <a:rPr lang="en-US" dirty="0" smtClean="0"/>
              <a:t>k=3</a:t>
            </a:r>
            <a:endParaRPr lang="en-US" dirty="0"/>
          </a:p>
        </p:txBody>
      </p:sp>
      <p:pic>
        <p:nvPicPr>
          <p:cNvPr id="4" name="Marcador de contenido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23038" y="1930400"/>
            <a:ext cx="6105609" cy="4537635"/>
          </a:xfrm>
          <a:prstGeom prst="rect">
            <a:avLst/>
          </a:prstGeom>
          <a:noFill/>
          <a:ln>
            <a:noFill/>
          </a:ln>
        </p:spPr>
      </p:pic>
    </p:spTree>
    <p:extLst>
      <p:ext uri="{BB962C8B-B14F-4D97-AF65-F5344CB8AC3E}">
        <p14:creationId xmlns:p14="http://schemas.microsoft.com/office/powerpoint/2010/main" val="410966706"/>
      </p:ext>
    </p:extLst>
  </p:cSld>
  <p:clrMapOvr>
    <a:masterClrMapping/>
  </p:clrMapOvr>
</p:sld>
</file>

<file path=ppt/theme/theme1.xml><?xml version="1.0" encoding="utf-8"?>
<a:theme xmlns:a="http://schemas.openxmlformats.org/drawingml/2006/main" name="Faceta">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95</TotalTime>
  <Words>424</Words>
  <Application>Microsoft Office PowerPoint</Application>
  <PresentationFormat>Panorámica</PresentationFormat>
  <Paragraphs>37</Paragraphs>
  <Slides>12</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12</vt:i4>
      </vt:variant>
    </vt:vector>
  </HeadingPairs>
  <TitlesOfParts>
    <vt:vector size="19" baseType="lpstr">
      <vt:lpstr>Arial</vt:lpstr>
      <vt:lpstr>Calibri</vt:lpstr>
      <vt:lpstr>Cambria Math</vt:lpstr>
      <vt:lpstr>Times New Roman</vt:lpstr>
      <vt:lpstr>Trebuchet MS</vt:lpstr>
      <vt:lpstr>Wingdings 3</vt:lpstr>
      <vt:lpstr>Faceta</vt:lpstr>
      <vt:lpstr>Unemployment Analysis in the city of Cancun Mexico</vt:lpstr>
      <vt:lpstr>Predicting employment in a giving zone in Cancun, Mexico</vt:lpstr>
      <vt:lpstr>Data selection and data cleaning </vt:lpstr>
      <vt:lpstr>Exploratory Data Analysis Target and independent variables</vt:lpstr>
      <vt:lpstr>Foursquare points</vt:lpstr>
      <vt:lpstr>Mexican government data agency INEGI points</vt:lpstr>
      <vt:lpstr>Models – Predicted Modelling</vt:lpstr>
      <vt:lpstr>Linear Regression</vt:lpstr>
      <vt:lpstr>K means Analysis k=3</vt:lpstr>
      <vt:lpstr>K mean analysis INEGI k=5</vt:lpstr>
      <vt:lpstr>Linear Regression with k –means labels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Unemployment Analysis in the city of Cancun Mexico</dc:title>
  <dc:creator>Adolfo Camacho Yague</dc:creator>
  <cp:lastModifiedBy>Adolfo Camacho Yague</cp:lastModifiedBy>
  <cp:revision>6</cp:revision>
  <dcterms:created xsi:type="dcterms:W3CDTF">2020-03-07T23:03:26Z</dcterms:created>
  <dcterms:modified xsi:type="dcterms:W3CDTF">2020-03-08T00:38:26Z</dcterms:modified>
</cp:coreProperties>
</file>