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95" r:id="rId2"/>
    <p:sldMasterId id="2147483660" r:id="rId3"/>
  </p:sldMasterIdLst>
  <p:notesMasterIdLst>
    <p:notesMasterId r:id="rId21"/>
  </p:notesMasterIdLst>
  <p:handoutMasterIdLst>
    <p:handoutMasterId r:id="rId22"/>
  </p:handoutMasterIdLst>
  <p:sldIdLst>
    <p:sldId id="270" r:id="rId4"/>
    <p:sldId id="299" r:id="rId5"/>
    <p:sldId id="280" r:id="rId6"/>
    <p:sldId id="307" r:id="rId7"/>
    <p:sldId id="311" r:id="rId8"/>
    <p:sldId id="308" r:id="rId9"/>
    <p:sldId id="313" r:id="rId10"/>
    <p:sldId id="321" r:id="rId11"/>
    <p:sldId id="322" r:id="rId12"/>
    <p:sldId id="309" r:id="rId13"/>
    <p:sldId id="319" r:id="rId14"/>
    <p:sldId id="320" r:id="rId15"/>
    <p:sldId id="302" r:id="rId16"/>
    <p:sldId id="305" r:id="rId17"/>
    <p:sldId id="303" r:id="rId18"/>
    <p:sldId id="312" r:id="rId19"/>
    <p:sldId id="295" r:id="rId20"/>
  </p:sldIdLst>
  <p:sldSz cx="9144000" cy="5143500" type="screen16x9"/>
  <p:notesSz cx="6781800" cy="9906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27" autoAdjust="0"/>
    <p:restoredTop sz="82217" autoAdjust="0"/>
  </p:normalViewPr>
  <p:slideViewPr>
    <p:cSldViewPr showGuides="1">
      <p:cViewPr varScale="1">
        <p:scale>
          <a:sx n="119" d="100"/>
          <a:sy n="119" d="100"/>
        </p:scale>
        <p:origin x="101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1026"/>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47107" name="Rectangle 1027"/>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47108" name="Rectangle 1028"/>
          <p:cNvSpPr>
            <a:spLocks noGrp="1" noChangeArrowheads="1"/>
          </p:cNvSpPr>
          <p:nvPr>
            <p:ph type="ftr" sz="quarter" idx="2"/>
          </p:nvPr>
        </p:nvSpPr>
        <p:spPr bwMode="auto">
          <a:xfrm>
            <a:off x="0" y="94107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47109" name="Rectangle 1029"/>
          <p:cNvSpPr>
            <a:spLocks noGrp="1" noChangeArrowheads="1"/>
          </p:cNvSpPr>
          <p:nvPr>
            <p:ph type="sldNum" sz="quarter" idx="3"/>
          </p:nvPr>
        </p:nvSpPr>
        <p:spPr bwMode="auto">
          <a:xfrm>
            <a:off x="3843338" y="94107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8819A2C5-D425-418A-813C-D2056631D7C5}" type="slidenum">
              <a:rPr lang="en-GB" altLang="en-US"/>
              <a:pPr>
                <a:defRPr/>
              </a:pPr>
              <a:t>‹#›</a:t>
            </a:fld>
            <a:endParaRPr lang="en-GB" altLang="en-US"/>
          </a:p>
        </p:txBody>
      </p:sp>
    </p:spTree>
    <p:extLst>
      <p:ext uri="{BB962C8B-B14F-4D97-AF65-F5344CB8AC3E}">
        <p14:creationId xmlns:p14="http://schemas.microsoft.com/office/powerpoint/2010/main" val="3791946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050"/>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16387" name="Rectangle 2051"/>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8196" name="Rectangle 2052"/>
          <p:cNvSpPr>
            <a:spLocks noGrp="1" noRot="1" noChangeAspect="1" noChangeArrowheads="1" noTextEdit="1"/>
          </p:cNvSpPr>
          <p:nvPr>
            <p:ph type="sldImg" idx="2"/>
          </p:nvPr>
        </p:nvSpPr>
        <p:spPr bwMode="auto">
          <a:xfrm>
            <a:off x="88900" y="742950"/>
            <a:ext cx="66040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2053"/>
          <p:cNvSpPr>
            <a:spLocks noGrp="1" noChangeArrowheads="1"/>
          </p:cNvSpPr>
          <p:nvPr>
            <p:ph type="body" sz="quarter" idx="3"/>
          </p:nvPr>
        </p:nvSpPr>
        <p:spPr bwMode="auto">
          <a:xfrm>
            <a:off x="904875" y="4705350"/>
            <a:ext cx="4972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6390" name="Rectangle 2054"/>
          <p:cNvSpPr>
            <a:spLocks noGrp="1" noChangeArrowheads="1"/>
          </p:cNvSpPr>
          <p:nvPr>
            <p:ph type="ftr" sz="quarter" idx="4"/>
          </p:nvPr>
        </p:nvSpPr>
        <p:spPr bwMode="auto">
          <a:xfrm>
            <a:off x="0" y="94107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16391" name="Rectangle 2055"/>
          <p:cNvSpPr>
            <a:spLocks noGrp="1" noChangeArrowheads="1"/>
          </p:cNvSpPr>
          <p:nvPr>
            <p:ph type="sldNum" sz="quarter" idx="5"/>
          </p:nvPr>
        </p:nvSpPr>
        <p:spPr bwMode="auto">
          <a:xfrm>
            <a:off x="3843338" y="94107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74F9E15A-2DDD-48A4-81E6-2EDEC1199FAA}" type="slidenum">
              <a:rPr lang="en-GB" altLang="en-US"/>
              <a:pPr>
                <a:defRPr/>
              </a:pPr>
              <a:t>‹#›</a:t>
            </a:fld>
            <a:endParaRPr lang="en-GB" altLang="en-US"/>
          </a:p>
        </p:txBody>
      </p:sp>
    </p:spTree>
    <p:extLst>
      <p:ext uri="{BB962C8B-B14F-4D97-AF65-F5344CB8AC3E}">
        <p14:creationId xmlns:p14="http://schemas.microsoft.com/office/powerpoint/2010/main" val="1251094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a:t>
            </a:r>
          </a:p>
          <a:p>
            <a:r>
              <a:rPr lang="en-GB" dirty="0"/>
              <a:t>In this presentation I will be introducing the contents of the paper : Wavelet Augmented Regression Profiling or WARP, improved long-term estimation of travel time series with recurrent congestion.</a:t>
            </a:r>
          </a:p>
          <a:p>
            <a:r>
              <a:rPr lang="en-GB" dirty="0"/>
              <a:t>The authors of these paper are Colm Connaughton and myself, Alvaro Cabrejas Egea,.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Colm is affiliated with the Warwick Mathematics Institute and I am finishing my PhD at the </a:t>
            </a:r>
            <a:r>
              <a:rPr lang="en-GB"/>
              <a:t>University of </a:t>
            </a:r>
            <a:r>
              <a:rPr lang="en-GB" dirty="0"/>
              <a:t>and collaborate with the Alan Turing Institute, all of them in the UK.</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a:t>
            </a:fld>
            <a:endParaRPr lang="en-GB" altLang="en-US"/>
          </a:p>
        </p:txBody>
      </p:sp>
    </p:spTree>
    <p:extLst>
      <p:ext uri="{BB962C8B-B14F-4D97-AF65-F5344CB8AC3E}">
        <p14:creationId xmlns:p14="http://schemas.microsoft.com/office/powerpoint/2010/main" val="89532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In the case of the background, after separating it from the rest of the series, and we apply a frequency filter.</a:t>
            </a:r>
          </a:p>
          <a:p>
            <a:pPr marL="0" indent="0">
              <a:buNone/>
            </a:pPr>
            <a:r>
              <a:rPr lang="en-GB" dirty="0"/>
              <a:t>With this filter we get rid of all frequencies under 4 hours and over a week to obtain what we called the spectral profile.</a:t>
            </a:r>
          </a:p>
          <a:p>
            <a:pPr marL="0" indent="0">
              <a:buNone/>
            </a:pPr>
            <a:r>
              <a:rPr lang="en-GB" dirty="0"/>
              <a:t>This way, we aim at eliminating the influence that a short term event and random oscillations may have over the normal functioning of the highway and obtaining a highly smooth series that accurately follows the actual travel times without being dragged into the large deviations. Mind that in this plot, besides containing a few specially bad days, the red line represents forecasts made one week in advance. So it is by itself a good approximation of the “normal” operation of a motorway. THIS WORKS EVEN WITHOUT REMOVING THE SPIKES SINCE THEIR EFFECTS USUALLY OPERATE ON SMALL TIMESCALES.</a:t>
            </a:r>
          </a:p>
          <a:p>
            <a:pPr marL="0" indent="0">
              <a:buNone/>
            </a:pPr>
            <a:r>
              <a:rPr lang="en-GB" dirty="0"/>
              <a:t>However, we can do better since we also aim to capture the recurrent component of the congestion, so we turn to seasonal analysis.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10</a:t>
            </a:fld>
            <a:endParaRPr lang="en-GB" altLang="en-US"/>
          </a:p>
        </p:txBody>
      </p:sp>
    </p:spTree>
    <p:extLst>
      <p:ext uri="{BB962C8B-B14F-4D97-AF65-F5344CB8AC3E}">
        <p14:creationId xmlns:p14="http://schemas.microsoft.com/office/powerpoint/2010/main" val="166918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NimbusRomNo9L-Regu"/>
              </a:rPr>
              <a:t>We begin by isolating the daily seasonality from the entire background training series using STL.</a:t>
            </a:r>
          </a:p>
          <a:p>
            <a:pPr algn="l"/>
            <a:r>
              <a:rPr lang="en-GB" sz="1800" b="0" i="0" u="none" strike="noStrike" baseline="0" dirty="0">
                <a:latin typeface="NimbusRomNo9L-Regu"/>
              </a:rPr>
              <a:t>Then we do the same thing with the weekly seasonality.</a:t>
            </a:r>
          </a:p>
          <a:p>
            <a:pPr algn="l"/>
            <a:r>
              <a:rPr lang="en-GB" sz="1800" b="0" i="0" u="none" strike="noStrike" baseline="0" dirty="0">
                <a:latin typeface="NimbusRomNo9L-Regu"/>
              </a:rPr>
              <a:t>By adding the two of them together while discarding the noise, we obtain a seasonal approximation to the original time series.</a:t>
            </a:r>
          </a:p>
          <a:p>
            <a:pPr algn="l"/>
            <a:r>
              <a:rPr lang="en-GB" sz="1800" b="0" i="0" u="none" strike="noStrike" baseline="0" dirty="0">
                <a:latin typeface="NimbusRomNo9L-Regu"/>
              </a:rPr>
              <a:t>This series, unlike that obtained via spectral filtering, can accurately forecast the part of the spikes that is indeed recurrent.</a:t>
            </a:r>
          </a:p>
          <a:p>
            <a:pPr algn="l"/>
            <a:r>
              <a:rPr lang="en-GB" sz="1800" b="0" i="0" u="none" strike="noStrike" baseline="0" dirty="0">
                <a:latin typeface="NimbusRomNo9L-Regu"/>
              </a:rPr>
              <a:t>However, this approach makes the forecast less smooth and more prone to error in the least spiky areas of the series.</a:t>
            </a:r>
          </a:p>
          <a:p>
            <a:pPr algn="l"/>
            <a:r>
              <a:rPr lang="en-GB" sz="1800" b="0" i="0" u="none" strike="noStrike" baseline="0" dirty="0">
                <a:latin typeface="NimbusRomNo9L-Regu"/>
              </a:rPr>
              <a:t>While the approximation is good, and the lack of smoothness is expected on a minutely seasonal forecast, with a resolution of a second made a week in advance, we can do better than this.</a:t>
            </a:r>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11</a:t>
            </a:fld>
            <a:endParaRPr lang="en-GB" altLang="en-US"/>
          </a:p>
        </p:txBody>
      </p:sp>
    </p:spTree>
    <p:extLst>
      <p:ext uri="{BB962C8B-B14F-4D97-AF65-F5344CB8AC3E}">
        <p14:creationId xmlns:p14="http://schemas.microsoft.com/office/powerpoint/2010/main" val="2650146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best predictive power is obtained when we combine these 2 previous results, using the Background whenever the spikes are not present and switching to seasonal analysis when they are (we would use the indicator function we defined previously). In this manner we obtain a system that has the best of both worlds, smooth prediction over long periods of time, being capable of switching to a different mode when density and travel times start to grow.</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12</a:t>
            </a:fld>
            <a:endParaRPr lang="en-GB" altLang="en-US"/>
          </a:p>
        </p:txBody>
      </p:sp>
    </p:spTree>
    <p:extLst>
      <p:ext uri="{BB962C8B-B14F-4D97-AF65-F5344CB8AC3E}">
        <p14:creationId xmlns:p14="http://schemas.microsoft.com/office/powerpoint/2010/main" val="91941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look at the results comparing our newly obtained profile with the published one and a reference profile using EWMA and segmentation.</a:t>
            </a:r>
          </a:p>
          <a:p>
            <a:r>
              <a:rPr lang="en-GB" dirty="0"/>
              <a:t>If we aggregate all predictions per motorway and time of the day, in the case of the M6, we obtain the figure above.</a:t>
            </a:r>
          </a:p>
          <a:p>
            <a:r>
              <a:rPr lang="en-GB" dirty="0"/>
              <a:t>We can observe how the currently published profile generates large absolute relative errors reaching around 12% of the actual travel time values during the peak hours.</a:t>
            </a:r>
          </a:p>
          <a:p>
            <a:r>
              <a:rPr lang="en-GB" dirty="0"/>
              <a:t>By contrast the forecast using Wavelets is not so sensitive to the time and volume of vehicles present in the motorway, peaking at around 6% error during the evening rush hour.</a:t>
            </a:r>
          </a:p>
          <a:p>
            <a:r>
              <a:rPr lang="en-GB" dirty="0"/>
              <a:t>If we do the same thing for the M11, we find the error of the published profile to be around 13% during the evening rush hour, with the reference segmentation profile obtaining slightly better results.</a:t>
            </a:r>
          </a:p>
          <a:p>
            <a:r>
              <a:rPr lang="en-GB" dirty="0"/>
              <a:t>Once again, the profile and forecasts obtained with Wavelets obtain a vastly superior performance, keeping the error below 7.5% during the rush hour.</a:t>
            </a:r>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13</a:t>
            </a:fld>
            <a:endParaRPr lang="en-GB" altLang="en-US"/>
          </a:p>
        </p:txBody>
      </p:sp>
    </p:spTree>
    <p:extLst>
      <p:ext uri="{BB962C8B-B14F-4D97-AF65-F5344CB8AC3E}">
        <p14:creationId xmlns:p14="http://schemas.microsoft.com/office/powerpoint/2010/main" val="31993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you know by heart. GO.</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14</a:t>
            </a:fld>
            <a:endParaRPr lang="en-GB" altLang="en-US"/>
          </a:p>
        </p:txBody>
      </p:sp>
    </p:spTree>
    <p:extLst>
      <p:ext uri="{BB962C8B-B14F-4D97-AF65-F5344CB8AC3E}">
        <p14:creationId xmlns:p14="http://schemas.microsoft.com/office/powerpoint/2010/main" val="351405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look at the distribution of Mean Absolute Relative Errors in the Wavelet profile and compare it with the currently published profiles we find that:</a:t>
            </a:r>
          </a:p>
          <a:p>
            <a:pPr marL="171450" indent="-171450">
              <a:buFontTx/>
              <a:buChar char="-"/>
            </a:pPr>
            <a:r>
              <a:rPr lang="en-GB" dirty="0"/>
              <a:t>In the M6, the percentage of predictions that resulted within 5% of the true value is 81.73%, compared with the original 56.21%.</a:t>
            </a:r>
          </a:p>
          <a:p>
            <a:pPr marL="171450" indent="-171450">
              <a:buFontTx/>
              <a:buChar char="-"/>
            </a:pPr>
            <a:r>
              <a:rPr lang="en-GB" dirty="0"/>
              <a:t>In the case of the M11. we obtain an 81% of predictions within 5% of the true value, up from an original 62.83%.</a:t>
            </a:r>
          </a:p>
          <a:p>
            <a:pPr marL="0" indent="0">
              <a:buFontTx/>
              <a:buNone/>
            </a:pPr>
            <a:endParaRPr lang="en-GB" dirty="0"/>
          </a:p>
          <a:p>
            <a:pPr marL="0" indent="0">
              <a:buFontTx/>
              <a:buNone/>
            </a:pPr>
            <a:r>
              <a:rPr lang="en-GB" dirty="0"/>
              <a:t>Take into account that the predictions are issued with a resolution of a minute and have individual precision of 1 second.</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15</a:t>
            </a:fld>
            <a:endParaRPr lang="en-GB" altLang="en-US"/>
          </a:p>
        </p:txBody>
      </p:sp>
    </p:spTree>
    <p:extLst>
      <p:ext uri="{BB962C8B-B14F-4D97-AF65-F5344CB8AC3E}">
        <p14:creationId xmlns:p14="http://schemas.microsoft.com/office/powerpoint/2010/main" val="2221766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paper has presented a new methodology for creating long term travel-time forecasts from historical data.</a:t>
            </a:r>
          </a:p>
          <a:p>
            <a:r>
              <a:rPr lang="en-GB" dirty="0"/>
              <a:t>The method uses the wavelet transform to separate background and spikes and then process them by studying their seasonal variation and using a frequency smoother.</a:t>
            </a:r>
          </a:p>
          <a:p>
            <a:r>
              <a:rPr lang="en-GB" dirty="0"/>
              <a:t>The method obtains much better accuracy than other comparable methods, being able to distinguish between recurrent and outstanding congestions.</a:t>
            </a:r>
          </a:p>
          <a:p>
            <a:endParaRPr lang="en-GB" dirty="0"/>
          </a:p>
          <a:p>
            <a:r>
              <a:rPr lang="en-GB" dirty="0"/>
              <a:t>Potential improvements for the method could involve deeper analysis in the frequency space, automatization of the separation parameter and could be extended for incident detection.</a:t>
            </a:r>
          </a:p>
        </p:txBody>
      </p:sp>
      <p:sp>
        <p:nvSpPr>
          <p:cNvPr id="4" name="Slide Number Placeholder 3"/>
          <p:cNvSpPr>
            <a:spLocks noGrp="1"/>
          </p:cNvSpPr>
          <p:nvPr>
            <p:ph type="sldNum" sz="quarter" idx="5"/>
          </p:nvPr>
        </p:nvSpPr>
        <p:spPr/>
        <p:txBody>
          <a:bodyPr/>
          <a:lstStyle/>
          <a:p>
            <a:pPr>
              <a:defRPr/>
            </a:pPr>
            <a:fld id="{74F9E15A-2DDD-48A4-81E6-2EDEC1199FAA}" type="slidenum">
              <a:rPr lang="en-GB" altLang="en-US" smtClean="0"/>
              <a:pPr>
                <a:defRPr/>
              </a:pPr>
              <a:t>16</a:t>
            </a:fld>
            <a:endParaRPr lang="en-GB" altLang="en-US"/>
          </a:p>
        </p:txBody>
      </p:sp>
    </p:spTree>
    <p:extLst>
      <p:ext uri="{BB962C8B-B14F-4D97-AF65-F5344CB8AC3E}">
        <p14:creationId xmlns:p14="http://schemas.microsoft.com/office/powerpoint/2010/main" val="2995370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very much for watching and if you have….</a:t>
            </a:r>
          </a:p>
        </p:txBody>
      </p:sp>
      <p:sp>
        <p:nvSpPr>
          <p:cNvPr id="4" name="Slide Number Placeholder 3"/>
          <p:cNvSpPr>
            <a:spLocks noGrp="1"/>
          </p:cNvSpPr>
          <p:nvPr>
            <p:ph type="sldNum" sz="quarter" idx="5"/>
          </p:nvPr>
        </p:nvSpPr>
        <p:spPr/>
        <p:txBody>
          <a:bodyPr/>
          <a:lstStyle/>
          <a:p>
            <a:pPr>
              <a:defRPr/>
            </a:pPr>
            <a:fld id="{74F9E15A-2DDD-48A4-81E6-2EDEC1199FAA}" type="slidenum">
              <a:rPr lang="en-GB" altLang="en-US" smtClean="0"/>
              <a:pPr>
                <a:defRPr/>
              </a:pPr>
              <a:t>17</a:t>
            </a:fld>
            <a:endParaRPr lang="en-GB" altLang="en-US"/>
          </a:p>
        </p:txBody>
      </p:sp>
    </p:spTree>
    <p:extLst>
      <p:ext uri="{BB962C8B-B14F-4D97-AF65-F5344CB8AC3E}">
        <p14:creationId xmlns:p14="http://schemas.microsoft.com/office/powerpoint/2010/main" val="30380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CMR10"/>
              </a:rPr>
              <a:t>From a user perspective, vehicle travel times are the most relevant measure of the state of the traffic flow on a section of road.</a:t>
            </a:r>
          </a:p>
          <a:p>
            <a:pPr algn="l"/>
            <a:endParaRPr lang="en-GB" sz="1800" b="0" i="0" u="none" strike="noStrike" baseline="0" dirty="0">
              <a:latin typeface="CMR10"/>
            </a:endParaRPr>
          </a:p>
          <a:p>
            <a:pPr algn="l"/>
            <a:r>
              <a:rPr lang="en-GB" dirty="0"/>
              <a:t>In this project, we used historical data publicly available in the UK to achieve a successful long term estimation of travel times.</a:t>
            </a:r>
          </a:p>
          <a:p>
            <a:pPr algn="l"/>
            <a:r>
              <a:rPr lang="en-GB" dirty="0"/>
              <a:t>We will be using the previous 8 weeks of travel times, to predict one entire week ahead with a resolution of 1 minute and a precision of 1 second.</a:t>
            </a:r>
          </a:p>
          <a:p>
            <a:r>
              <a:rPr lang="en-GB" dirty="0"/>
              <a:t>Since we are looking only at the long term estimate, rare events involving bad weather, football games and so on should be ignored.</a:t>
            </a:r>
          </a:p>
          <a:p>
            <a:r>
              <a:rPr lang="en-GB" dirty="0"/>
              <a:t>By this I don’t mean they should be dropped from the data-set during pre-processing, but that they should be filtered out of the predictions by the algorithm itself, being resilient to them.</a:t>
            </a:r>
          </a:p>
          <a:p>
            <a:endParaRPr lang="en-GB" dirty="0"/>
          </a:p>
          <a:p>
            <a:r>
              <a:rPr lang="en-GB" dirty="0"/>
              <a:t>Equally, all exceptional congestion should be classified as noise, and thus, filtered out from the final profiles (which I will also introduce shortly) and forecasts..</a:t>
            </a:r>
          </a:p>
          <a:p>
            <a:endParaRPr lang="en-GB" dirty="0"/>
          </a:p>
          <a:p>
            <a:r>
              <a:rPr lang="en-GB" dirty="0"/>
              <a:t>OK, now we have a goal and a list of requirements, but how do we get there?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Let me give a bit of extra background: [[NEXT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a:t>
            </a:fld>
            <a:endParaRPr lang="en-GB" altLang="en-US"/>
          </a:p>
        </p:txBody>
      </p:sp>
    </p:spTree>
    <p:extLst>
      <p:ext uri="{BB962C8B-B14F-4D97-AF65-F5344CB8AC3E}">
        <p14:creationId xmlns:p14="http://schemas.microsoft.com/office/powerpoint/2010/main" val="410981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will go over a bit of background:</a:t>
            </a:r>
          </a:p>
          <a:p>
            <a:r>
              <a:rPr lang="en-GB" dirty="0"/>
              <a:t>The Strategic Road Network covers all the motorways and A roads in England, with each road being partitioned in Links measuring between 500meters and 20 km in length.</a:t>
            </a:r>
          </a:p>
          <a:p>
            <a:r>
              <a:rPr lang="en-GB" dirty="0"/>
              <a:t>These are fitted with induction loop sensors, CCTV cameras and other sensors that monitor the state of traffic.</a:t>
            </a:r>
          </a:p>
          <a:p>
            <a:r>
              <a:rPr lang="en-GB" dirty="0"/>
              <a:t>All of this data is managed and published by the National Traffic Information System or NTIS.</a:t>
            </a:r>
          </a:p>
          <a:p>
            <a:r>
              <a:rPr lang="en-GB" dirty="0"/>
              <a:t>In this context, the traffic profile of a link is a series containing Expected Travel Time at that location over time.</a:t>
            </a:r>
          </a:p>
          <a:p>
            <a:r>
              <a:rPr lang="en-GB" dirty="0"/>
              <a:t>A given profile value should be understood as the expected travel time for the location at that time of the day, independent from travel conditions such as congestion, weather or any other event.</a:t>
            </a:r>
          </a:p>
          <a:p>
            <a:endParaRPr lang="en-GB" dirty="0"/>
          </a:p>
          <a:p>
            <a:r>
              <a:rPr lang="en-GB" dirty="0"/>
              <a:t>Within the Strategic Road Network, we selected 2 different motorways from which to gather data: </a:t>
            </a:r>
          </a:p>
          <a:p>
            <a:r>
              <a:rPr lang="en-GB" dirty="0"/>
              <a:t>-The M6 around Preston.</a:t>
            </a:r>
          </a:p>
          <a:p>
            <a:r>
              <a:rPr lang="en-GB" dirty="0"/>
              <a:t>-The M11, between London and Cambridge</a:t>
            </a:r>
          </a:p>
          <a:p>
            <a:endParaRPr lang="en-GB" dirty="0"/>
          </a:p>
          <a:p>
            <a:r>
              <a:rPr lang="en-GB" dirty="0"/>
              <a:t>These 2 motorways are characterised by their high recurring congestion, typically being a bit of a nightmare to commuters.</a:t>
            </a:r>
          </a:p>
          <a:p>
            <a:r>
              <a:rPr lang="en-GB" dirty="0"/>
              <a:t>We set up a subscription to the NTIS system and gathered 12 weeks (about 3 months) of travel time and profile data created by the operators under their current methodology. [[NEXT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3</a:t>
            </a:fld>
            <a:endParaRPr lang="en-GB" altLang="en-US"/>
          </a:p>
        </p:txBody>
      </p:sp>
    </p:spTree>
    <p:extLst>
      <p:ext uri="{BB962C8B-B14F-4D97-AF65-F5344CB8AC3E}">
        <p14:creationId xmlns:p14="http://schemas.microsoft.com/office/powerpoint/2010/main" val="137339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methodology to calculate profiles involves heavy use of time-based segmentation and combines it with an exponentially decaying moving average.</a:t>
            </a:r>
          </a:p>
          <a:p>
            <a:r>
              <a:rPr lang="en-GB" dirty="0"/>
              <a:t>This time segmentation implies that the data will placed in different categories and these will be assessed independently (one category for Mondays, a different one for Sundays, a special one for Christmas day….you get the idea). </a:t>
            </a:r>
          </a:p>
          <a:p>
            <a:r>
              <a:rPr lang="en-GB" dirty="0"/>
              <a:t>Once this is done, the Exponentially Weighted Moving Average can be applied on a minute by minute basis.</a:t>
            </a:r>
          </a:p>
          <a:p>
            <a:r>
              <a:rPr lang="en-GB" dirty="0"/>
              <a:t>This means that to generate an estimation of the 10:15 AM today, I will look into the travel times at 10:15 AM over previous days that fall in the same category as today, and apply this weighted moving average over them.</a:t>
            </a:r>
          </a:p>
          <a:p>
            <a:r>
              <a:rPr lang="en-GB" dirty="0"/>
              <a:t>The most obvious and immediate downside of this approach is that it can easily be led into overestimation by any single non-recurring event that is not filtered out, as you can see in the plot on the screen. </a:t>
            </a:r>
          </a:p>
          <a:p>
            <a:r>
              <a:rPr lang="en-GB" dirty="0"/>
              <a:t>In this case we find a great peak around the 2</a:t>
            </a:r>
            <a:r>
              <a:rPr lang="en-GB" baseline="30000" dirty="0"/>
              <a:t>nd</a:t>
            </a:r>
            <a:r>
              <a:rPr lang="en-GB" dirty="0"/>
              <a:t> of May. An algorithm using this approach, will replicate this spike on the exactly one week later, but as you can see, it was nowhere to be found. </a:t>
            </a:r>
          </a:p>
          <a:p>
            <a:r>
              <a:rPr lang="en-GB" dirty="0"/>
              <a:t>In this context, we need to generate an algorithm capable of accounting for seasonal changes, without the need of segmentation, and in a way that is resilient to large deviations in the data. </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4</a:t>
            </a:fld>
            <a:endParaRPr lang="en-GB" altLang="en-US"/>
          </a:p>
        </p:txBody>
      </p:sp>
    </p:spTree>
    <p:extLst>
      <p:ext uri="{BB962C8B-B14F-4D97-AF65-F5344CB8AC3E}">
        <p14:creationId xmlns:p14="http://schemas.microsoft.com/office/powerpoint/2010/main" val="222102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Below, you can see a 4-week slice of the travel time in one of these roads.</a:t>
            </a:r>
          </a:p>
          <a:p>
            <a:r>
              <a:rPr lang="en-GB" dirty="0"/>
              <a:t>What we see in the plot, and this will come into play later on, is that for most of the series, travel times oscillates around a mostly stable mean value, with occasional quick large deviations from this.</a:t>
            </a:r>
          </a:p>
          <a:p>
            <a:r>
              <a:rPr lang="en-GB" dirty="0"/>
              <a:t>We will refer to these deviations as spikes in travel time.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Some of them will carry valuable information about recurring congestion experienced at the link, while others will be isolated rare events that should be classified as noise.</a:t>
            </a:r>
          </a:p>
          <a:p>
            <a:r>
              <a:rPr lang="en-GB" dirty="0"/>
              <a:t>The rest of the series, will be referred to as the background.</a:t>
            </a:r>
          </a:p>
          <a:p>
            <a:r>
              <a:rPr lang="en-GB" dirty="0"/>
              <a:t>[[NEXT SLIDE]]</a:t>
            </a:r>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5</a:t>
            </a:fld>
            <a:endParaRPr lang="en-GB" altLang="en-US"/>
          </a:p>
        </p:txBody>
      </p:sp>
    </p:spTree>
    <p:extLst>
      <p:ext uri="{BB962C8B-B14F-4D97-AF65-F5344CB8AC3E}">
        <p14:creationId xmlns:p14="http://schemas.microsoft.com/office/powerpoint/2010/main" val="419835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As we were saying, the background comprises a relatively stable series that suffers high frequency oscillations around a mean value, making it Suitable for Spectral Filtering.</a:t>
            </a:r>
          </a:p>
          <a:p>
            <a:pPr marL="0" indent="0">
              <a:buNone/>
            </a:pPr>
            <a:r>
              <a:rPr lang="en-GB" dirty="0"/>
              <a:t>The spikes on the other hand are not there most of the time, and while they are rare enough to not have intra day patterns, the congestion do have patterns in lengthier periods, making it necessary to look at their seasonality.</a:t>
            </a:r>
          </a:p>
          <a:p>
            <a:pPr marL="0" indent="0">
              <a:buNone/>
            </a:pPr>
            <a:endParaRPr lang="en-GB" dirty="0"/>
          </a:p>
          <a:p>
            <a:pPr marL="0" indent="0">
              <a:buNone/>
            </a:pPr>
            <a:r>
              <a:rPr lang="en-GB" dirty="0"/>
              <a:t>Let’s first look at the structure of the time series over time.</a:t>
            </a:r>
          </a:p>
          <a:p>
            <a:pPr marL="0" indent="0">
              <a:buNone/>
            </a:pPr>
            <a:r>
              <a:rPr lang="en-GB" dirty="0"/>
              <a:t>[[[[SLIDE]]]]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6</a:t>
            </a:fld>
            <a:endParaRPr lang="en-GB" altLang="en-US"/>
          </a:p>
        </p:txBody>
      </p:sp>
    </p:spTree>
    <p:extLst>
      <p:ext uri="{BB962C8B-B14F-4D97-AF65-F5344CB8AC3E}">
        <p14:creationId xmlns:p14="http://schemas.microsoft.com/office/powerpoint/2010/main" val="225139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To do this, it seems reasonable to look at the autocorrelation function for the travel time.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And what we can see here, as far as autocorrelation functions go, is quite interesting.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First, the patterns are much clearer than usual.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On top of that, we can see how we have a pattern going on with a period of a day, and at the same time another overarching patter with a period of a complete week.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This leads us to believe, that we will be dealing with a heavy double seasonality (daily and weekly), which otherwise makes sense from what we intuitively know about how we humans operate in terms of time.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So summarizing, so far we have, oscillations around a mean (as we said earlier), quick large deviations and various </a:t>
            </a:r>
            <a:r>
              <a:rPr lang="en-GB" dirty="0" err="1"/>
              <a:t>seasonalities</a:t>
            </a:r>
            <a:r>
              <a:rPr lang="en-GB"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Since we have a series that has exhibits seasonal dynamics strongly focused around certain timescales, we can use the Continuous Wavelet Transform to look more deeply into the temporal structure of the series and make use of its additive properties to select a rule that allows us separate both components.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7</a:t>
            </a:fld>
            <a:endParaRPr lang="en-GB" altLang="en-US"/>
          </a:p>
        </p:txBody>
      </p:sp>
    </p:spTree>
    <p:extLst>
      <p:ext uri="{BB962C8B-B14F-4D97-AF65-F5344CB8AC3E}">
        <p14:creationId xmlns:p14="http://schemas.microsoft.com/office/powerpoint/2010/main" val="251170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NimbusRomNo9L-Regu"/>
              </a:rPr>
              <a:t>Wavelet transforms are similar to Fourier transforms, but localised both in time and frequency, providing information about where the different oscillation frequencies are located in time, as well as allowing the identification of sparse events.</a:t>
            </a:r>
          </a:p>
          <a:p>
            <a:pPr algn="l"/>
            <a:endParaRPr lang="en-GB" sz="1800" b="0" i="0" u="none" strike="noStrike" baseline="0" dirty="0">
              <a:latin typeface="NimbusRomNo9L-Regu"/>
            </a:endParaRPr>
          </a:p>
          <a:p>
            <a:pPr algn="l"/>
            <a:r>
              <a:rPr lang="en-GB" dirty="0"/>
              <a:t>In order to use the Wavelet Transform, first we need to take our series and make it zero mean by subtracting the mean of the series.</a:t>
            </a:r>
          </a:p>
          <a:p>
            <a:pPr algn="l"/>
            <a:r>
              <a:rPr lang="en-GB" dirty="0"/>
              <a:t>Then it can be used for input for a Continuous Wavelet Transform, using a </a:t>
            </a:r>
            <a:r>
              <a:rPr lang="en-GB" dirty="0" err="1"/>
              <a:t>Morlet</a:t>
            </a:r>
            <a:r>
              <a:rPr lang="en-GB" dirty="0"/>
              <a:t> Wavelet and 140 timescale levels.</a:t>
            </a:r>
          </a:p>
          <a:p>
            <a:pPr algn="l"/>
            <a:r>
              <a:rPr lang="en-GB" dirty="0"/>
              <a:t>This generates a complex matrix of dimensions: number of levels times length of the original series, in which each element gives information about the influence of that given timescale at that point in time.</a:t>
            </a:r>
          </a:p>
          <a:p>
            <a:pPr algn="l"/>
            <a:endParaRPr lang="en-GB" dirty="0"/>
          </a:p>
          <a:p>
            <a:pPr algn="l"/>
            <a:r>
              <a:rPr lang="en-GB" dirty="0"/>
              <a:t>The output is what you see on the left, with the original input series on the top.</a:t>
            </a:r>
          </a:p>
          <a:p>
            <a:pPr algn="l"/>
            <a:r>
              <a:rPr lang="en-GB" dirty="0"/>
              <a:t>It is a heatmap of the squared power of each complex element of the complex matrix.</a:t>
            </a:r>
          </a:p>
          <a:p>
            <a:pPr algn="l"/>
            <a:endParaRPr lang="en-GB" dirty="0"/>
          </a:p>
          <a:p>
            <a:pPr algn="l"/>
            <a:r>
              <a:rPr lang="en-GB" dirty="0"/>
              <a:t>Here we can observe that the most influential dynamics (in red) occurring during the series length, represented by the x axis, happen at the timescales (represented by the y axis) corresponding to a day (or 1440 minutes) and a week (10080 minutes), following what we saw in the autocorrelation function.</a:t>
            </a:r>
          </a:p>
          <a:p>
            <a:pPr algn="l"/>
            <a:endParaRPr lang="en-GB" dirty="0"/>
          </a:p>
          <a:p>
            <a:pPr algn="l"/>
            <a:r>
              <a:rPr lang="en-GB" sz="1800" b="0" i="0" u="none" strike="noStrike" baseline="0" dirty="0">
                <a:latin typeface="NimbusRomNo9L-Regu"/>
              </a:rPr>
              <a:t>In the figure, we also observe that surges in power across different wavelet timescales occur at the same time as the non-recurring congestion, since in order to approximate this signal, the CWT algorithm needs to combine several wavelets with smaller periods than those dominating the recurring part of the series.</a:t>
            </a:r>
          </a:p>
          <a:p>
            <a:pPr algn="l"/>
            <a:endParaRPr lang="en-GB" sz="1800" b="0" i="0" u="none" strike="noStrike" baseline="0" dirty="0">
              <a:latin typeface="NimbusRomNo9L-Regu"/>
            </a:endParaRPr>
          </a:p>
          <a:p>
            <a:pPr algn="l"/>
            <a:r>
              <a:rPr lang="en-GB" sz="1800" b="0" i="0" u="none" strike="noStrike" baseline="0" dirty="0">
                <a:latin typeface="NimbusRomNo9L-Regu"/>
              </a:rPr>
              <a:t>In order to isolate this non-recurring component, the series is sequentially assessed over all the time domain by taking a horizontal slice for a single timescale level.</a:t>
            </a:r>
          </a:p>
          <a:p>
            <a:pPr algn="l"/>
            <a:r>
              <a:rPr lang="en-GB" sz="1800" b="0" i="0" u="none" strike="noStrike" baseline="0" dirty="0">
                <a:latin typeface="NimbusRomNo9L-Regu"/>
              </a:rPr>
              <a:t>In each timescale, the median and interquartile range are calculated, to identify outliers, representing points at which the power in the given timescale is not behaving as expected in the series.</a:t>
            </a:r>
          </a:p>
          <a:p>
            <a:pPr algn="l"/>
            <a:endParaRPr lang="en-GB" sz="1800" b="0" i="0" u="none" strike="noStrike" baseline="0" dirty="0">
              <a:latin typeface="NimbusRomNo9L-Regu"/>
            </a:endParaRPr>
          </a:p>
          <a:p>
            <a:pPr algn="l"/>
            <a:r>
              <a:rPr lang="en-GB" sz="1800" b="0" i="0" u="none" strike="noStrike" baseline="0" dirty="0">
                <a:latin typeface="NimbusRomNo9L-Regu"/>
              </a:rPr>
              <a:t>In this case, anything outside 1 interquartile range was deemed as outlier, but this is a </a:t>
            </a:r>
            <a:r>
              <a:rPr lang="en-GB" sz="1800" b="0" i="0" u="none" strike="noStrike" baseline="0" dirty="0" err="1">
                <a:latin typeface="NimbusRomNo9L-Regu"/>
              </a:rPr>
              <a:t>tunable</a:t>
            </a:r>
            <a:r>
              <a:rPr lang="en-GB" sz="1800" b="0" i="0" u="none" strike="noStrike" baseline="0" dirty="0">
                <a:latin typeface="NimbusRomNo9L-Regu"/>
              </a:rPr>
              <a:t> parameter of the model, which sets how aggressively spikes are targeted.</a:t>
            </a:r>
          </a:p>
          <a:p>
            <a:pPr algn="l"/>
            <a:r>
              <a:rPr lang="en-GB" sz="1800" b="0" i="0" u="none" strike="noStrike" baseline="0" dirty="0">
                <a:latin typeface="NimbusRomNo9L-Regu"/>
              </a:rPr>
              <a:t>Anything found within this limit is passed to the container of the Background  series, while elements above the limit are split.</a:t>
            </a:r>
          </a:p>
          <a:p>
            <a:pPr algn="l"/>
            <a:r>
              <a:rPr lang="en-GB" sz="1800" b="0" i="0" u="none" strike="noStrike" baseline="0" dirty="0">
                <a:latin typeface="NimbusRomNo9L-Regu"/>
              </a:rPr>
              <a:t>The fraction up to the limit is still passed on to the Background, while the part over it is classified as a spike.</a:t>
            </a:r>
          </a:p>
          <a:p>
            <a:pPr algn="l"/>
            <a:endParaRPr lang="en-GB" sz="1800" b="0" i="0" u="none" strike="noStrike" baseline="0" dirty="0">
              <a:latin typeface="NimbusRomNo9L-Regu"/>
            </a:endParaRPr>
          </a:p>
          <a:p>
            <a:pPr algn="l"/>
            <a:r>
              <a:rPr lang="en-GB" sz="1800" b="0" i="0" u="none" strike="noStrike" baseline="0" dirty="0">
                <a:latin typeface="NimbusRomNo9L-Regu"/>
              </a:rPr>
              <a:t>The background fraction can be observed in the right, still dominated by dynamics in the timescales of a day and a week, while mostly removing the surges across timescales.</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8</a:t>
            </a:fld>
            <a:endParaRPr lang="en-GB" altLang="en-US"/>
          </a:p>
        </p:txBody>
      </p:sp>
    </p:spTree>
    <p:extLst>
      <p:ext uri="{BB962C8B-B14F-4D97-AF65-F5344CB8AC3E}">
        <p14:creationId xmlns:p14="http://schemas.microsoft.com/office/powerpoint/2010/main" val="310762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The now separated Background and Spikes, are then passed through the Inverse Wavelet Transform in order to reconstruct them in the time domain.</a:t>
            </a:r>
          </a:p>
          <a:p>
            <a:pPr algn="l"/>
            <a:r>
              <a:rPr lang="en-GB" dirty="0"/>
              <a:t>As we can observe in the figure on screen, the additive properties of Wavelet Transform are rather useful in this case, allowing us to perform this decomposition as an superposition of two now independent series.</a:t>
            </a:r>
          </a:p>
          <a:p>
            <a:pPr algn="l"/>
            <a:r>
              <a:rPr lang="en-GB" sz="1800" b="0" i="0" u="none" strike="noStrike" baseline="0" dirty="0">
                <a:latin typeface="NimbusRomNo9L-Regu"/>
              </a:rPr>
              <a:t>This demonstrates the ability to process a time series showing multiple </a:t>
            </a:r>
            <a:r>
              <a:rPr lang="en-GB" sz="1800" b="0" i="0" u="none" strike="noStrike" baseline="0" dirty="0" err="1">
                <a:latin typeface="NimbusRomNo9L-Regu"/>
              </a:rPr>
              <a:t>seasonalities</a:t>
            </a:r>
            <a:r>
              <a:rPr lang="en-GB" sz="1800" b="0" i="0" u="none" strike="noStrike" baseline="0" dirty="0">
                <a:latin typeface="NimbusRomNo9L-Regu"/>
              </a:rPr>
              <a:t> and punctuated by large deviations from the normal dynamics of the process into two separate series, one of which will exclusively contain the baseline dynamics of the process, respecting its structure and natural variability, and the other, which will only contain those large events that occur outside of the smooth operational region.</a:t>
            </a:r>
          </a:p>
          <a:p>
            <a:pPr algn="l"/>
            <a:endParaRPr lang="en-GB" sz="1800" b="0" i="0" u="none" strike="noStrike" baseline="0" dirty="0">
              <a:latin typeface="NimbusRomNo9L-Regu"/>
            </a:endParaRPr>
          </a:p>
          <a:p>
            <a:pPr algn="l"/>
            <a:r>
              <a:rPr lang="en-GB" sz="1800" b="0" i="0" u="none" strike="noStrike" baseline="0" dirty="0">
                <a:latin typeface="NimbusRomNo9L-Regu"/>
              </a:rPr>
              <a:t>Further than this, we define an indicator function that will tell us whether a spike is present at all points in the series. </a:t>
            </a:r>
          </a:p>
          <a:p>
            <a:pPr algn="l"/>
            <a:r>
              <a:rPr lang="en-GB" sz="1800" b="0" i="0" u="none" strike="noStrike" baseline="0" dirty="0">
                <a:latin typeface="NimbusRomNo9L-Regu"/>
              </a:rPr>
              <a:t>This indicator function will come in handy later on.</a:t>
            </a:r>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9</a:t>
            </a:fld>
            <a:endParaRPr lang="en-GB" altLang="en-US"/>
          </a:p>
        </p:txBody>
      </p:sp>
    </p:spTree>
    <p:extLst>
      <p:ext uri="{BB962C8B-B14F-4D97-AF65-F5344CB8AC3E}">
        <p14:creationId xmlns:p14="http://schemas.microsoft.com/office/powerpoint/2010/main" val="2925419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427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Rectangle 3"/>
          <p:cNvSpPr>
            <a:spLocks noGrp="1" noChangeArrowheads="1"/>
          </p:cNvSpPr>
          <p:nvPr>
            <p:ph type="ctrTitle"/>
          </p:nvPr>
        </p:nvSpPr>
        <p:spPr>
          <a:xfrm>
            <a:off x="107504" y="3507854"/>
            <a:ext cx="7056784" cy="720080"/>
          </a:xfrm>
        </p:spPr>
        <p:txBody>
          <a:bodyPr/>
          <a:lstStyle>
            <a:lvl1pPr>
              <a:defRPr sz="4000"/>
            </a:lvl1pPr>
          </a:lstStyle>
          <a:p>
            <a:pPr lvl="0"/>
            <a:r>
              <a:rPr lang="en-US" altLang="en-US" noProof="0"/>
              <a:t>Click to edit Master title style</a:t>
            </a:r>
            <a:endParaRPr lang="en-GB" altLang="en-US" noProof="0" dirty="0"/>
          </a:p>
        </p:txBody>
      </p:sp>
      <p:sp>
        <p:nvSpPr>
          <p:cNvPr id="49156" name="Rectangle 4"/>
          <p:cNvSpPr>
            <a:spLocks noGrp="1" noChangeArrowheads="1"/>
          </p:cNvSpPr>
          <p:nvPr>
            <p:ph type="subTitle" idx="1"/>
          </p:nvPr>
        </p:nvSpPr>
        <p:spPr>
          <a:xfrm>
            <a:off x="107504" y="4299942"/>
            <a:ext cx="6400800" cy="545424"/>
          </a:xfrm>
        </p:spPr>
        <p:txBody>
          <a:bodyPr/>
          <a:lstStyle>
            <a:lvl1pPr marL="0" indent="0" algn="l">
              <a:buFontTx/>
              <a:buNone/>
              <a:defRPr/>
            </a:lvl1pPr>
          </a:lstStyle>
          <a:p>
            <a:pPr lvl="0"/>
            <a:r>
              <a:rPr lang="en-US" altLang="en-US" noProof="0"/>
              <a:t>Click to edit Master subtitle style</a:t>
            </a:r>
            <a:endParaRPr lang="en-GB" altLang="en-US" noProof="0" dirty="0"/>
          </a:p>
        </p:txBody>
      </p:sp>
    </p:spTree>
    <p:extLst>
      <p:ext uri="{BB962C8B-B14F-4D97-AF65-F5344CB8AC3E}">
        <p14:creationId xmlns:p14="http://schemas.microsoft.com/office/powerpoint/2010/main" val="3953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5F2DA786-226B-42DD-93E8-A1CF6097432C}" type="slidenum">
              <a:rPr lang="en-GB" altLang="en-US"/>
              <a:pPr>
                <a:defRPr/>
              </a:pPr>
              <a:t>‹#›</a:t>
            </a:fld>
            <a:endParaRPr lang="en-GB" altLang="en-US"/>
          </a:p>
        </p:txBody>
      </p:sp>
    </p:spTree>
    <p:extLst>
      <p:ext uri="{BB962C8B-B14F-4D97-AF65-F5344CB8AC3E}">
        <p14:creationId xmlns:p14="http://schemas.microsoft.com/office/powerpoint/2010/main" val="76299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A548C52-FFFD-49F6-B265-F7E72DF156EB}" type="slidenum">
              <a:rPr lang="en-GB" altLang="en-US"/>
              <a:pPr>
                <a:defRPr/>
              </a:pPr>
              <a:t>‹#›</a:t>
            </a:fld>
            <a:endParaRPr lang="en-GB" altLang="en-US"/>
          </a:p>
        </p:txBody>
      </p:sp>
    </p:spTree>
    <p:extLst>
      <p:ext uri="{BB962C8B-B14F-4D97-AF65-F5344CB8AC3E}">
        <p14:creationId xmlns:p14="http://schemas.microsoft.com/office/powerpoint/2010/main" val="26053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71450"/>
            <a:ext cx="1943100" cy="3943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171450"/>
            <a:ext cx="5676900" cy="3943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A5EEF6-EF9C-46E6-8B5F-3F5CA92D3B8D}" type="slidenum">
              <a:rPr lang="en-GB" altLang="en-US"/>
              <a:pPr>
                <a:defRPr/>
              </a:pPr>
              <a:t>‹#›</a:t>
            </a:fld>
            <a:endParaRPr lang="en-GB" altLang="en-US"/>
          </a:p>
        </p:txBody>
      </p:sp>
    </p:spTree>
    <p:extLst>
      <p:ext uri="{BB962C8B-B14F-4D97-AF65-F5344CB8AC3E}">
        <p14:creationId xmlns:p14="http://schemas.microsoft.com/office/powerpoint/2010/main" val="209089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30/08/2020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272972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30/08/2020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8161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84978-FF33-4943-AA93-CA0F6CF72124}" type="datetimeFigureOut">
              <a:rPr lang="en-GB" smtClean="0"/>
              <a:t>30/08/2020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51058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384978-FF33-4943-AA93-CA0F6CF72124}" type="datetimeFigureOut">
              <a:rPr lang="en-GB" smtClean="0"/>
              <a:t>30/08/2020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78980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384978-FF33-4943-AA93-CA0F6CF72124}" type="datetimeFigureOut">
              <a:rPr lang="en-GB" smtClean="0"/>
              <a:t>30/08/2020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56895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384978-FF33-4943-AA93-CA0F6CF72124}" type="datetimeFigureOut">
              <a:rPr lang="en-GB" smtClean="0"/>
              <a:t>30/08/2020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454977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84978-FF33-4943-AA93-CA0F6CF72124}" type="datetimeFigureOut">
              <a:rPr lang="en-GB" smtClean="0"/>
              <a:t>30/08/2020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38272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257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Rectangle 3"/>
          <p:cNvSpPr>
            <a:spLocks noGrp="1" noChangeArrowheads="1"/>
          </p:cNvSpPr>
          <p:nvPr>
            <p:ph type="ctrTitle"/>
          </p:nvPr>
        </p:nvSpPr>
        <p:spPr>
          <a:xfrm>
            <a:off x="251520" y="2895786"/>
            <a:ext cx="7056784" cy="972108"/>
          </a:xfrm>
        </p:spPr>
        <p:txBody>
          <a:bodyPr/>
          <a:lstStyle>
            <a:lvl1pPr>
              <a:defRPr sz="4000"/>
            </a:lvl1pPr>
          </a:lstStyle>
          <a:p>
            <a:pPr lvl="0"/>
            <a:r>
              <a:rPr lang="en-US" altLang="en-US" noProof="0"/>
              <a:t>Click to edit Master title style</a:t>
            </a:r>
            <a:endParaRPr lang="en-GB" altLang="en-US" noProof="0" dirty="0"/>
          </a:p>
        </p:txBody>
      </p:sp>
      <p:sp>
        <p:nvSpPr>
          <p:cNvPr id="49156" name="Rectangle 4"/>
          <p:cNvSpPr>
            <a:spLocks noGrp="1" noChangeArrowheads="1"/>
          </p:cNvSpPr>
          <p:nvPr>
            <p:ph type="subTitle" idx="1"/>
          </p:nvPr>
        </p:nvSpPr>
        <p:spPr>
          <a:xfrm>
            <a:off x="259432" y="3898534"/>
            <a:ext cx="6400800" cy="995474"/>
          </a:xfrm>
        </p:spPr>
        <p:txBody>
          <a:bodyPr/>
          <a:lstStyle>
            <a:lvl1pPr marL="0" indent="0" algn="l">
              <a:buFontTx/>
              <a:buNone/>
              <a:defRPr/>
            </a:lvl1pPr>
          </a:lstStyle>
          <a:p>
            <a:pPr lvl="0"/>
            <a:r>
              <a:rPr lang="en-US" altLang="en-US" noProof="0"/>
              <a:t>Click to edit Master subtitle style</a:t>
            </a:r>
            <a:endParaRPr lang="en-GB" altLang="en-US" noProof="0" dirty="0"/>
          </a:p>
        </p:txBody>
      </p:sp>
    </p:spTree>
    <p:extLst>
      <p:ext uri="{BB962C8B-B14F-4D97-AF65-F5344CB8AC3E}">
        <p14:creationId xmlns:p14="http://schemas.microsoft.com/office/powerpoint/2010/main" val="3187238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30/08/2020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2894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30/08/2020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31633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30/08/2020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0213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30/08/2020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793574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C04D4E8-1442-4A26-862E-F7A1A3386CB3}" type="datetimeFigureOut">
              <a:rPr lang="en-GB"/>
              <a:pPr>
                <a:defRPr/>
              </a:pPr>
              <a:t>30/08/2020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D48AA0D-06A5-4A03-86AF-FCD31649C8B7}" type="slidenum">
              <a:rPr lang="en-GB"/>
              <a:pPr>
                <a:defRPr/>
              </a:pPr>
              <a:t>‹#›</a:t>
            </a:fld>
            <a:endParaRPr lang="en-GB"/>
          </a:p>
        </p:txBody>
      </p:sp>
    </p:spTree>
    <p:extLst>
      <p:ext uri="{BB962C8B-B14F-4D97-AF65-F5344CB8AC3E}">
        <p14:creationId xmlns:p14="http://schemas.microsoft.com/office/powerpoint/2010/main" val="852488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A340FB6-9916-4744-A588-88582159FB2B}" type="datetimeFigureOut">
              <a:rPr lang="en-GB"/>
              <a:pPr>
                <a:defRPr/>
              </a:pPr>
              <a:t>30/08/2020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1B5FE55-7890-4B92-8DAC-E9A4D1B54585}" type="slidenum">
              <a:rPr lang="en-GB"/>
              <a:pPr>
                <a:defRPr/>
              </a:pPr>
              <a:t>‹#›</a:t>
            </a:fld>
            <a:endParaRPr lang="en-GB"/>
          </a:p>
        </p:txBody>
      </p:sp>
    </p:spTree>
    <p:extLst>
      <p:ext uri="{BB962C8B-B14F-4D97-AF65-F5344CB8AC3E}">
        <p14:creationId xmlns:p14="http://schemas.microsoft.com/office/powerpoint/2010/main" val="3760645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683568" y="1923679"/>
            <a:ext cx="7772400" cy="2403053"/>
          </a:xfrm>
        </p:spPr>
        <p:txBody>
          <a:bodyPr anchor="t"/>
          <a:lstStyle>
            <a:lvl1pPr algn="l">
              <a:defRPr sz="4000" b="1" cap="none"/>
            </a:lvl1pPr>
          </a:lstStyle>
          <a:p>
            <a:r>
              <a:rPr lang="en-US" dirty="0"/>
              <a:t>Click to edit master title style</a:t>
            </a:r>
            <a:endParaRPr lang="en-GB"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A2E35-467A-4B59-82DC-CA561B91D6DD}" type="datetimeFigureOut">
              <a:rPr lang="en-GB"/>
              <a:pPr>
                <a:defRPr/>
              </a:pPr>
              <a:t>30/08/2020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730FB9F-F625-4E59-ABB6-F6A9692E4283}" type="slidenum">
              <a:rPr lang="en-GB"/>
              <a:pPr>
                <a:defRPr/>
              </a:pPr>
              <a:t>‹#›</a:t>
            </a:fld>
            <a:endParaRPr lang="en-GB"/>
          </a:p>
        </p:txBody>
      </p:sp>
    </p:spTree>
    <p:extLst>
      <p:ext uri="{BB962C8B-B14F-4D97-AF65-F5344CB8AC3E}">
        <p14:creationId xmlns:p14="http://schemas.microsoft.com/office/powerpoint/2010/main" val="3609636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89F47B15-667E-4BCF-8B3A-A77556EB54EA}" type="datetimeFigureOut">
              <a:rPr lang="en-GB"/>
              <a:pPr>
                <a:defRPr/>
              </a:pPr>
              <a:t>30/08/2020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6C46B6B-B495-4202-9733-F50C9C7FB744}" type="slidenum">
              <a:rPr lang="en-GB"/>
              <a:pPr>
                <a:defRPr/>
              </a:pPr>
              <a:t>‹#›</a:t>
            </a:fld>
            <a:endParaRPr lang="en-GB"/>
          </a:p>
        </p:txBody>
      </p:sp>
    </p:spTree>
    <p:extLst>
      <p:ext uri="{BB962C8B-B14F-4D97-AF65-F5344CB8AC3E}">
        <p14:creationId xmlns:p14="http://schemas.microsoft.com/office/powerpoint/2010/main" val="1964436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ADAC0FC-96BA-4D10-9D73-BF78231C6B28}" type="datetimeFigureOut">
              <a:rPr lang="en-GB"/>
              <a:pPr>
                <a:defRPr/>
              </a:pPr>
              <a:t>30/08/2020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133AD48-89ED-4225-9717-C63FF82E1232}" type="slidenum">
              <a:rPr lang="en-GB"/>
              <a:pPr>
                <a:defRPr/>
              </a:pPr>
              <a:t>‹#›</a:t>
            </a:fld>
            <a:endParaRPr lang="en-GB"/>
          </a:p>
        </p:txBody>
      </p:sp>
    </p:spTree>
    <p:extLst>
      <p:ext uri="{BB962C8B-B14F-4D97-AF65-F5344CB8AC3E}">
        <p14:creationId xmlns:p14="http://schemas.microsoft.com/office/powerpoint/2010/main" val="3433877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A09EE57-8035-41DD-9C26-3C6F5DAA7CFD}" type="datetimeFigureOut">
              <a:rPr lang="en-GB"/>
              <a:pPr>
                <a:defRPr/>
              </a:pPr>
              <a:t>30/08/2020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7C80DCE-CC63-41F3-B3BF-2DC7C1BD5F8C}" type="slidenum">
              <a:rPr lang="en-GB"/>
              <a:pPr>
                <a:defRPr/>
              </a:pPr>
              <a:t>‹#›</a:t>
            </a:fld>
            <a:endParaRPr lang="en-GB"/>
          </a:p>
        </p:txBody>
      </p:sp>
    </p:spTree>
    <p:extLst>
      <p:ext uri="{BB962C8B-B14F-4D97-AF65-F5344CB8AC3E}">
        <p14:creationId xmlns:p14="http://schemas.microsoft.com/office/powerpoint/2010/main" val="309191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70D8804-937B-40C3-8369-0CF62D082B6D}" type="slidenum">
              <a:rPr lang="en-GB" altLang="en-US"/>
              <a:pPr>
                <a:defRPr/>
              </a:pPr>
              <a:t>‹#›</a:t>
            </a:fld>
            <a:endParaRPr lang="en-GB" altLang="en-US"/>
          </a:p>
        </p:txBody>
      </p:sp>
    </p:spTree>
    <p:extLst>
      <p:ext uri="{BB962C8B-B14F-4D97-AF65-F5344CB8AC3E}">
        <p14:creationId xmlns:p14="http://schemas.microsoft.com/office/powerpoint/2010/main" val="948784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0DAF2E-DC61-4E6E-94AB-B60AED80656E}" type="datetimeFigureOut">
              <a:rPr lang="en-GB"/>
              <a:pPr>
                <a:defRPr/>
              </a:pPr>
              <a:t>30/08/2020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20B71BE9-486E-45C4-86CB-5A5F3C3951AF}" type="slidenum">
              <a:rPr lang="en-GB"/>
              <a:pPr>
                <a:defRPr/>
              </a:pPr>
              <a:t>‹#›</a:t>
            </a:fld>
            <a:endParaRPr lang="en-GB"/>
          </a:p>
        </p:txBody>
      </p:sp>
    </p:spTree>
    <p:extLst>
      <p:ext uri="{BB962C8B-B14F-4D97-AF65-F5344CB8AC3E}">
        <p14:creationId xmlns:p14="http://schemas.microsoft.com/office/powerpoint/2010/main" val="2940544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9898C3-4A5E-46F2-8CA9-97065EF60EB5}" type="datetimeFigureOut">
              <a:rPr lang="en-GB"/>
              <a:pPr>
                <a:defRPr/>
              </a:pPr>
              <a:t>30/08/2020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E527412-71D6-44C2-A9F5-635BC2763565}" type="slidenum">
              <a:rPr lang="en-GB"/>
              <a:pPr>
                <a:defRPr/>
              </a:pPr>
              <a:t>‹#›</a:t>
            </a:fld>
            <a:endParaRPr lang="en-GB"/>
          </a:p>
        </p:txBody>
      </p:sp>
    </p:spTree>
    <p:extLst>
      <p:ext uri="{BB962C8B-B14F-4D97-AF65-F5344CB8AC3E}">
        <p14:creationId xmlns:p14="http://schemas.microsoft.com/office/powerpoint/2010/main" val="3127544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2D78D83-690E-44A6-9615-6E3773D09219}" type="datetimeFigureOut">
              <a:rPr lang="en-GB"/>
              <a:pPr>
                <a:defRPr/>
              </a:pPr>
              <a:t>30/08/2020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6B233AE-E9D9-464A-AA2D-6B972A04F9AF}" type="slidenum">
              <a:rPr lang="en-GB"/>
              <a:pPr>
                <a:defRPr/>
              </a:pPr>
              <a:t>‹#›</a:t>
            </a:fld>
            <a:endParaRPr lang="en-GB"/>
          </a:p>
        </p:txBody>
      </p:sp>
    </p:spTree>
    <p:extLst>
      <p:ext uri="{BB962C8B-B14F-4D97-AF65-F5344CB8AC3E}">
        <p14:creationId xmlns:p14="http://schemas.microsoft.com/office/powerpoint/2010/main" val="3934533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A4A34E77-4970-41AE-8E37-D8248A576885}" type="datetimeFigureOut">
              <a:rPr lang="en-GB"/>
              <a:pPr>
                <a:defRPr/>
              </a:pPr>
              <a:t>30/08/2020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6B9CED2-2637-4A41-9192-F691BFD70E77}" type="slidenum">
              <a:rPr lang="en-GB"/>
              <a:pPr>
                <a:defRPr/>
              </a:pPr>
              <a:t>‹#›</a:t>
            </a:fld>
            <a:endParaRPr lang="en-GB"/>
          </a:p>
        </p:txBody>
      </p:sp>
    </p:spTree>
    <p:extLst>
      <p:ext uri="{BB962C8B-B14F-4D97-AF65-F5344CB8AC3E}">
        <p14:creationId xmlns:p14="http://schemas.microsoft.com/office/powerpoint/2010/main" val="2941336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E9B04DF-1EF5-402B-A3AD-220EAF3DB805}" type="datetimeFigureOut">
              <a:rPr lang="en-GB"/>
              <a:pPr>
                <a:defRPr/>
              </a:pPr>
              <a:t>30/08/2020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8284ABD-F176-4BF4-91E7-E32687AA688D}" type="slidenum">
              <a:rPr lang="en-GB"/>
              <a:pPr>
                <a:defRPr/>
              </a:pPr>
              <a:t>‹#›</a:t>
            </a:fld>
            <a:endParaRPr lang="en-GB"/>
          </a:p>
        </p:txBody>
      </p:sp>
    </p:spTree>
    <p:extLst>
      <p:ext uri="{BB962C8B-B14F-4D97-AF65-F5344CB8AC3E}">
        <p14:creationId xmlns:p14="http://schemas.microsoft.com/office/powerpoint/2010/main" val="385987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685800" y="1163236"/>
            <a:ext cx="7772400" cy="1021556"/>
          </a:xfrm>
        </p:spPr>
        <p:txBody>
          <a:bodyPr anchor="t"/>
          <a:lstStyle>
            <a:lvl1pPr algn="l">
              <a:defRPr sz="4000" b="1" cap="none"/>
            </a:lvl1pPr>
          </a:lstStyle>
          <a:p>
            <a:r>
              <a:rPr lang="en-US" dirty="0"/>
              <a:t>Click to edit master title style</a:t>
            </a:r>
            <a:endParaRPr lang="en-GB" dirty="0"/>
          </a:p>
        </p:txBody>
      </p:sp>
      <p:sp>
        <p:nvSpPr>
          <p:cNvPr id="3" name="Text Placeholder 2"/>
          <p:cNvSpPr>
            <a:spLocks noGrp="1"/>
          </p:cNvSpPr>
          <p:nvPr>
            <p:ph type="body" idx="1"/>
          </p:nvPr>
        </p:nvSpPr>
        <p:spPr>
          <a:xfrm>
            <a:off x="722313" y="2180035"/>
            <a:ext cx="7772400" cy="1125140"/>
          </a:xfrm>
        </p:spPr>
        <p:txBody>
          <a:bodyPr anchor="t"/>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DF8B94E-925D-4A32-90AE-A4FAA5B8065E}" type="slidenum">
              <a:rPr lang="en-GB" altLang="en-US"/>
              <a:pPr>
                <a:defRPr/>
              </a:pPr>
              <a:t>‹#›</a:t>
            </a:fld>
            <a:endParaRPr lang="en-GB" altLang="en-US"/>
          </a:p>
        </p:txBody>
      </p:sp>
    </p:spTree>
    <p:extLst>
      <p:ext uri="{BB962C8B-B14F-4D97-AF65-F5344CB8AC3E}">
        <p14:creationId xmlns:p14="http://schemas.microsoft.com/office/powerpoint/2010/main" val="230471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0287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287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A76B3E9-7FF0-4902-80F9-E8997D5A0E30}" type="slidenum">
              <a:rPr lang="en-GB" altLang="en-US"/>
              <a:pPr>
                <a:defRPr/>
              </a:pPr>
              <a:t>‹#›</a:t>
            </a:fld>
            <a:endParaRPr lang="en-GB" altLang="en-US"/>
          </a:p>
        </p:txBody>
      </p:sp>
    </p:spTree>
    <p:extLst>
      <p:ext uri="{BB962C8B-B14F-4D97-AF65-F5344CB8AC3E}">
        <p14:creationId xmlns:p14="http://schemas.microsoft.com/office/powerpoint/2010/main" val="304528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57203937-7804-4435-8F73-564F70BF0477}" type="slidenum">
              <a:rPr lang="en-GB" altLang="en-US"/>
              <a:pPr>
                <a:defRPr/>
              </a:pPr>
              <a:t>‹#›</a:t>
            </a:fld>
            <a:endParaRPr lang="en-GB" altLang="en-US"/>
          </a:p>
        </p:txBody>
      </p:sp>
    </p:spTree>
    <p:extLst>
      <p:ext uri="{BB962C8B-B14F-4D97-AF65-F5344CB8AC3E}">
        <p14:creationId xmlns:p14="http://schemas.microsoft.com/office/powerpoint/2010/main" val="22469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D89CFF8C-A83F-461F-AEDD-249687053BE5}" type="slidenum">
              <a:rPr lang="en-GB" altLang="en-US"/>
              <a:pPr>
                <a:defRPr/>
              </a:pPr>
              <a:t>‹#›</a:t>
            </a:fld>
            <a:endParaRPr lang="en-GB" altLang="en-US"/>
          </a:p>
        </p:txBody>
      </p:sp>
    </p:spTree>
    <p:extLst>
      <p:ext uri="{BB962C8B-B14F-4D97-AF65-F5344CB8AC3E}">
        <p14:creationId xmlns:p14="http://schemas.microsoft.com/office/powerpoint/2010/main" val="234708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F8DD0086-8934-43DE-AB7F-FE2D8ACF740C}" type="slidenum">
              <a:rPr lang="en-GB" altLang="en-US"/>
              <a:pPr>
                <a:defRPr/>
              </a:pPr>
              <a:t>‹#›</a:t>
            </a:fld>
            <a:endParaRPr lang="en-GB" altLang="en-US"/>
          </a:p>
        </p:txBody>
      </p:sp>
    </p:spTree>
    <p:extLst>
      <p:ext uri="{BB962C8B-B14F-4D97-AF65-F5344CB8AC3E}">
        <p14:creationId xmlns:p14="http://schemas.microsoft.com/office/powerpoint/2010/main" val="23790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278CB3-4A42-4C7D-9227-6531CAA8D3EB}" type="slidenum">
              <a:rPr lang="en-GB" altLang="en-US"/>
              <a:pPr>
                <a:defRPr/>
              </a:pPr>
              <a:t>‹#›</a:t>
            </a:fld>
            <a:endParaRPr lang="en-GB" altLang="en-US"/>
          </a:p>
        </p:txBody>
      </p:sp>
    </p:spTree>
    <p:extLst>
      <p:ext uri="{BB962C8B-B14F-4D97-AF65-F5344CB8AC3E}">
        <p14:creationId xmlns:p14="http://schemas.microsoft.com/office/powerpoint/2010/main" val="36941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171450"/>
            <a:ext cx="77724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Master title style</a:t>
            </a:r>
          </a:p>
        </p:txBody>
      </p:sp>
      <p:sp>
        <p:nvSpPr>
          <p:cNvPr id="1028" name="Rectangle 3"/>
          <p:cNvSpPr>
            <a:spLocks noGrp="1" noChangeArrowheads="1"/>
          </p:cNvSpPr>
          <p:nvPr>
            <p:ph type="body" idx="1"/>
          </p:nvPr>
        </p:nvSpPr>
        <p:spPr bwMode="auto">
          <a:xfrm>
            <a:off x="685800" y="10287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dirty="0"/>
          </a:p>
        </p:txBody>
      </p:sp>
      <p:sp>
        <p:nvSpPr>
          <p:cNvPr id="2" name="Rectangle 4"/>
          <p:cNvSpPr>
            <a:spLocks noGrp="1" noChangeArrowheads="1"/>
          </p:cNvSpPr>
          <p:nvPr>
            <p:ph type="dt" sz="half" idx="2"/>
          </p:nvPr>
        </p:nvSpPr>
        <p:spPr bwMode="auto">
          <a:xfrm>
            <a:off x="152400" y="41719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a:defRPr/>
            </a:pPr>
            <a:endParaRPr lang="en-GB" altLang="en-US" dirty="0"/>
          </a:p>
        </p:txBody>
      </p:sp>
      <p:sp>
        <p:nvSpPr>
          <p:cNvPr id="1029" name="Rectangle 5"/>
          <p:cNvSpPr>
            <a:spLocks noGrp="1" noChangeArrowheads="1"/>
          </p:cNvSpPr>
          <p:nvPr>
            <p:ph type="ftr" sz="quarter" idx="3"/>
          </p:nvPr>
        </p:nvSpPr>
        <p:spPr bwMode="auto">
          <a:xfrm>
            <a:off x="3276600" y="417195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cs typeface="+mn-cs"/>
              </a:defRPr>
            </a:lvl1pPr>
          </a:lstStyle>
          <a:p>
            <a:pPr>
              <a:defRPr/>
            </a:pPr>
            <a:endParaRPr lang="en-GB" altLang="en-US"/>
          </a:p>
        </p:txBody>
      </p:sp>
      <p:sp>
        <p:nvSpPr>
          <p:cNvPr id="1030" name="Rectangle 6"/>
          <p:cNvSpPr>
            <a:spLocks noGrp="1" noChangeArrowheads="1"/>
          </p:cNvSpPr>
          <p:nvPr>
            <p:ph type="sldNum" sz="quarter" idx="4"/>
          </p:nvPr>
        </p:nvSpPr>
        <p:spPr bwMode="auto">
          <a:xfrm>
            <a:off x="7010400" y="41719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cs typeface="+mn-cs"/>
              </a:defRPr>
            </a:lvl1pPr>
          </a:lstStyle>
          <a:p>
            <a:pPr>
              <a:defRPr/>
            </a:pPr>
            <a:fld id="{8B2FC1F5-3F11-4F4C-98D3-E04A951B33C5}" type="slidenum">
              <a:rPr lang="en-GB" altLang="en-US"/>
              <a:pPr>
                <a:defRPr/>
              </a:pPr>
              <a:t>‹#›</a:t>
            </a:fld>
            <a:endParaRPr lang="en-GB" altLang="en-US"/>
          </a:p>
        </p:txBody>
      </p:sp>
      <p:pic>
        <p:nvPicPr>
          <p:cNvPr id="3" name="Picture 2" descr="M:\DV\EXTERNAL AFFAIRS - University Marketing\Branding\Brand Implementation Programme\templates\work in progress PPT\Graphics\16_9\16-9_W_line_sky_blue.jpg"/>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a:stretch/>
        </p:blipFill>
        <p:spPr bwMode="auto">
          <a:xfrm>
            <a:off x="0" y="4531500"/>
            <a:ext cx="9144000" cy="61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4" r:id="rId1"/>
    <p:sldLayoutId id="2147483707"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Calibri" pitchFamily="34" charset="0"/>
        </a:defRPr>
      </a:lvl2pPr>
      <a:lvl3pPr algn="l" rtl="0" eaLnBrk="1" fontAlgn="base" hangingPunct="1">
        <a:spcBef>
          <a:spcPct val="0"/>
        </a:spcBef>
        <a:spcAft>
          <a:spcPct val="0"/>
        </a:spcAft>
        <a:defRPr sz="4400" b="1">
          <a:solidFill>
            <a:schemeClr val="tx2"/>
          </a:solidFill>
          <a:latin typeface="Calibri" pitchFamily="34" charset="0"/>
        </a:defRPr>
      </a:lvl3pPr>
      <a:lvl4pPr algn="l" rtl="0" eaLnBrk="1" fontAlgn="base" hangingPunct="1">
        <a:spcBef>
          <a:spcPct val="0"/>
        </a:spcBef>
        <a:spcAft>
          <a:spcPct val="0"/>
        </a:spcAft>
        <a:defRPr sz="4400" b="1">
          <a:solidFill>
            <a:schemeClr val="tx2"/>
          </a:solidFill>
          <a:latin typeface="Calibri" pitchFamily="34" charset="0"/>
        </a:defRPr>
      </a:lvl4pPr>
      <a:lvl5pPr algn="l" rtl="0" eaLnBrk="1" fontAlgn="base" hangingPunct="1">
        <a:spcBef>
          <a:spcPct val="0"/>
        </a:spcBef>
        <a:spcAft>
          <a:spcPct val="0"/>
        </a:spcAft>
        <a:defRPr sz="4400" b="1">
          <a:solidFill>
            <a:schemeClr val="tx2"/>
          </a:solidFill>
          <a:latin typeface="Calibri" pitchFamily="34"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457200" indent="-457200" algn="l" rtl="0" eaLnBrk="1" fontAlgn="base" hangingPunct="1">
        <a:spcBef>
          <a:spcPct val="20000"/>
        </a:spcBef>
        <a:spcAft>
          <a:spcPct val="0"/>
        </a:spcAft>
        <a:buFontTx/>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13"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179512" y="364350"/>
            <a:ext cx="7056784" cy="85725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5384978-FF33-4943-AA93-CA0F6CF72124}" type="datetimeFigureOut">
              <a:rPr lang="en-GB" smtClean="0"/>
              <a:t>30/08/2020</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AC35110-1EFC-4265-8B99-12D554FCCDAB}" type="slidenum">
              <a:rPr lang="en-GB" smtClean="0"/>
              <a:t>‹#›</a:t>
            </a:fld>
            <a:endParaRPr lang="en-GB"/>
          </a:p>
        </p:txBody>
      </p:sp>
    </p:spTree>
    <p:extLst>
      <p:ext uri="{BB962C8B-B14F-4D97-AF65-F5344CB8AC3E}">
        <p14:creationId xmlns:p14="http://schemas.microsoft.com/office/powerpoint/2010/main" val="18959194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9FADD070-3693-41F0-BADB-35FB541A71E6}" type="datetimeFigureOut">
              <a:rPr lang="en-GB"/>
              <a:pPr>
                <a:defRPr/>
              </a:pPr>
              <a:t>30/08/2020</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191FB2FD-B962-4662-80C0-9F11CBA0627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07654"/>
            <a:ext cx="6832848" cy="2088232"/>
          </a:xfrm>
        </p:spPr>
        <p:txBody>
          <a:bodyPr/>
          <a:lstStyle/>
          <a:p>
            <a:pPr algn="l"/>
            <a:r>
              <a:rPr lang="en-GB" sz="2800" dirty="0"/>
              <a:t>Wavelet Augmented Regression Profiling (WARP): improved long-term estimation of travel time series with recurrent congestion</a:t>
            </a:r>
          </a:p>
        </p:txBody>
      </p:sp>
      <p:sp>
        <p:nvSpPr>
          <p:cNvPr id="3" name="Subtitle 2"/>
          <p:cNvSpPr>
            <a:spLocks noGrp="1"/>
          </p:cNvSpPr>
          <p:nvPr>
            <p:ph type="subTitle" idx="1"/>
          </p:nvPr>
        </p:nvSpPr>
        <p:spPr>
          <a:xfrm>
            <a:off x="619472" y="3489852"/>
            <a:ext cx="8345016" cy="522058"/>
          </a:xfrm>
        </p:spPr>
        <p:txBody>
          <a:bodyPr/>
          <a:lstStyle/>
          <a:p>
            <a:r>
              <a:rPr lang="en-GB" sz="2400" dirty="0"/>
              <a:t>Alvaro Cabrejas-Egea, Colm P. Connaughton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625781"/>
            <a:ext cx="2883406" cy="1943788"/>
          </a:xfrm>
          <a:prstGeom prst="rect">
            <a:avLst/>
          </a:prstGeom>
        </p:spPr>
      </p:pic>
      <p:pic>
        <p:nvPicPr>
          <p:cNvPr id="8" name="Picture 7">
            <a:extLst>
              <a:ext uri="{FF2B5EF4-FFF2-40B4-BE49-F238E27FC236}">
                <a16:creationId xmlns:a16="http://schemas.microsoft.com/office/drawing/2014/main" id="{3622BC44-79D1-4C2F-8851-9AD8CDE5CC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3454" y="4139910"/>
            <a:ext cx="2160240" cy="915530"/>
          </a:xfrm>
          <a:prstGeom prst="rect">
            <a:avLst/>
          </a:prstGeom>
        </p:spPr>
      </p:pic>
      <p:pic>
        <p:nvPicPr>
          <p:cNvPr id="10" name="Picture 9">
            <a:extLst>
              <a:ext uri="{FF2B5EF4-FFF2-40B4-BE49-F238E27FC236}">
                <a16:creationId xmlns:a16="http://schemas.microsoft.com/office/drawing/2014/main" id="{09F9A466-9AF3-4850-80CC-315B67B680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1748" y="4139910"/>
            <a:ext cx="2293126" cy="915530"/>
          </a:xfrm>
          <a:prstGeom prst="rect">
            <a:avLst/>
          </a:prstGeom>
        </p:spPr>
      </p:pic>
    </p:spTree>
    <p:extLst>
      <p:ext uri="{BB962C8B-B14F-4D97-AF65-F5344CB8AC3E}">
        <p14:creationId xmlns:p14="http://schemas.microsoft.com/office/powerpoint/2010/main" val="1570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Algorithm: Background Analysis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7" name="Picture 6">
            <a:extLst>
              <a:ext uri="{FF2B5EF4-FFF2-40B4-BE49-F238E27FC236}">
                <a16:creationId xmlns:a16="http://schemas.microsoft.com/office/drawing/2014/main" id="{056DCA52-4054-400E-AA35-1FF7D06B477C}"/>
              </a:ext>
            </a:extLst>
          </p:cNvPr>
          <p:cNvPicPr>
            <a:picLocks noChangeAspect="1"/>
          </p:cNvPicPr>
          <p:nvPr/>
        </p:nvPicPr>
        <p:blipFill>
          <a:blip r:embed="rId3"/>
          <a:stretch>
            <a:fillRect/>
          </a:stretch>
        </p:blipFill>
        <p:spPr>
          <a:xfrm>
            <a:off x="0" y="780626"/>
            <a:ext cx="9144000" cy="3582247"/>
          </a:xfrm>
          <a:prstGeom prst="rect">
            <a:avLst/>
          </a:prstGeom>
        </p:spPr>
      </p:pic>
    </p:spTree>
    <p:extLst>
      <p:ext uri="{BB962C8B-B14F-4D97-AF65-F5344CB8AC3E}">
        <p14:creationId xmlns:p14="http://schemas.microsoft.com/office/powerpoint/2010/main" val="96711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Algorithm: Seasonal Analysis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D3A22C4A-24EA-44AA-BEE6-889D3A2B706F}"/>
              </a:ext>
            </a:extLst>
          </p:cNvPr>
          <p:cNvPicPr>
            <a:picLocks noChangeAspect="1"/>
          </p:cNvPicPr>
          <p:nvPr/>
        </p:nvPicPr>
        <p:blipFill>
          <a:blip r:embed="rId3"/>
          <a:stretch>
            <a:fillRect/>
          </a:stretch>
        </p:blipFill>
        <p:spPr>
          <a:xfrm>
            <a:off x="0" y="816993"/>
            <a:ext cx="9144000" cy="3509514"/>
          </a:xfrm>
          <a:prstGeom prst="rect">
            <a:avLst/>
          </a:prstGeom>
        </p:spPr>
      </p:pic>
      <p:pic>
        <p:nvPicPr>
          <p:cNvPr id="5" name="Picture 4">
            <a:extLst>
              <a:ext uri="{FF2B5EF4-FFF2-40B4-BE49-F238E27FC236}">
                <a16:creationId xmlns:a16="http://schemas.microsoft.com/office/drawing/2014/main" id="{8DECD0ED-3636-47A6-B4C5-3E11021F38BF}"/>
              </a:ext>
            </a:extLst>
          </p:cNvPr>
          <p:cNvPicPr>
            <a:picLocks noChangeAspect="1"/>
          </p:cNvPicPr>
          <p:nvPr/>
        </p:nvPicPr>
        <p:blipFill>
          <a:blip r:embed="rId4"/>
          <a:stretch>
            <a:fillRect/>
          </a:stretch>
        </p:blipFill>
        <p:spPr>
          <a:xfrm>
            <a:off x="6948264" y="971550"/>
            <a:ext cx="2000250" cy="676275"/>
          </a:xfrm>
          <a:prstGeom prst="rect">
            <a:avLst/>
          </a:prstGeom>
        </p:spPr>
      </p:pic>
    </p:spTree>
    <p:extLst>
      <p:ext uri="{BB962C8B-B14F-4D97-AF65-F5344CB8AC3E}">
        <p14:creationId xmlns:p14="http://schemas.microsoft.com/office/powerpoint/2010/main" val="124963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Algorithm: Recombination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A3E7C953-1E59-4352-AD85-1545A3137A2B}"/>
              </a:ext>
            </a:extLst>
          </p:cNvPr>
          <p:cNvPicPr>
            <a:picLocks noChangeAspect="1"/>
          </p:cNvPicPr>
          <p:nvPr/>
        </p:nvPicPr>
        <p:blipFill>
          <a:blip r:embed="rId3"/>
          <a:stretch>
            <a:fillRect/>
          </a:stretch>
        </p:blipFill>
        <p:spPr>
          <a:xfrm>
            <a:off x="0" y="802624"/>
            <a:ext cx="9144000" cy="3538252"/>
          </a:xfrm>
          <a:prstGeom prst="rect">
            <a:avLst/>
          </a:prstGeom>
        </p:spPr>
      </p:pic>
      <p:pic>
        <p:nvPicPr>
          <p:cNvPr id="5" name="Picture 4">
            <a:extLst>
              <a:ext uri="{FF2B5EF4-FFF2-40B4-BE49-F238E27FC236}">
                <a16:creationId xmlns:a16="http://schemas.microsoft.com/office/drawing/2014/main" id="{5997D724-F812-4D9D-8CD0-742C79A79DDA}"/>
              </a:ext>
            </a:extLst>
          </p:cNvPr>
          <p:cNvPicPr>
            <a:picLocks noChangeAspect="1"/>
          </p:cNvPicPr>
          <p:nvPr/>
        </p:nvPicPr>
        <p:blipFill>
          <a:blip r:embed="rId4"/>
          <a:stretch>
            <a:fillRect/>
          </a:stretch>
        </p:blipFill>
        <p:spPr>
          <a:xfrm>
            <a:off x="7975254" y="1203598"/>
            <a:ext cx="482946" cy="216024"/>
          </a:xfrm>
          <a:prstGeom prst="rect">
            <a:avLst/>
          </a:prstGeom>
        </p:spPr>
      </p:pic>
      <p:pic>
        <p:nvPicPr>
          <p:cNvPr id="6" name="Picture 5">
            <a:extLst>
              <a:ext uri="{FF2B5EF4-FFF2-40B4-BE49-F238E27FC236}">
                <a16:creationId xmlns:a16="http://schemas.microsoft.com/office/drawing/2014/main" id="{93FD1ED7-1371-4ADB-B445-07F5C2D5DDCF}"/>
              </a:ext>
            </a:extLst>
          </p:cNvPr>
          <p:cNvPicPr>
            <a:picLocks noChangeAspect="1"/>
          </p:cNvPicPr>
          <p:nvPr/>
        </p:nvPicPr>
        <p:blipFill>
          <a:blip r:embed="rId5"/>
          <a:stretch>
            <a:fillRect/>
          </a:stretch>
        </p:blipFill>
        <p:spPr>
          <a:xfrm>
            <a:off x="7975254" y="1243124"/>
            <a:ext cx="504056" cy="136971"/>
          </a:xfrm>
          <a:prstGeom prst="rect">
            <a:avLst/>
          </a:prstGeom>
        </p:spPr>
      </p:pic>
    </p:spTree>
    <p:extLst>
      <p:ext uri="{BB962C8B-B14F-4D97-AF65-F5344CB8AC3E}">
        <p14:creationId xmlns:p14="http://schemas.microsoft.com/office/powerpoint/2010/main" val="184854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Results – Time of the Day (M6 &amp; M11)</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B742536F-CCB2-46EF-9904-BE103C55800D}"/>
              </a:ext>
            </a:extLst>
          </p:cNvPr>
          <p:cNvPicPr>
            <a:picLocks noChangeAspect="1"/>
          </p:cNvPicPr>
          <p:nvPr/>
        </p:nvPicPr>
        <p:blipFill>
          <a:blip r:embed="rId3"/>
          <a:stretch>
            <a:fillRect/>
          </a:stretch>
        </p:blipFill>
        <p:spPr>
          <a:xfrm>
            <a:off x="-12947" y="1421132"/>
            <a:ext cx="4512940" cy="2960997"/>
          </a:xfrm>
          <a:prstGeom prst="rect">
            <a:avLst/>
          </a:prstGeom>
        </p:spPr>
      </p:pic>
      <p:pic>
        <p:nvPicPr>
          <p:cNvPr id="4" name="Picture 3">
            <a:extLst>
              <a:ext uri="{FF2B5EF4-FFF2-40B4-BE49-F238E27FC236}">
                <a16:creationId xmlns:a16="http://schemas.microsoft.com/office/drawing/2014/main" id="{EE334632-D0D9-4A49-965E-D7DC147AD153}"/>
              </a:ext>
            </a:extLst>
          </p:cNvPr>
          <p:cNvPicPr>
            <a:picLocks noChangeAspect="1"/>
          </p:cNvPicPr>
          <p:nvPr/>
        </p:nvPicPr>
        <p:blipFill>
          <a:blip r:embed="rId4"/>
          <a:stretch>
            <a:fillRect/>
          </a:stretch>
        </p:blipFill>
        <p:spPr>
          <a:xfrm>
            <a:off x="4427984" y="1381973"/>
            <a:ext cx="4680520" cy="3183915"/>
          </a:xfrm>
          <a:prstGeom prst="rect">
            <a:avLst/>
          </a:prstGeom>
        </p:spPr>
      </p:pic>
    </p:spTree>
    <p:extLst>
      <p:ext uri="{BB962C8B-B14F-4D97-AF65-F5344CB8AC3E}">
        <p14:creationId xmlns:p14="http://schemas.microsoft.com/office/powerpoint/2010/main" val="321435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Results – Percentile of Travel Times (M6 &amp; M11)</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A0D6C132-6D85-4F3E-AAC9-AAC776764E1E}"/>
              </a:ext>
            </a:extLst>
          </p:cNvPr>
          <p:cNvPicPr>
            <a:picLocks noChangeAspect="1"/>
          </p:cNvPicPr>
          <p:nvPr/>
        </p:nvPicPr>
        <p:blipFill>
          <a:blip r:embed="rId3"/>
          <a:stretch>
            <a:fillRect/>
          </a:stretch>
        </p:blipFill>
        <p:spPr>
          <a:xfrm>
            <a:off x="0" y="1301272"/>
            <a:ext cx="4557174" cy="3021912"/>
          </a:xfrm>
          <a:prstGeom prst="rect">
            <a:avLst/>
          </a:prstGeom>
        </p:spPr>
      </p:pic>
      <p:pic>
        <p:nvPicPr>
          <p:cNvPr id="4" name="Picture 3">
            <a:extLst>
              <a:ext uri="{FF2B5EF4-FFF2-40B4-BE49-F238E27FC236}">
                <a16:creationId xmlns:a16="http://schemas.microsoft.com/office/drawing/2014/main" id="{D71E070F-1008-494E-8FDF-16FA01D69C3B}"/>
              </a:ext>
            </a:extLst>
          </p:cNvPr>
          <p:cNvPicPr>
            <a:picLocks noChangeAspect="1"/>
          </p:cNvPicPr>
          <p:nvPr/>
        </p:nvPicPr>
        <p:blipFill>
          <a:blip r:embed="rId4"/>
          <a:stretch>
            <a:fillRect/>
          </a:stretch>
        </p:blipFill>
        <p:spPr>
          <a:xfrm>
            <a:off x="4441691" y="1216356"/>
            <a:ext cx="4702309" cy="3191744"/>
          </a:xfrm>
          <a:prstGeom prst="rect">
            <a:avLst/>
          </a:prstGeom>
        </p:spPr>
      </p:pic>
    </p:spTree>
    <p:extLst>
      <p:ext uri="{BB962C8B-B14F-4D97-AF65-F5344CB8AC3E}">
        <p14:creationId xmlns:p14="http://schemas.microsoft.com/office/powerpoint/2010/main" val="285160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0"/>
            <a:ext cx="7990656" cy="800100"/>
          </a:xfrm>
        </p:spPr>
        <p:txBody>
          <a:bodyPr/>
          <a:lstStyle/>
          <a:p>
            <a:r>
              <a:rPr lang="en-GB" sz="2800" dirty="0"/>
              <a:t>Results – Mean Absolute Relative Error Distribution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8E7D98CD-3D91-4ECA-BE6D-01B6B45C08D5}"/>
              </a:ext>
            </a:extLst>
          </p:cNvPr>
          <p:cNvPicPr>
            <a:picLocks noChangeAspect="1"/>
          </p:cNvPicPr>
          <p:nvPr/>
        </p:nvPicPr>
        <p:blipFill>
          <a:blip r:embed="rId3"/>
          <a:stretch>
            <a:fillRect/>
          </a:stretch>
        </p:blipFill>
        <p:spPr>
          <a:xfrm>
            <a:off x="0" y="935159"/>
            <a:ext cx="9144000" cy="3273182"/>
          </a:xfrm>
          <a:prstGeom prst="rect">
            <a:avLst/>
          </a:prstGeom>
        </p:spPr>
      </p:pic>
    </p:spTree>
    <p:extLst>
      <p:ext uri="{BB962C8B-B14F-4D97-AF65-F5344CB8AC3E}">
        <p14:creationId xmlns:p14="http://schemas.microsoft.com/office/powerpoint/2010/main" val="137130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Conclusion and Way Forward</a:t>
            </a:r>
          </a:p>
        </p:txBody>
      </p:sp>
      <p:sp>
        <p:nvSpPr>
          <p:cNvPr id="3" name="Content Placeholder 2"/>
          <p:cNvSpPr>
            <a:spLocks noGrp="1"/>
          </p:cNvSpPr>
          <p:nvPr>
            <p:ph idx="1"/>
          </p:nvPr>
        </p:nvSpPr>
        <p:spPr>
          <a:xfrm>
            <a:off x="685800" y="843558"/>
            <a:ext cx="8206680" cy="3744416"/>
          </a:xfrm>
        </p:spPr>
        <p:txBody>
          <a:bodyPr/>
          <a:lstStyle/>
          <a:p>
            <a:r>
              <a:rPr lang="en-GB" sz="2000" dirty="0"/>
              <a:t>Achieved:</a:t>
            </a:r>
          </a:p>
          <a:p>
            <a:pPr lvl="1"/>
            <a:r>
              <a:rPr lang="en-GB" sz="1800" dirty="0"/>
              <a:t>Presented an Algorithm for Profile Generation and Forecasting</a:t>
            </a:r>
          </a:p>
          <a:p>
            <a:pPr lvl="1"/>
            <a:r>
              <a:rPr lang="en-GB" sz="1800" dirty="0"/>
              <a:t>Based on seasonal variation, frequency smoother and filtering of rare events</a:t>
            </a:r>
          </a:p>
          <a:p>
            <a:pPr lvl="1"/>
            <a:r>
              <a:rPr lang="en-GB" sz="1800" dirty="0"/>
              <a:t>Much better accuracy than existing estimation methods</a:t>
            </a:r>
          </a:p>
          <a:p>
            <a:pPr lvl="1"/>
            <a:r>
              <a:rPr lang="en-GB" sz="1800" dirty="0"/>
              <a:t>Ability to distinguish between recurrent and outstanding congestion</a:t>
            </a:r>
          </a:p>
          <a:p>
            <a:pPr marL="457200" lvl="1" indent="0">
              <a:buNone/>
            </a:pPr>
            <a:endParaRPr lang="en-GB" sz="1800" dirty="0"/>
          </a:p>
          <a:p>
            <a:r>
              <a:rPr lang="en-GB" sz="2000" dirty="0"/>
              <a:t>Way Forward:</a:t>
            </a:r>
          </a:p>
          <a:p>
            <a:pPr lvl="1"/>
            <a:r>
              <a:rPr lang="en-GB" sz="1800" dirty="0"/>
              <a:t>More sophisticated analysis in the Frequency Space</a:t>
            </a:r>
          </a:p>
          <a:p>
            <a:pPr lvl="1"/>
            <a:r>
              <a:rPr lang="en-GB" sz="1800" dirty="0"/>
              <a:t>Extensions for incident detection</a:t>
            </a:r>
          </a:p>
          <a:p>
            <a:pPr lvl="1"/>
            <a:r>
              <a:rPr lang="en-GB" sz="1800" dirty="0"/>
              <a:t>Data-guided automatization of the filtering parameter</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289879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5486"/>
            <a:ext cx="7772400" cy="3919314"/>
          </a:xfrm>
        </p:spPr>
        <p:txBody>
          <a:bodyPr/>
          <a:lstStyle/>
          <a:p>
            <a:pPr marL="0" indent="0" algn="ctr">
              <a:buNone/>
            </a:pPr>
            <a:r>
              <a:rPr lang="en-GB" dirty="0"/>
              <a:t>Thank you!</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2400" dirty="0"/>
              <a:t>If you have any questions, please do not hesitate to email:</a:t>
            </a:r>
          </a:p>
          <a:p>
            <a:pPr marL="0" indent="0" algn="ctr">
              <a:buNone/>
            </a:pPr>
            <a:r>
              <a:rPr lang="en-GB" sz="2400" dirty="0"/>
              <a:t> </a:t>
            </a:r>
            <a:r>
              <a:rPr lang="en-GB" sz="2400" dirty="0" err="1"/>
              <a:t>alvaro.cabrejas-egea</a:t>
            </a:r>
            <a:r>
              <a:rPr lang="en-GB" sz="2400" dirty="0"/>
              <a:t>[at]warwick.ac.uk</a:t>
            </a:r>
          </a:p>
          <a:p>
            <a:pPr mar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175" y="864505"/>
            <a:ext cx="1771650" cy="2581275"/>
          </a:xfrm>
          <a:prstGeom prst="rect">
            <a:avLst/>
          </a:prstGeom>
        </p:spPr>
      </p:pic>
    </p:spTree>
    <p:extLst>
      <p:ext uri="{BB962C8B-B14F-4D97-AF65-F5344CB8AC3E}">
        <p14:creationId xmlns:p14="http://schemas.microsoft.com/office/powerpoint/2010/main" val="113998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0"/>
            <a:ext cx="7918648" cy="800100"/>
          </a:xfrm>
        </p:spPr>
        <p:txBody>
          <a:bodyPr/>
          <a:lstStyle/>
          <a:p>
            <a:r>
              <a:rPr lang="en-GB" sz="2800" dirty="0"/>
              <a:t>Long term forecast and Profile Estimation</a:t>
            </a:r>
          </a:p>
        </p:txBody>
      </p:sp>
      <p:sp>
        <p:nvSpPr>
          <p:cNvPr id="3" name="Content Placeholder 2"/>
          <p:cNvSpPr>
            <a:spLocks noGrp="1"/>
          </p:cNvSpPr>
          <p:nvPr>
            <p:ph idx="1"/>
          </p:nvPr>
        </p:nvSpPr>
        <p:spPr>
          <a:xfrm>
            <a:off x="685800" y="843558"/>
            <a:ext cx="8206680" cy="3744416"/>
          </a:xfrm>
        </p:spPr>
        <p:txBody>
          <a:bodyPr/>
          <a:lstStyle/>
          <a:p>
            <a:r>
              <a:rPr lang="en-GB" sz="2400" dirty="0"/>
              <a:t>Aims: </a:t>
            </a:r>
          </a:p>
          <a:p>
            <a:pPr lvl="1"/>
            <a:r>
              <a:rPr lang="en-GB" sz="2000" dirty="0"/>
              <a:t>Long term estimation of Highway Travel Time from Historical Data</a:t>
            </a:r>
          </a:p>
          <a:p>
            <a:pPr lvl="1"/>
            <a:r>
              <a:rPr lang="en-GB" sz="2000" dirty="0"/>
              <a:t>Reach best estimate of the underlying true temporal distribution of travel times </a:t>
            </a:r>
          </a:p>
          <a:p>
            <a:pPr lvl="1"/>
            <a:r>
              <a:rPr lang="en-GB" sz="2000" dirty="0"/>
              <a:t>Use these estimates to forecast a week ahead</a:t>
            </a:r>
          </a:p>
          <a:p>
            <a:r>
              <a:rPr lang="en-GB" sz="2400" dirty="0"/>
              <a:t>Challenges:</a:t>
            </a:r>
          </a:p>
          <a:p>
            <a:pPr lvl="1"/>
            <a:r>
              <a:rPr lang="en-GB" sz="2000" dirty="0"/>
              <a:t>Need to classify non-recurrent congestion as noise</a:t>
            </a:r>
          </a:p>
          <a:p>
            <a:pPr lvl="1"/>
            <a:r>
              <a:rPr lang="en-GB" sz="2000" dirty="0"/>
              <a:t>Need to extract all seasonality</a:t>
            </a:r>
          </a:p>
          <a:p>
            <a:pPr lvl="1"/>
            <a:r>
              <a:rPr lang="en-GB" sz="2000" dirty="0"/>
              <a:t>Automatically ignore rare events</a:t>
            </a:r>
          </a:p>
          <a:p>
            <a:pPr marL="457200" lvl="1" indent="0">
              <a:buNone/>
            </a:pPr>
            <a:endParaRPr lang="en-GB" sz="2000" dirty="0"/>
          </a:p>
        </p:txBody>
      </p:sp>
    </p:spTree>
    <p:extLst>
      <p:ext uri="{BB962C8B-B14F-4D97-AF65-F5344CB8AC3E}">
        <p14:creationId xmlns:p14="http://schemas.microsoft.com/office/powerpoint/2010/main" val="424411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Site Selection and Rationale</a:t>
            </a:r>
          </a:p>
        </p:txBody>
      </p:sp>
      <p:pic>
        <p:nvPicPr>
          <p:cNvPr id="9" name="Picture 8">
            <a:extLst>
              <a:ext uri="{FF2B5EF4-FFF2-40B4-BE49-F238E27FC236}">
                <a16:creationId xmlns:a16="http://schemas.microsoft.com/office/drawing/2014/main" id="{CDCEA257-3ACC-4209-922B-9CB07F027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568" y="1357299"/>
            <a:ext cx="3443544" cy="2428901"/>
          </a:xfrm>
          <a:prstGeom prst="rect">
            <a:avLst/>
          </a:prstGeom>
        </p:spPr>
      </p:pic>
      <p:pic>
        <p:nvPicPr>
          <p:cNvPr id="6" name="Content Placeholder 5">
            <a:extLst>
              <a:ext uri="{FF2B5EF4-FFF2-40B4-BE49-F238E27FC236}">
                <a16:creationId xmlns:a16="http://schemas.microsoft.com/office/drawing/2014/main" id="{2FE14887-42C2-443A-B978-4ACED1965522}"/>
              </a:ext>
            </a:extLst>
          </p:cNvPr>
          <p:cNvPicPr>
            <a:picLocks noGrp="1" noChangeAspect="1"/>
          </p:cNvPicPr>
          <p:nvPr>
            <p:ph idx="1"/>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6177" y="1028699"/>
            <a:ext cx="2504590" cy="3086100"/>
          </a:xfrm>
        </p:spPr>
      </p:pic>
      <p:cxnSp>
        <p:nvCxnSpPr>
          <p:cNvPr id="10" name="Straight Arrow Connector 9">
            <a:extLst>
              <a:ext uri="{FF2B5EF4-FFF2-40B4-BE49-F238E27FC236}">
                <a16:creationId xmlns:a16="http://schemas.microsoft.com/office/drawing/2014/main" id="{A82D2389-C602-4C4A-9A6E-D690B6037391}"/>
              </a:ext>
            </a:extLst>
          </p:cNvPr>
          <p:cNvCxnSpPr/>
          <p:nvPr/>
        </p:nvCxnSpPr>
        <p:spPr bwMode="auto">
          <a:xfrm>
            <a:off x="2051720" y="2067694"/>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FB598028-0FE6-4790-8C1C-B03C1286C68E}"/>
              </a:ext>
            </a:extLst>
          </p:cNvPr>
          <p:cNvCxnSpPr/>
          <p:nvPr/>
        </p:nvCxnSpPr>
        <p:spPr bwMode="auto">
          <a:xfrm flipH="1">
            <a:off x="3851920" y="3363838"/>
            <a:ext cx="584448"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3095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83EB80-B740-416E-9FCB-704F210F8F3C}"/>
              </a:ext>
            </a:extLst>
          </p:cNvPr>
          <p:cNvPicPr>
            <a:picLocks noChangeAspect="1"/>
          </p:cNvPicPr>
          <p:nvPr/>
        </p:nvPicPr>
        <p:blipFill>
          <a:blip r:embed="rId3"/>
          <a:stretch>
            <a:fillRect/>
          </a:stretch>
        </p:blipFill>
        <p:spPr>
          <a:xfrm>
            <a:off x="2339752" y="1643658"/>
            <a:ext cx="4248472" cy="732496"/>
          </a:xfrm>
          <a:prstGeom prst="rect">
            <a:avLst/>
          </a:prstGeom>
        </p:spPr>
      </p:pic>
      <p:sp>
        <p:nvSpPr>
          <p:cNvPr id="2" name="Title 1"/>
          <p:cNvSpPr>
            <a:spLocks noGrp="1"/>
          </p:cNvSpPr>
          <p:nvPr>
            <p:ph type="title"/>
          </p:nvPr>
        </p:nvSpPr>
        <p:spPr/>
        <p:txBody>
          <a:bodyPr/>
          <a:lstStyle/>
          <a:p>
            <a:r>
              <a:rPr lang="en-GB" sz="2800" dirty="0"/>
              <a:t>Current Profile Estimates</a:t>
            </a:r>
          </a:p>
        </p:txBody>
      </p:sp>
      <p:sp>
        <p:nvSpPr>
          <p:cNvPr id="3" name="Content Placeholder 2"/>
          <p:cNvSpPr>
            <a:spLocks noGrp="1"/>
          </p:cNvSpPr>
          <p:nvPr>
            <p:ph idx="1"/>
          </p:nvPr>
        </p:nvSpPr>
        <p:spPr>
          <a:xfrm>
            <a:off x="685800" y="843558"/>
            <a:ext cx="8206680" cy="3744416"/>
          </a:xfrm>
        </p:spPr>
        <p:txBody>
          <a:bodyPr/>
          <a:lstStyle/>
          <a:p>
            <a:r>
              <a:rPr lang="en-GB" sz="2400" dirty="0"/>
              <a:t>Uses EWMA + Segmentation</a:t>
            </a:r>
          </a:p>
          <a:p>
            <a:r>
              <a:rPr lang="en-GB" sz="2400" dirty="0"/>
              <a:t>Can lead to overestimation or repetition of events</a:t>
            </a:r>
          </a:p>
          <a:p>
            <a:pPr lvl="1"/>
            <a:endParaRPr lang="en-GB" sz="2000" dirty="0"/>
          </a:p>
          <a:p>
            <a:endParaRPr lang="en-GB" sz="2400" dirty="0"/>
          </a:p>
          <a:p>
            <a:endParaRPr lang="en-GB" sz="2400" dirty="0"/>
          </a:p>
        </p:txBody>
      </p:sp>
      <p:pic>
        <p:nvPicPr>
          <p:cNvPr id="5" name="Picture 4">
            <a:extLst>
              <a:ext uri="{FF2B5EF4-FFF2-40B4-BE49-F238E27FC236}">
                <a16:creationId xmlns:a16="http://schemas.microsoft.com/office/drawing/2014/main" id="{189B890F-B9E4-4623-8CDE-DFB5A7215BB0}"/>
              </a:ext>
            </a:extLst>
          </p:cNvPr>
          <p:cNvPicPr>
            <a:picLocks noChangeAspect="1"/>
          </p:cNvPicPr>
          <p:nvPr/>
        </p:nvPicPr>
        <p:blipFill>
          <a:blip r:embed="rId4"/>
          <a:stretch>
            <a:fillRect/>
          </a:stretch>
        </p:blipFill>
        <p:spPr>
          <a:xfrm>
            <a:off x="2105980" y="2376154"/>
            <a:ext cx="4932040" cy="2154406"/>
          </a:xfrm>
          <a:prstGeom prst="rect">
            <a:avLst/>
          </a:prstGeom>
        </p:spPr>
      </p:pic>
    </p:spTree>
    <p:extLst>
      <p:ext uri="{BB962C8B-B14F-4D97-AF65-F5344CB8AC3E}">
        <p14:creationId xmlns:p14="http://schemas.microsoft.com/office/powerpoint/2010/main" val="56726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Examples of Travel Times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43558"/>
                <a:ext cx="8206680" cy="2320938"/>
              </a:xfrm>
            </p:spPr>
            <p:txBody>
              <a:bodyPr/>
              <a:lstStyle/>
              <a:p>
                <a:r>
                  <a:rPr lang="en-GB" sz="1800" dirty="0"/>
                  <a:t>Each link is the network has assigned a “Traffic Profile” </a:t>
                </a:r>
                <a14:m>
                  <m:oMath xmlns:m="http://schemas.openxmlformats.org/officeDocument/2006/math">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𝔼</m:t>
                    </m:r>
                    <m:d>
                      <m:dPr>
                        <m:begChr m:val="["/>
                        <m:endChr m:val="]"/>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𝑡𝑟𝑎𝑣𝑒𝑙</m:t>
                        </m:r>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𝑡𝑖𝑚𝑒</m:t>
                        </m:r>
                        <m:r>
                          <a:rPr lang="en-GB" sz="1800" i="1">
                            <a:latin typeface="Cambria Math" panose="02040503050406030204" pitchFamily="18" charset="0"/>
                            <a:ea typeface="Cambria Math" panose="02040503050406030204" pitchFamily="18" charset="0"/>
                          </a:rPr>
                          <m:t> </m:t>
                        </m:r>
                      </m:e>
                    </m:d>
                    <m:r>
                      <a:rPr lang="en-GB" sz="1800" i="1">
                        <a:latin typeface="Cambria Math" panose="02040503050406030204" pitchFamily="18" charset="0"/>
                        <a:ea typeface="Cambria Math" panose="02040503050406030204" pitchFamily="18" charset="0"/>
                      </a:rPr>
                      <m:t> ∀ </m:t>
                    </m:r>
                    <m:r>
                      <a:rPr lang="en-GB" sz="1800" i="1">
                        <a:latin typeface="Cambria Math" panose="02040503050406030204" pitchFamily="18" charset="0"/>
                        <a:ea typeface="Cambria Math" panose="02040503050406030204" pitchFamily="18" charset="0"/>
                      </a:rPr>
                      <m:t>𝑡</m:t>
                    </m:r>
                  </m:oMath>
                </a14:m>
                <a:r>
                  <a:rPr lang="en-GB" sz="1800" dirty="0"/>
                  <a:t> </a:t>
                </a:r>
              </a:p>
              <a:p>
                <a:r>
                  <a:rPr lang="en-GB" sz="1800" dirty="0"/>
                  <a:t>Different regimes: Background and Spikes</a:t>
                </a:r>
              </a:p>
              <a:p>
                <a:r>
                  <a:rPr lang="en-GB" sz="1800" dirty="0"/>
                  <a:t>Not all spikes contain information about recurring congestion</a:t>
                </a:r>
              </a:p>
              <a:p>
                <a:endParaRPr lang="en-GB" sz="1800" dirty="0"/>
              </a:p>
              <a:p>
                <a:pPr marL="0" indent="0">
                  <a:buNone/>
                </a:pPr>
                <a:endParaRPr lang="en-GB" sz="2400" dirty="0"/>
              </a:p>
              <a:p>
                <a:pPr marL="0" indent="0">
                  <a:buNone/>
                </a:pPr>
                <a:endParaRPr lang="en-GB" sz="2400" dirty="0"/>
              </a:p>
              <a:p>
                <a:pPr marL="0" indent="0">
                  <a:buNone/>
                </a:pPr>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43558"/>
                <a:ext cx="8206680" cy="2320938"/>
              </a:xfrm>
              <a:blipFill>
                <a:blip r:embed="rId5"/>
                <a:stretch>
                  <a:fillRect t="-1312"/>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A6E2C909-1BB0-43E1-8002-71DC43ACA566}"/>
              </a:ext>
            </a:extLst>
          </p:cNvPr>
          <p:cNvPicPr>
            <a:picLocks noChangeAspect="1"/>
          </p:cNvPicPr>
          <p:nvPr/>
        </p:nvPicPr>
        <p:blipFill>
          <a:blip r:embed="rId6"/>
          <a:stretch>
            <a:fillRect/>
          </a:stretch>
        </p:blipFill>
        <p:spPr>
          <a:xfrm>
            <a:off x="323528" y="2139702"/>
            <a:ext cx="3819317" cy="239294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1AA181-0A3B-4A33-9B71-8A9FAB4ECF01}"/>
                  </a:ext>
                </a:extLst>
              </p:cNvPr>
              <p:cNvSpPr txBox="1"/>
              <p:nvPr/>
            </p:nvSpPr>
            <p:spPr>
              <a:xfrm>
                <a:off x="3779912" y="2921281"/>
                <a:ext cx="57832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𝑇𝑟𝑎𝑣𝑒𝑙</m:t>
                      </m:r>
                      <m:r>
                        <a:rPr lang="en-GB" sz="1800" b="0" i="1" smtClean="0">
                          <a:latin typeface="Cambria Math" panose="02040503050406030204" pitchFamily="18" charset="0"/>
                        </a:rPr>
                        <m:t> </m:t>
                      </m:r>
                      <m:r>
                        <a:rPr lang="en-GB" sz="1800" b="0" i="1" smtClean="0">
                          <a:latin typeface="Cambria Math" panose="02040503050406030204" pitchFamily="18" charset="0"/>
                        </a:rPr>
                        <m:t>𝑇𝑖𝑚𝑒</m:t>
                      </m:r>
                      <m:r>
                        <a:rPr lang="en-GB" sz="1800" b="0" i="1" smtClean="0">
                          <a:latin typeface="Cambria Math" panose="02040503050406030204" pitchFamily="18" charset="0"/>
                        </a:rPr>
                        <m:t>=  </m:t>
                      </m:r>
                      <m:r>
                        <a:rPr lang="en-GB" sz="1800" b="0" i="1" smtClean="0">
                          <a:latin typeface="Cambria Math" panose="02040503050406030204" pitchFamily="18" charset="0"/>
                        </a:rPr>
                        <m:t>𝐵𝑎𝑐𝑘𝑔𝑟𝑜𝑢𝑛𝑑</m:t>
                      </m:r>
                      <m:r>
                        <a:rPr lang="en-GB" sz="1800" b="0" i="1" smtClean="0">
                          <a:latin typeface="Cambria Math" panose="02040503050406030204" pitchFamily="18" charset="0"/>
                        </a:rPr>
                        <m:t>+</m:t>
                      </m:r>
                      <m:r>
                        <a:rPr lang="en-GB" sz="1800" b="0" i="1" smtClean="0">
                          <a:latin typeface="Cambria Math" panose="02040503050406030204" pitchFamily="18" charset="0"/>
                        </a:rPr>
                        <m:t>𝑆𝑝𝑖𝑘𝑒𝑠</m:t>
                      </m:r>
                      <m:r>
                        <a:rPr lang="en-GB" sz="1800" b="0" i="1" smtClean="0">
                          <a:latin typeface="Cambria Math" panose="02040503050406030204" pitchFamily="18" charset="0"/>
                        </a:rPr>
                        <m:t>+</m:t>
                      </m:r>
                      <m:r>
                        <a:rPr lang="en-GB" sz="1800" b="0" i="1" smtClean="0">
                          <a:latin typeface="Cambria Math" panose="02040503050406030204" pitchFamily="18" charset="0"/>
                        </a:rPr>
                        <m:t>𝑁𝑜𝑖𝑠𝑒</m:t>
                      </m:r>
                    </m:oMath>
                  </m:oMathPara>
                </a14:m>
                <a:endParaRPr lang="en-GB" sz="1800" dirty="0"/>
              </a:p>
            </p:txBody>
          </p:sp>
        </mc:Choice>
        <mc:Fallback xmlns="">
          <p:sp>
            <p:nvSpPr>
              <p:cNvPr id="6" name="TextBox 5">
                <a:extLst>
                  <a:ext uri="{FF2B5EF4-FFF2-40B4-BE49-F238E27FC236}">
                    <a16:creationId xmlns:a16="http://schemas.microsoft.com/office/drawing/2014/main" id="{F21AA181-0A3B-4A33-9B71-8A9FAB4ECF01}"/>
                  </a:ext>
                </a:extLst>
              </p:cNvPr>
              <p:cNvSpPr txBox="1">
                <a:spLocks noRot="1" noChangeAspect="1" noMove="1" noResize="1" noEditPoints="1" noAdjustHandles="1" noChangeArrowheads="1" noChangeShapeType="1" noTextEdit="1"/>
              </p:cNvSpPr>
              <p:nvPr/>
            </p:nvSpPr>
            <p:spPr>
              <a:xfrm>
                <a:off x="3779912" y="2921281"/>
                <a:ext cx="5783250" cy="276999"/>
              </a:xfrm>
              <a:prstGeom prst="rect">
                <a:avLst/>
              </a:prstGeom>
              <a:blipFill>
                <a:blip r:embed="rId7"/>
                <a:stretch>
                  <a:fillRect b="-34783"/>
                </a:stretch>
              </a:blipFill>
            </p:spPr>
            <p:txBody>
              <a:bodyPr/>
              <a:lstStyle/>
              <a:p>
                <a:r>
                  <a:rPr lang="en-GB">
                    <a:noFill/>
                  </a:rPr>
                  <a:t> </a:t>
                </a:r>
              </a:p>
            </p:txBody>
          </p:sp>
        </mc:Fallback>
      </mc:AlternateContent>
    </p:spTree>
    <p:extLst>
      <p:ext uri="{BB962C8B-B14F-4D97-AF65-F5344CB8AC3E}">
        <p14:creationId xmlns:p14="http://schemas.microsoft.com/office/powerpoint/2010/main" val="194698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Travel Time: Components</a:t>
            </a:r>
          </a:p>
        </p:txBody>
      </p:sp>
      <p:sp>
        <p:nvSpPr>
          <p:cNvPr id="3" name="Content Placeholder 2"/>
          <p:cNvSpPr>
            <a:spLocks noGrp="1"/>
          </p:cNvSpPr>
          <p:nvPr>
            <p:ph sz="half" idx="1"/>
          </p:nvPr>
        </p:nvSpPr>
        <p:spPr/>
        <p:txBody>
          <a:bodyPr/>
          <a:lstStyle/>
          <a:p>
            <a:r>
              <a:rPr lang="en-GB" sz="2000" dirty="0"/>
              <a:t>Background</a:t>
            </a:r>
          </a:p>
          <a:p>
            <a:pPr lvl="1"/>
            <a:r>
              <a:rPr lang="en-GB" sz="1800" dirty="0"/>
              <a:t>Stable Around Mean</a:t>
            </a:r>
          </a:p>
          <a:p>
            <a:pPr lvl="1"/>
            <a:r>
              <a:rPr lang="en-GB" sz="1800" dirty="0"/>
              <a:t>High Frequency – Low Amplitude</a:t>
            </a:r>
          </a:p>
          <a:p>
            <a:pPr lvl="1"/>
            <a:r>
              <a:rPr lang="en-GB" sz="1800" dirty="0"/>
              <a:t>Suitable for Spectral Filtering</a:t>
            </a:r>
          </a:p>
          <a:p>
            <a:pPr marL="0" indent="0">
              <a:buNone/>
            </a:pPr>
            <a:endParaRPr lang="en-GB" sz="2400" dirty="0"/>
          </a:p>
          <a:p>
            <a:pPr marL="0" indent="0">
              <a:buNone/>
            </a:pPr>
            <a:endParaRPr lang="en-GB" sz="2400" dirty="0"/>
          </a:p>
        </p:txBody>
      </p:sp>
      <p:sp>
        <p:nvSpPr>
          <p:cNvPr id="4" name="Content Placeholder 3">
            <a:extLst>
              <a:ext uri="{FF2B5EF4-FFF2-40B4-BE49-F238E27FC236}">
                <a16:creationId xmlns:a16="http://schemas.microsoft.com/office/drawing/2014/main" id="{4A2EF649-BF37-4C0C-88F6-7F7000BA65B0}"/>
              </a:ext>
            </a:extLst>
          </p:cNvPr>
          <p:cNvSpPr>
            <a:spLocks noGrp="1"/>
          </p:cNvSpPr>
          <p:nvPr>
            <p:ph sz="half" idx="2"/>
          </p:nvPr>
        </p:nvSpPr>
        <p:spPr/>
        <p:txBody>
          <a:bodyPr/>
          <a:lstStyle/>
          <a:p>
            <a:r>
              <a:rPr lang="en-GB" sz="2000" dirty="0"/>
              <a:t>Spikes</a:t>
            </a:r>
          </a:p>
          <a:p>
            <a:pPr lvl="1"/>
            <a:r>
              <a:rPr lang="en-GB" sz="1800" dirty="0"/>
              <a:t>Zero most of the time</a:t>
            </a:r>
          </a:p>
          <a:p>
            <a:pPr lvl="1"/>
            <a:r>
              <a:rPr lang="en-GB" sz="1800" dirty="0"/>
              <a:t>Low Frequency – High Amplitude</a:t>
            </a:r>
          </a:p>
          <a:p>
            <a:pPr lvl="1"/>
            <a:r>
              <a:rPr lang="en-GB" sz="1800" dirty="0"/>
              <a:t>Suitable for Seasonal Analysis</a:t>
            </a:r>
          </a:p>
          <a:p>
            <a:endParaRPr lang="en-GB" dirty="0"/>
          </a:p>
        </p:txBody>
      </p:sp>
      <p:pic>
        <p:nvPicPr>
          <p:cNvPr id="5" name="Picture 4">
            <a:extLst>
              <a:ext uri="{FF2B5EF4-FFF2-40B4-BE49-F238E27FC236}">
                <a16:creationId xmlns:a16="http://schemas.microsoft.com/office/drawing/2014/main" id="{4F84692F-58EB-475A-9727-7AB5BBD8D4FD}"/>
              </a:ext>
            </a:extLst>
          </p:cNvPr>
          <p:cNvPicPr>
            <a:picLocks noChangeAspect="1"/>
          </p:cNvPicPr>
          <p:nvPr/>
        </p:nvPicPr>
        <p:blipFill>
          <a:blip r:embed="rId3"/>
          <a:stretch>
            <a:fillRect/>
          </a:stretch>
        </p:blipFill>
        <p:spPr>
          <a:xfrm>
            <a:off x="2708713" y="2859782"/>
            <a:ext cx="3878974" cy="1696431"/>
          </a:xfrm>
          <a:prstGeom prst="rect">
            <a:avLst/>
          </a:prstGeom>
        </p:spPr>
      </p:pic>
    </p:spTree>
    <p:extLst>
      <p:ext uri="{BB962C8B-B14F-4D97-AF65-F5344CB8AC3E}">
        <p14:creationId xmlns:p14="http://schemas.microsoft.com/office/powerpoint/2010/main" val="234673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Autocorrelation of travel time series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5DB8D77D-5C73-4DDF-ACAB-F2C5094FA721}"/>
              </a:ext>
            </a:extLst>
          </p:cNvPr>
          <p:cNvPicPr>
            <a:picLocks noChangeAspect="1"/>
          </p:cNvPicPr>
          <p:nvPr/>
        </p:nvPicPr>
        <p:blipFill>
          <a:blip r:embed="rId3"/>
          <a:stretch>
            <a:fillRect/>
          </a:stretch>
        </p:blipFill>
        <p:spPr>
          <a:xfrm>
            <a:off x="413792" y="944116"/>
            <a:ext cx="8316416" cy="3538101"/>
          </a:xfrm>
          <a:prstGeom prst="rect">
            <a:avLst/>
          </a:prstGeom>
        </p:spPr>
      </p:pic>
    </p:spTree>
    <p:extLst>
      <p:ext uri="{BB962C8B-B14F-4D97-AF65-F5344CB8AC3E}">
        <p14:creationId xmlns:p14="http://schemas.microsoft.com/office/powerpoint/2010/main" val="284786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Algorithm: Wavelet based decomposition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descr="A close up of a colorful background&#10;&#10;Description automatically generated">
            <a:extLst>
              <a:ext uri="{FF2B5EF4-FFF2-40B4-BE49-F238E27FC236}">
                <a16:creationId xmlns:a16="http://schemas.microsoft.com/office/drawing/2014/main" id="{46C06FD8-ACD3-488B-9B3D-06E905991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1445"/>
            <a:ext cx="9144000" cy="3640610"/>
          </a:xfrm>
          <a:prstGeom prst="rect">
            <a:avLst/>
          </a:prstGeom>
        </p:spPr>
      </p:pic>
    </p:spTree>
    <p:extLst>
      <p:ext uri="{BB962C8B-B14F-4D97-AF65-F5344CB8AC3E}">
        <p14:creationId xmlns:p14="http://schemas.microsoft.com/office/powerpoint/2010/main" val="20998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Algorithm: Decomposition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6" name="Picture 5" descr="A screenshot of a cell phone&#10;&#10;Description automatically generated">
            <a:extLst>
              <a:ext uri="{FF2B5EF4-FFF2-40B4-BE49-F238E27FC236}">
                <a16:creationId xmlns:a16="http://schemas.microsoft.com/office/drawing/2014/main" id="{742F9CEA-7EEF-48DF-82F1-69283CC4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728" y="716886"/>
            <a:ext cx="7382544" cy="3709728"/>
          </a:xfrm>
          <a:prstGeom prst="rect">
            <a:avLst/>
          </a:prstGeom>
        </p:spPr>
      </p:pic>
    </p:spTree>
    <p:extLst>
      <p:ext uri="{BB962C8B-B14F-4D97-AF65-F5344CB8AC3E}">
        <p14:creationId xmlns:p14="http://schemas.microsoft.com/office/powerpoint/2010/main" val="2897415144"/>
      </p:ext>
    </p:extLst>
  </p:cSld>
  <p:clrMapOvr>
    <a:masterClrMapping/>
  </p:clrMapOvr>
</p:sld>
</file>

<file path=ppt/theme/theme1.xml><?xml version="1.0" encoding="utf-8"?>
<a:theme xmlns:a="http://schemas.openxmlformats.org/drawingml/2006/main" name="template_warwick_16-9_skyblue_20oct">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uni_of_warwick_skyblue_16_9_2810</Template>
  <TotalTime>7618</TotalTime>
  <Words>2920</Words>
  <Application>Microsoft Office PowerPoint</Application>
  <PresentationFormat>On-screen Show (16:9)</PresentationFormat>
  <Paragraphs>189</Paragraphs>
  <Slides>17</Slides>
  <Notes>17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Cambria Math</vt:lpstr>
      <vt:lpstr>CMR10</vt:lpstr>
      <vt:lpstr>NimbusRomNo9L-Regu</vt:lpstr>
      <vt:lpstr>Times New Roman</vt:lpstr>
      <vt:lpstr>template_warwick_16-9_skyblue_20oct</vt:lpstr>
      <vt:lpstr>1_Custom Design</vt:lpstr>
      <vt:lpstr>Custom Design</vt:lpstr>
      <vt:lpstr>Wavelet Augmented Regression Profiling (WARP): improved long-term estimation of travel time series with recurrent congestion</vt:lpstr>
      <vt:lpstr>Long term forecast and Profile Estimation</vt:lpstr>
      <vt:lpstr>Site Selection and Rationale</vt:lpstr>
      <vt:lpstr>Current Profile Estimates</vt:lpstr>
      <vt:lpstr>Examples of Travel Times</vt:lpstr>
      <vt:lpstr>Travel Time: Components</vt:lpstr>
      <vt:lpstr>Autocorrelation of travel time series</vt:lpstr>
      <vt:lpstr>Algorithm: Wavelet based decomposition</vt:lpstr>
      <vt:lpstr>Algorithm: Decomposition</vt:lpstr>
      <vt:lpstr>Algorithm: Background Analysis</vt:lpstr>
      <vt:lpstr>Algorithm: Seasonal Analysis</vt:lpstr>
      <vt:lpstr>Algorithm: Recombination</vt:lpstr>
      <vt:lpstr>Results – Time of the Day (M6 &amp; M11)</vt:lpstr>
      <vt:lpstr>Results – Percentile of Travel Times (M6 &amp; M11)</vt:lpstr>
      <vt:lpstr>Results – Mean Absolute Relative Error Distribution</vt:lpstr>
      <vt:lpstr>Conclusion and Way Forward</vt:lpstr>
      <vt:lpstr>PowerPoint Presentation</vt:lpstr>
    </vt:vector>
  </TitlesOfParts>
  <Company>University of Warwick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Cabrejas Egea, Alvaro</dc:creator>
  <cp:lastModifiedBy>Alvaro Cabrejas Egea</cp:lastModifiedBy>
  <cp:revision>169</cp:revision>
  <cp:lastPrinted>2001-12-07T16:14:49Z</cp:lastPrinted>
  <dcterms:created xsi:type="dcterms:W3CDTF">2016-09-26T18:04:29Z</dcterms:created>
  <dcterms:modified xsi:type="dcterms:W3CDTF">2020-08-30T12:27:24Z</dcterms:modified>
</cp:coreProperties>
</file>