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95" r:id="rId2"/>
    <p:sldMasterId id="2147483660" r:id="rId3"/>
  </p:sldMasterIdLst>
  <p:notesMasterIdLst>
    <p:notesMasterId r:id="rId31"/>
  </p:notesMasterIdLst>
  <p:handoutMasterIdLst>
    <p:handoutMasterId r:id="rId32"/>
  </p:handoutMasterIdLst>
  <p:sldIdLst>
    <p:sldId id="270" r:id="rId4"/>
    <p:sldId id="279" r:id="rId5"/>
    <p:sldId id="298" r:id="rId6"/>
    <p:sldId id="281" r:id="rId7"/>
    <p:sldId id="299" r:id="rId8"/>
    <p:sldId id="300" r:id="rId9"/>
    <p:sldId id="311" r:id="rId10"/>
    <p:sldId id="276" r:id="rId11"/>
    <p:sldId id="280" r:id="rId12"/>
    <p:sldId id="282" r:id="rId13"/>
    <p:sldId id="307" r:id="rId14"/>
    <p:sldId id="313" r:id="rId15"/>
    <p:sldId id="308" r:id="rId16"/>
    <p:sldId id="309" r:id="rId17"/>
    <p:sldId id="319" r:id="rId18"/>
    <p:sldId id="320" r:id="rId19"/>
    <p:sldId id="310" r:id="rId20"/>
    <p:sldId id="302" r:id="rId21"/>
    <p:sldId id="315" r:id="rId22"/>
    <p:sldId id="305" r:id="rId23"/>
    <p:sldId id="317" r:id="rId24"/>
    <p:sldId id="303" r:id="rId25"/>
    <p:sldId id="312" r:id="rId26"/>
    <p:sldId id="295" r:id="rId27"/>
    <p:sldId id="316" r:id="rId28"/>
    <p:sldId id="318" r:id="rId29"/>
    <p:sldId id="314" r:id="rId30"/>
  </p:sldIdLst>
  <p:sldSz cx="9144000" cy="5143500" type="screen16x9"/>
  <p:notesSz cx="6781800" cy="9906000"/>
  <p:defaultTextStyle>
    <a:defPPr>
      <a:defRPr lang="en-GB"/>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27" autoAdjust="0"/>
    <p:restoredTop sz="62935" autoAdjust="0"/>
  </p:normalViewPr>
  <p:slideViewPr>
    <p:cSldViewPr showGuides="1">
      <p:cViewPr>
        <p:scale>
          <a:sx n="125" d="100"/>
          <a:sy n="125" d="100"/>
        </p:scale>
        <p:origin x="834" y="-75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 Id="rId8"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753E8E-1E3B-4AF2-92E0-3ADA8FE3D643}"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GB"/>
        </a:p>
      </dgm:t>
    </dgm:pt>
    <dgm:pt modelId="{F1689402-B66D-426E-9A08-0045ABD881E1}">
      <dgm:prSet phldrT="[Text]"/>
      <dgm:spPr/>
      <dgm:t>
        <a:bodyPr/>
        <a:lstStyle/>
        <a:p>
          <a:r>
            <a:rPr lang="en-GB" dirty="0"/>
            <a:t>More displacements</a:t>
          </a:r>
        </a:p>
      </dgm:t>
    </dgm:pt>
    <dgm:pt modelId="{45D996E2-458C-42B4-B172-B0FD85461921}" type="parTrans" cxnId="{1C94AB63-24A4-44D4-941B-CF253A0C4FE0}">
      <dgm:prSet/>
      <dgm:spPr/>
      <dgm:t>
        <a:bodyPr/>
        <a:lstStyle/>
        <a:p>
          <a:endParaRPr lang="en-GB"/>
        </a:p>
      </dgm:t>
    </dgm:pt>
    <dgm:pt modelId="{F52478D4-1C82-4C7C-85D1-268EF1C13C80}" type="sibTrans" cxnId="{1C94AB63-24A4-44D4-941B-CF253A0C4FE0}">
      <dgm:prSet/>
      <dgm:spPr/>
      <dgm:t>
        <a:bodyPr/>
        <a:lstStyle/>
        <a:p>
          <a:endParaRPr lang="en-GB"/>
        </a:p>
      </dgm:t>
    </dgm:pt>
    <dgm:pt modelId="{6F51CFD5-32C4-464E-9C49-2462619D770E}">
      <dgm:prSet phldrT="[Text]"/>
      <dgm:spPr/>
      <dgm:t>
        <a:bodyPr/>
        <a:lstStyle/>
        <a:p>
          <a:r>
            <a:rPr lang="en-GB" dirty="0"/>
            <a:t>No new infrastructure</a:t>
          </a:r>
        </a:p>
      </dgm:t>
    </dgm:pt>
    <dgm:pt modelId="{23C33FB5-A792-411A-B09F-9C48B610D7C0}" type="parTrans" cxnId="{9ACEC357-D950-4F60-B2C3-D6985687310C}">
      <dgm:prSet/>
      <dgm:spPr/>
      <dgm:t>
        <a:bodyPr/>
        <a:lstStyle/>
        <a:p>
          <a:endParaRPr lang="en-GB"/>
        </a:p>
      </dgm:t>
    </dgm:pt>
    <dgm:pt modelId="{4C028C7F-B3A3-489F-BE50-DAF6BE9EABC7}" type="sibTrans" cxnId="{9ACEC357-D950-4F60-B2C3-D6985687310C}">
      <dgm:prSet/>
      <dgm:spPr/>
      <dgm:t>
        <a:bodyPr/>
        <a:lstStyle/>
        <a:p>
          <a:endParaRPr lang="en-GB"/>
        </a:p>
      </dgm:t>
    </dgm:pt>
    <dgm:pt modelId="{03D55130-7DDD-4FB5-A44A-C298E70936F4}">
      <dgm:prSet phldrT="[Text]"/>
      <dgm:spPr/>
      <dgm:t>
        <a:bodyPr/>
        <a:lstStyle/>
        <a:p>
          <a:r>
            <a:rPr lang="en-GB" dirty="0"/>
            <a:t>Reduce Congestion</a:t>
          </a:r>
        </a:p>
      </dgm:t>
    </dgm:pt>
    <dgm:pt modelId="{0BE5E47A-FE36-4D44-A2AF-8FC597838AB0}" type="parTrans" cxnId="{A323F628-924A-49CC-8398-FDC6A7A6D98D}">
      <dgm:prSet/>
      <dgm:spPr/>
      <dgm:t>
        <a:bodyPr/>
        <a:lstStyle/>
        <a:p>
          <a:endParaRPr lang="en-GB"/>
        </a:p>
      </dgm:t>
    </dgm:pt>
    <dgm:pt modelId="{E8D0A67C-514F-449F-BEAB-60E9EEEF2EB7}" type="sibTrans" cxnId="{A323F628-924A-49CC-8398-FDC6A7A6D98D}">
      <dgm:prSet/>
      <dgm:spPr/>
      <dgm:t>
        <a:bodyPr/>
        <a:lstStyle/>
        <a:p>
          <a:endParaRPr lang="en-GB"/>
        </a:p>
      </dgm:t>
    </dgm:pt>
    <dgm:pt modelId="{C7A234D7-306F-430B-900F-D98EC36661D8}">
      <dgm:prSet phldrT="[Text]"/>
      <dgm:spPr/>
      <dgm:t>
        <a:bodyPr/>
        <a:lstStyle/>
        <a:p>
          <a:r>
            <a:rPr lang="en-GB" dirty="0"/>
            <a:t>Increase Capacity</a:t>
          </a:r>
        </a:p>
      </dgm:t>
    </dgm:pt>
    <dgm:pt modelId="{B3203B28-3FC1-4C31-8D9D-7C39DFE33119}" type="parTrans" cxnId="{A3570BA6-3A4B-45F6-80FD-B1B0E7067F00}">
      <dgm:prSet/>
      <dgm:spPr/>
      <dgm:t>
        <a:bodyPr/>
        <a:lstStyle/>
        <a:p>
          <a:endParaRPr lang="en-GB"/>
        </a:p>
      </dgm:t>
    </dgm:pt>
    <dgm:pt modelId="{9F97DF67-A447-4B1C-A15A-0A6D79899E12}" type="sibTrans" cxnId="{A3570BA6-3A4B-45F6-80FD-B1B0E7067F00}">
      <dgm:prSet/>
      <dgm:spPr/>
      <dgm:t>
        <a:bodyPr/>
        <a:lstStyle/>
        <a:p>
          <a:endParaRPr lang="en-GB"/>
        </a:p>
      </dgm:t>
    </dgm:pt>
    <dgm:pt modelId="{CCB99F78-BF20-4EBF-B3D3-13690D5B17B5}">
      <dgm:prSet phldrT="[Text]" custT="1">
        <dgm:style>
          <a:lnRef idx="0">
            <a:schemeClr val="accent6"/>
          </a:lnRef>
          <a:fillRef idx="3">
            <a:schemeClr val="accent6"/>
          </a:fillRef>
          <a:effectRef idx="3">
            <a:schemeClr val="accent6"/>
          </a:effectRef>
          <a:fontRef idx="minor">
            <a:schemeClr val="lt1"/>
          </a:fontRef>
        </dgm:style>
      </dgm:prSet>
      <dgm:spPr/>
      <dgm:t>
        <a:bodyPr/>
        <a:lstStyle/>
        <a:p>
          <a:r>
            <a:rPr lang="en-GB" sz="2800" dirty="0"/>
            <a:t>Smart Motorways</a:t>
          </a:r>
        </a:p>
      </dgm:t>
    </dgm:pt>
    <dgm:pt modelId="{B1AD946B-4CBC-4A16-B863-CDE73A08C357}" type="parTrans" cxnId="{03FA384A-2746-4147-B3E6-4EC18A926BA9}">
      <dgm:prSet/>
      <dgm:spPr/>
      <dgm:t>
        <a:bodyPr/>
        <a:lstStyle/>
        <a:p>
          <a:endParaRPr lang="en-GB"/>
        </a:p>
      </dgm:t>
    </dgm:pt>
    <dgm:pt modelId="{593D19EC-D1BE-4681-9F18-349CB1068231}" type="sibTrans" cxnId="{03FA384A-2746-4147-B3E6-4EC18A926BA9}">
      <dgm:prSet/>
      <dgm:spPr/>
      <dgm:t>
        <a:bodyPr/>
        <a:lstStyle/>
        <a:p>
          <a:endParaRPr lang="en-GB"/>
        </a:p>
      </dgm:t>
    </dgm:pt>
    <dgm:pt modelId="{410F4B5F-1C9D-4264-8993-1C554C1D45DF}" type="pres">
      <dgm:prSet presAssocID="{52753E8E-1E3B-4AF2-92E0-3ADA8FE3D643}" presName="diagram" presStyleCnt="0">
        <dgm:presLayoutVars>
          <dgm:dir/>
          <dgm:resizeHandles val="exact"/>
        </dgm:presLayoutVars>
      </dgm:prSet>
      <dgm:spPr/>
    </dgm:pt>
    <dgm:pt modelId="{BB4414DF-312E-458A-B194-881373F1C87E}" type="pres">
      <dgm:prSet presAssocID="{F1689402-B66D-426E-9A08-0045ABD881E1}" presName="node" presStyleLbl="node1" presStyleIdx="0" presStyleCnt="5" custScaleX="28584" custScaleY="22971" custLinFactNeighborX="31370" custLinFactNeighborY="-5132">
        <dgm:presLayoutVars>
          <dgm:bulletEnabled val="1"/>
        </dgm:presLayoutVars>
      </dgm:prSet>
      <dgm:spPr/>
    </dgm:pt>
    <dgm:pt modelId="{1E5B2D0D-8793-4532-8CAE-FFFD2260E432}" type="pres">
      <dgm:prSet presAssocID="{F52478D4-1C82-4C7C-85D1-268EF1C13C80}" presName="sibTrans" presStyleCnt="0"/>
      <dgm:spPr/>
    </dgm:pt>
    <dgm:pt modelId="{ACFECAF5-3EFD-4D30-BEFE-FBDABF7FA155}" type="pres">
      <dgm:prSet presAssocID="{6F51CFD5-32C4-464E-9C49-2462619D770E}" presName="node" presStyleLbl="node1" presStyleIdx="1" presStyleCnt="5" custScaleX="28584" custScaleY="22971" custLinFactNeighborX="24173" custLinFactNeighborY="-4712">
        <dgm:presLayoutVars>
          <dgm:bulletEnabled val="1"/>
        </dgm:presLayoutVars>
      </dgm:prSet>
      <dgm:spPr/>
    </dgm:pt>
    <dgm:pt modelId="{639111C5-A587-468E-80DB-77DCE791D2B8}" type="pres">
      <dgm:prSet presAssocID="{4C028C7F-B3A3-489F-BE50-DAF6BE9EABC7}" presName="sibTrans" presStyleCnt="0"/>
      <dgm:spPr/>
    </dgm:pt>
    <dgm:pt modelId="{9D0AC8A6-F60A-4A93-BF1A-CB82C94B7F6F}" type="pres">
      <dgm:prSet presAssocID="{03D55130-7DDD-4FB5-A44A-C298E70936F4}" presName="node" presStyleLbl="node1" presStyleIdx="2" presStyleCnt="5" custScaleX="28584" custScaleY="22971" custLinFactNeighborX="-74860" custLinFactNeighborY="41083">
        <dgm:presLayoutVars>
          <dgm:bulletEnabled val="1"/>
        </dgm:presLayoutVars>
      </dgm:prSet>
      <dgm:spPr/>
    </dgm:pt>
    <dgm:pt modelId="{D2252B0F-EC61-4453-9BF6-3D6BC0A19B80}" type="pres">
      <dgm:prSet presAssocID="{E8D0A67C-514F-449F-BEAB-60E9EEEF2EB7}" presName="sibTrans" presStyleCnt="0"/>
      <dgm:spPr/>
    </dgm:pt>
    <dgm:pt modelId="{3A14660E-294A-49CA-B989-587ADABEBB73}" type="pres">
      <dgm:prSet presAssocID="{C7A234D7-306F-430B-900F-D98EC36661D8}" presName="node" presStyleLbl="node1" presStyleIdx="3" presStyleCnt="5" custScaleX="28584" custScaleY="22971" custLinFactNeighborX="-9807" custLinFactNeighborY="-28648">
        <dgm:presLayoutVars>
          <dgm:bulletEnabled val="1"/>
        </dgm:presLayoutVars>
      </dgm:prSet>
      <dgm:spPr/>
    </dgm:pt>
    <dgm:pt modelId="{6A68C6DE-1F87-4A3F-A0CB-5AFACEADAA60}" type="pres">
      <dgm:prSet presAssocID="{9F97DF67-A447-4B1C-A15A-0A6D79899E12}" presName="sibTrans" presStyleCnt="0"/>
      <dgm:spPr/>
    </dgm:pt>
    <dgm:pt modelId="{5C31FB15-7BB5-442F-B14A-0A16E62B54CD}" type="pres">
      <dgm:prSet presAssocID="{CCB99F78-BF20-4EBF-B3D3-13690D5B17B5}" presName="node" presStyleLbl="node1" presStyleIdx="4" presStyleCnt="5" custScaleX="44174" custScaleY="24894" custLinFactNeighborX="-4761" custLinFactNeighborY="-6003">
        <dgm:presLayoutVars>
          <dgm:bulletEnabled val="1"/>
        </dgm:presLayoutVars>
      </dgm:prSet>
      <dgm:spPr/>
    </dgm:pt>
  </dgm:ptLst>
  <dgm:cxnLst>
    <dgm:cxn modelId="{D2988F07-BDD4-48D0-ADD1-FE59388B027F}" type="presOf" srcId="{C7A234D7-306F-430B-900F-D98EC36661D8}" destId="{3A14660E-294A-49CA-B989-587ADABEBB73}" srcOrd="0" destOrd="0" presId="urn:microsoft.com/office/officeart/2005/8/layout/default"/>
    <dgm:cxn modelId="{E348EF08-AE08-48FB-99C1-3B203E1E57EB}" type="presOf" srcId="{F1689402-B66D-426E-9A08-0045ABD881E1}" destId="{BB4414DF-312E-458A-B194-881373F1C87E}" srcOrd="0" destOrd="0" presId="urn:microsoft.com/office/officeart/2005/8/layout/default"/>
    <dgm:cxn modelId="{A323F628-924A-49CC-8398-FDC6A7A6D98D}" srcId="{52753E8E-1E3B-4AF2-92E0-3ADA8FE3D643}" destId="{03D55130-7DDD-4FB5-A44A-C298E70936F4}" srcOrd="2" destOrd="0" parTransId="{0BE5E47A-FE36-4D44-A2AF-8FC597838AB0}" sibTransId="{E8D0A67C-514F-449F-BEAB-60E9EEEF2EB7}"/>
    <dgm:cxn modelId="{1C94AB63-24A4-44D4-941B-CF253A0C4FE0}" srcId="{52753E8E-1E3B-4AF2-92E0-3ADA8FE3D643}" destId="{F1689402-B66D-426E-9A08-0045ABD881E1}" srcOrd="0" destOrd="0" parTransId="{45D996E2-458C-42B4-B172-B0FD85461921}" sibTransId="{F52478D4-1C82-4C7C-85D1-268EF1C13C80}"/>
    <dgm:cxn modelId="{03FA384A-2746-4147-B3E6-4EC18A926BA9}" srcId="{52753E8E-1E3B-4AF2-92E0-3ADA8FE3D643}" destId="{CCB99F78-BF20-4EBF-B3D3-13690D5B17B5}" srcOrd="4" destOrd="0" parTransId="{B1AD946B-4CBC-4A16-B863-CDE73A08C357}" sibTransId="{593D19EC-D1BE-4681-9F18-349CB1068231}"/>
    <dgm:cxn modelId="{9ACEC357-D950-4F60-B2C3-D6985687310C}" srcId="{52753E8E-1E3B-4AF2-92E0-3ADA8FE3D643}" destId="{6F51CFD5-32C4-464E-9C49-2462619D770E}" srcOrd="1" destOrd="0" parTransId="{23C33FB5-A792-411A-B09F-9C48B610D7C0}" sibTransId="{4C028C7F-B3A3-489F-BE50-DAF6BE9EABC7}"/>
    <dgm:cxn modelId="{A89DA990-5ACF-468E-AE46-BB935409BDF2}" type="presOf" srcId="{03D55130-7DDD-4FB5-A44A-C298E70936F4}" destId="{9D0AC8A6-F60A-4A93-BF1A-CB82C94B7F6F}" srcOrd="0" destOrd="0" presId="urn:microsoft.com/office/officeart/2005/8/layout/default"/>
    <dgm:cxn modelId="{FD58789E-8F63-4A73-9920-6A15A15934A8}" type="presOf" srcId="{52753E8E-1E3B-4AF2-92E0-3ADA8FE3D643}" destId="{410F4B5F-1C9D-4264-8993-1C554C1D45DF}" srcOrd="0" destOrd="0" presId="urn:microsoft.com/office/officeart/2005/8/layout/default"/>
    <dgm:cxn modelId="{A3570BA6-3A4B-45F6-80FD-B1B0E7067F00}" srcId="{52753E8E-1E3B-4AF2-92E0-3ADA8FE3D643}" destId="{C7A234D7-306F-430B-900F-D98EC36661D8}" srcOrd="3" destOrd="0" parTransId="{B3203B28-3FC1-4C31-8D9D-7C39DFE33119}" sibTransId="{9F97DF67-A447-4B1C-A15A-0A6D79899E12}"/>
    <dgm:cxn modelId="{217E57AD-D05A-403E-BE88-CAB211AC76A9}" type="presOf" srcId="{CCB99F78-BF20-4EBF-B3D3-13690D5B17B5}" destId="{5C31FB15-7BB5-442F-B14A-0A16E62B54CD}" srcOrd="0" destOrd="0" presId="urn:microsoft.com/office/officeart/2005/8/layout/default"/>
    <dgm:cxn modelId="{43C7EDE4-AD79-4EB5-B593-44F8566C8702}" type="presOf" srcId="{6F51CFD5-32C4-464E-9C49-2462619D770E}" destId="{ACFECAF5-3EFD-4D30-BEFE-FBDABF7FA155}" srcOrd="0" destOrd="0" presId="urn:microsoft.com/office/officeart/2005/8/layout/default"/>
    <dgm:cxn modelId="{BB898186-7606-471B-BF78-51EE7496CF95}" type="presParOf" srcId="{410F4B5F-1C9D-4264-8993-1C554C1D45DF}" destId="{BB4414DF-312E-458A-B194-881373F1C87E}" srcOrd="0" destOrd="0" presId="urn:microsoft.com/office/officeart/2005/8/layout/default"/>
    <dgm:cxn modelId="{ABABE599-FB19-4809-923E-50E569B25BF1}" type="presParOf" srcId="{410F4B5F-1C9D-4264-8993-1C554C1D45DF}" destId="{1E5B2D0D-8793-4532-8CAE-FFFD2260E432}" srcOrd="1" destOrd="0" presId="urn:microsoft.com/office/officeart/2005/8/layout/default"/>
    <dgm:cxn modelId="{12FEFEEF-2613-4CA0-AF18-3637917E1C47}" type="presParOf" srcId="{410F4B5F-1C9D-4264-8993-1C554C1D45DF}" destId="{ACFECAF5-3EFD-4D30-BEFE-FBDABF7FA155}" srcOrd="2" destOrd="0" presId="urn:microsoft.com/office/officeart/2005/8/layout/default"/>
    <dgm:cxn modelId="{AF67D65E-CCB7-46A4-AAE1-857FEBB70D94}" type="presParOf" srcId="{410F4B5F-1C9D-4264-8993-1C554C1D45DF}" destId="{639111C5-A587-468E-80DB-77DCE791D2B8}" srcOrd="3" destOrd="0" presId="urn:microsoft.com/office/officeart/2005/8/layout/default"/>
    <dgm:cxn modelId="{E0DCAFD9-1ACF-43E4-B309-013DEAF7A01A}" type="presParOf" srcId="{410F4B5F-1C9D-4264-8993-1C554C1D45DF}" destId="{9D0AC8A6-F60A-4A93-BF1A-CB82C94B7F6F}" srcOrd="4" destOrd="0" presId="urn:microsoft.com/office/officeart/2005/8/layout/default"/>
    <dgm:cxn modelId="{EA5F624A-37A7-416F-996E-25861F3431EB}" type="presParOf" srcId="{410F4B5F-1C9D-4264-8993-1C554C1D45DF}" destId="{D2252B0F-EC61-4453-9BF6-3D6BC0A19B80}" srcOrd="5" destOrd="0" presId="urn:microsoft.com/office/officeart/2005/8/layout/default"/>
    <dgm:cxn modelId="{9A1C6523-11CE-4427-A8ED-2BBF23FE9F14}" type="presParOf" srcId="{410F4B5F-1C9D-4264-8993-1C554C1D45DF}" destId="{3A14660E-294A-49CA-B989-587ADABEBB73}" srcOrd="6" destOrd="0" presId="urn:microsoft.com/office/officeart/2005/8/layout/default"/>
    <dgm:cxn modelId="{C287451D-6B37-4A76-9111-90A53CA1CF76}" type="presParOf" srcId="{410F4B5F-1C9D-4264-8993-1C554C1D45DF}" destId="{6A68C6DE-1F87-4A3F-A0CB-5AFACEADAA60}" srcOrd="7" destOrd="0" presId="urn:microsoft.com/office/officeart/2005/8/layout/default"/>
    <dgm:cxn modelId="{BE4648A9-6CD9-45C0-B65F-040AF70CE8F5}" type="presParOf" srcId="{410F4B5F-1C9D-4264-8993-1C554C1D45DF}" destId="{5C31FB15-7BB5-442F-B14A-0A16E62B54CD}"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4414DF-312E-458A-B194-881373F1C87E}">
      <dsp:nvSpPr>
        <dsp:cNvPr id="0" name=""/>
        <dsp:cNvSpPr/>
      </dsp:nvSpPr>
      <dsp:spPr>
        <a:xfrm>
          <a:off x="1944201" y="90108"/>
          <a:ext cx="1770600" cy="853746"/>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More displacements</a:t>
          </a:r>
        </a:p>
      </dsp:txBody>
      <dsp:txXfrm>
        <a:off x="1944201" y="90108"/>
        <a:ext cx="1770600" cy="853746"/>
      </dsp:txXfrm>
    </dsp:sp>
    <dsp:sp modelId="{ACFECAF5-3EFD-4D30-BEFE-FBDABF7FA155}">
      <dsp:nvSpPr>
        <dsp:cNvPr id="0" name=""/>
        <dsp:cNvSpPr/>
      </dsp:nvSpPr>
      <dsp:spPr>
        <a:xfrm>
          <a:off x="3888430" y="105718"/>
          <a:ext cx="1770600" cy="853746"/>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No new infrastructure</a:t>
          </a:r>
        </a:p>
      </dsp:txBody>
      <dsp:txXfrm>
        <a:off x="3888430" y="105718"/>
        <a:ext cx="1770600" cy="853746"/>
      </dsp:txXfrm>
    </dsp:sp>
    <dsp:sp modelId="{9D0AC8A6-F60A-4A93-BF1A-CB82C94B7F6F}">
      <dsp:nvSpPr>
        <dsp:cNvPr id="0" name=""/>
        <dsp:cNvSpPr/>
      </dsp:nvSpPr>
      <dsp:spPr>
        <a:xfrm>
          <a:off x="143992" y="1807747"/>
          <a:ext cx="1770600" cy="853746"/>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Reduce Congestion</a:t>
          </a:r>
        </a:p>
      </dsp:txBody>
      <dsp:txXfrm>
        <a:off x="143992" y="1807747"/>
        <a:ext cx="1770600" cy="853746"/>
      </dsp:txXfrm>
    </dsp:sp>
    <dsp:sp modelId="{3A14660E-294A-49CA-B989-587ADABEBB73}">
      <dsp:nvSpPr>
        <dsp:cNvPr id="0" name=""/>
        <dsp:cNvSpPr/>
      </dsp:nvSpPr>
      <dsp:spPr>
        <a:xfrm>
          <a:off x="105710" y="725025"/>
          <a:ext cx="1770600" cy="853746"/>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Increase Capacity</a:t>
          </a:r>
        </a:p>
      </dsp:txBody>
      <dsp:txXfrm>
        <a:off x="105710" y="725025"/>
        <a:ext cx="1770600" cy="853746"/>
      </dsp:txXfrm>
    </dsp:sp>
    <dsp:sp modelId="{5C31FB15-7BB5-442F-B14A-0A16E62B54CD}">
      <dsp:nvSpPr>
        <dsp:cNvPr id="0" name=""/>
        <dsp:cNvSpPr/>
      </dsp:nvSpPr>
      <dsp:spPr>
        <a:xfrm>
          <a:off x="2808316" y="1530920"/>
          <a:ext cx="2736303" cy="925216"/>
        </a:xfrm>
        <a:prstGeom prst="rect">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6"/>
        </a:lnRef>
        <a:fillRef idx="3">
          <a:schemeClr val="accent6"/>
        </a:fillRef>
        <a:effectRef idx="3">
          <a:schemeClr val="accent6"/>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dirty="0"/>
            <a:t>Smart Motorways</a:t>
          </a:r>
        </a:p>
      </dsp:txBody>
      <dsp:txXfrm>
        <a:off x="2808316" y="1530920"/>
        <a:ext cx="2736303" cy="92521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1026"/>
          <p:cNvSpPr>
            <a:spLocks noGrp="1" noChangeArrowheads="1"/>
          </p:cNvSpPr>
          <p:nvPr>
            <p:ph type="hdr" sz="quarter"/>
          </p:nvPr>
        </p:nvSpPr>
        <p:spPr bwMode="auto">
          <a:xfrm>
            <a:off x="0" y="0"/>
            <a:ext cx="2938463"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cs typeface="+mn-cs"/>
              </a:defRPr>
            </a:lvl1pPr>
          </a:lstStyle>
          <a:p>
            <a:pPr>
              <a:defRPr/>
            </a:pPr>
            <a:endParaRPr lang="en-GB" altLang="en-US"/>
          </a:p>
        </p:txBody>
      </p:sp>
      <p:sp>
        <p:nvSpPr>
          <p:cNvPr id="47107" name="Rectangle 1027"/>
          <p:cNvSpPr>
            <a:spLocks noGrp="1" noChangeArrowheads="1"/>
          </p:cNvSpPr>
          <p:nvPr>
            <p:ph type="dt" sz="quarter" idx="1"/>
          </p:nvPr>
        </p:nvSpPr>
        <p:spPr bwMode="auto">
          <a:xfrm>
            <a:off x="3843338" y="0"/>
            <a:ext cx="2938462"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cs typeface="+mn-cs"/>
              </a:defRPr>
            </a:lvl1pPr>
          </a:lstStyle>
          <a:p>
            <a:pPr>
              <a:defRPr/>
            </a:pPr>
            <a:endParaRPr lang="en-GB" altLang="en-US"/>
          </a:p>
        </p:txBody>
      </p:sp>
      <p:sp>
        <p:nvSpPr>
          <p:cNvPr id="47108" name="Rectangle 1028"/>
          <p:cNvSpPr>
            <a:spLocks noGrp="1" noChangeArrowheads="1"/>
          </p:cNvSpPr>
          <p:nvPr>
            <p:ph type="ftr" sz="quarter" idx="2"/>
          </p:nvPr>
        </p:nvSpPr>
        <p:spPr bwMode="auto">
          <a:xfrm>
            <a:off x="0" y="9410700"/>
            <a:ext cx="2938463"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cs typeface="+mn-cs"/>
              </a:defRPr>
            </a:lvl1pPr>
          </a:lstStyle>
          <a:p>
            <a:pPr>
              <a:defRPr/>
            </a:pPr>
            <a:endParaRPr lang="en-GB" altLang="en-US"/>
          </a:p>
        </p:txBody>
      </p:sp>
      <p:sp>
        <p:nvSpPr>
          <p:cNvPr id="47109" name="Rectangle 1029"/>
          <p:cNvSpPr>
            <a:spLocks noGrp="1" noChangeArrowheads="1"/>
          </p:cNvSpPr>
          <p:nvPr>
            <p:ph type="sldNum" sz="quarter" idx="3"/>
          </p:nvPr>
        </p:nvSpPr>
        <p:spPr bwMode="auto">
          <a:xfrm>
            <a:off x="3843338" y="9410700"/>
            <a:ext cx="2938462"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cs typeface="+mn-cs"/>
              </a:defRPr>
            </a:lvl1pPr>
          </a:lstStyle>
          <a:p>
            <a:pPr>
              <a:defRPr/>
            </a:pPr>
            <a:fld id="{8819A2C5-D425-418A-813C-D2056631D7C5}" type="slidenum">
              <a:rPr lang="en-GB" altLang="en-US"/>
              <a:pPr>
                <a:defRPr/>
              </a:pPr>
              <a:t>‹#›</a:t>
            </a:fld>
            <a:endParaRPr lang="en-GB" altLang="en-US"/>
          </a:p>
        </p:txBody>
      </p:sp>
    </p:spTree>
    <p:extLst>
      <p:ext uri="{BB962C8B-B14F-4D97-AF65-F5344CB8AC3E}">
        <p14:creationId xmlns:p14="http://schemas.microsoft.com/office/powerpoint/2010/main" val="3791946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050"/>
          <p:cNvSpPr>
            <a:spLocks noGrp="1" noChangeArrowheads="1"/>
          </p:cNvSpPr>
          <p:nvPr>
            <p:ph type="hdr" sz="quarter"/>
          </p:nvPr>
        </p:nvSpPr>
        <p:spPr bwMode="auto">
          <a:xfrm>
            <a:off x="0" y="0"/>
            <a:ext cx="2938463"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cs typeface="+mn-cs"/>
              </a:defRPr>
            </a:lvl1pPr>
          </a:lstStyle>
          <a:p>
            <a:pPr>
              <a:defRPr/>
            </a:pPr>
            <a:endParaRPr lang="en-GB" altLang="en-US"/>
          </a:p>
        </p:txBody>
      </p:sp>
      <p:sp>
        <p:nvSpPr>
          <p:cNvPr id="16387" name="Rectangle 2051"/>
          <p:cNvSpPr>
            <a:spLocks noGrp="1" noChangeArrowheads="1"/>
          </p:cNvSpPr>
          <p:nvPr>
            <p:ph type="dt" idx="1"/>
          </p:nvPr>
        </p:nvSpPr>
        <p:spPr bwMode="auto">
          <a:xfrm>
            <a:off x="3843338" y="0"/>
            <a:ext cx="2938462"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cs typeface="+mn-cs"/>
              </a:defRPr>
            </a:lvl1pPr>
          </a:lstStyle>
          <a:p>
            <a:pPr>
              <a:defRPr/>
            </a:pPr>
            <a:endParaRPr lang="en-GB" altLang="en-US"/>
          </a:p>
        </p:txBody>
      </p:sp>
      <p:sp>
        <p:nvSpPr>
          <p:cNvPr id="8196" name="Rectangle 2052"/>
          <p:cNvSpPr>
            <a:spLocks noGrp="1" noRot="1" noChangeAspect="1" noChangeArrowheads="1" noTextEdit="1"/>
          </p:cNvSpPr>
          <p:nvPr>
            <p:ph type="sldImg" idx="2"/>
          </p:nvPr>
        </p:nvSpPr>
        <p:spPr bwMode="auto">
          <a:xfrm>
            <a:off x="88900" y="742950"/>
            <a:ext cx="6604000" cy="3714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2053"/>
          <p:cNvSpPr>
            <a:spLocks noGrp="1" noChangeArrowheads="1"/>
          </p:cNvSpPr>
          <p:nvPr>
            <p:ph type="body" sz="quarter" idx="3"/>
          </p:nvPr>
        </p:nvSpPr>
        <p:spPr bwMode="auto">
          <a:xfrm>
            <a:off x="904875" y="4705350"/>
            <a:ext cx="4972050"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noProof="0"/>
              <a:t>Click to edit Master text styles</a:t>
            </a:r>
          </a:p>
          <a:p>
            <a:pPr lvl="1"/>
            <a:r>
              <a:rPr lang="en-GB" altLang="en-US" noProof="0"/>
              <a:t>Second level</a:t>
            </a:r>
          </a:p>
          <a:p>
            <a:pPr lvl="2"/>
            <a:r>
              <a:rPr lang="en-GB" altLang="en-US" noProof="0"/>
              <a:t>Third level</a:t>
            </a:r>
          </a:p>
          <a:p>
            <a:pPr lvl="3"/>
            <a:r>
              <a:rPr lang="en-GB" altLang="en-US" noProof="0"/>
              <a:t>Fourth level</a:t>
            </a:r>
          </a:p>
          <a:p>
            <a:pPr lvl="4"/>
            <a:r>
              <a:rPr lang="en-GB" altLang="en-US" noProof="0"/>
              <a:t>Fifth level</a:t>
            </a:r>
          </a:p>
        </p:txBody>
      </p:sp>
      <p:sp>
        <p:nvSpPr>
          <p:cNvPr id="16390" name="Rectangle 2054"/>
          <p:cNvSpPr>
            <a:spLocks noGrp="1" noChangeArrowheads="1"/>
          </p:cNvSpPr>
          <p:nvPr>
            <p:ph type="ftr" sz="quarter" idx="4"/>
          </p:nvPr>
        </p:nvSpPr>
        <p:spPr bwMode="auto">
          <a:xfrm>
            <a:off x="0" y="9410700"/>
            <a:ext cx="2938463"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cs typeface="+mn-cs"/>
              </a:defRPr>
            </a:lvl1pPr>
          </a:lstStyle>
          <a:p>
            <a:pPr>
              <a:defRPr/>
            </a:pPr>
            <a:endParaRPr lang="en-GB" altLang="en-US"/>
          </a:p>
        </p:txBody>
      </p:sp>
      <p:sp>
        <p:nvSpPr>
          <p:cNvPr id="16391" name="Rectangle 2055"/>
          <p:cNvSpPr>
            <a:spLocks noGrp="1" noChangeArrowheads="1"/>
          </p:cNvSpPr>
          <p:nvPr>
            <p:ph type="sldNum" sz="quarter" idx="5"/>
          </p:nvPr>
        </p:nvSpPr>
        <p:spPr bwMode="auto">
          <a:xfrm>
            <a:off x="3843338" y="9410700"/>
            <a:ext cx="2938462"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cs typeface="+mn-cs"/>
              </a:defRPr>
            </a:lvl1pPr>
          </a:lstStyle>
          <a:p>
            <a:pPr>
              <a:defRPr/>
            </a:pPr>
            <a:fld id="{74F9E15A-2DDD-48A4-81E6-2EDEC1199FAA}" type="slidenum">
              <a:rPr lang="en-GB" altLang="en-US"/>
              <a:pPr>
                <a:defRPr/>
              </a:pPr>
              <a:t>‹#›</a:t>
            </a:fld>
            <a:endParaRPr lang="en-GB" altLang="en-US"/>
          </a:p>
        </p:txBody>
      </p:sp>
    </p:spTree>
    <p:extLst>
      <p:ext uri="{BB962C8B-B14F-4D97-AF65-F5344CB8AC3E}">
        <p14:creationId xmlns:p14="http://schemas.microsoft.com/office/powerpoint/2010/main" val="12510948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74F9E15A-2DDD-48A4-81E6-2EDEC1199FAA}" type="slidenum">
              <a:rPr lang="en-GB" altLang="en-US" smtClean="0"/>
              <a:pPr>
                <a:defRPr/>
              </a:pPr>
              <a:t>1</a:t>
            </a:fld>
            <a:endParaRPr lang="en-GB" altLang="en-US"/>
          </a:p>
        </p:txBody>
      </p:sp>
    </p:spTree>
    <p:extLst>
      <p:ext uri="{BB962C8B-B14F-4D97-AF65-F5344CB8AC3E}">
        <p14:creationId xmlns:p14="http://schemas.microsoft.com/office/powerpoint/2010/main" val="895328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current methodology to calculate these profiles involves heavy use of time-based segmentation and combines it with an exponentially decaying moving average.</a:t>
            </a:r>
          </a:p>
          <a:p>
            <a:r>
              <a:rPr lang="en-GB" dirty="0"/>
              <a:t>This time segmentation implies that the data will placed in different categories and these will be assessed independently. </a:t>
            </a:r>
          </a:p>
          <a:p>
            <a:r>
              <a:rPr lang="en-GB" dirty="0"/>
              <a:t>Once this is done, the Exponentially Weighted Moving Average can be applied on a minute by minute basis.</a:t>
            </a:r>
          </a:p>
          <a:p>
            <a:r>
              <a:rPr lang="en-GB" dirty="0"/>
              <a:t>This means that to generate an estimation of the 10:15 AM today, I will look into the travel times at 10:15 AM over previous days that belong in the same category as today, and apply this moving average over them.</a:t>
            </a:r>
          </a:p>
          <a:p>
            <a:r>
              <a:rPr lang="en-GB" dirty="0"/>
              <a:t>The most obvious and immediate downside of this approach is that it can easily be led into overestimation by any single event that is not filtered out, as you can see in the plot on the screen. </a:t>
            </a:r>
          </a:p>
          <a:p>
            <a:r>
              <a:rPr lang="en-GB" dirty="0"/>
              <a:t>In this case we find a great peak around the 2</a:t>
            </a:r>
            <a:r>
              <a:rPr lang="en-GB" baseline="30000" dirty="0"/>
              <a:t>nd</a:t>
            </a:r>
            <a:r>
              <a:rPr lang="en-GB" dirty="0"/>
              <a:t> of May. An algorithm using this approach, will replicate this spike on the exactly one week later, but as you can see, it was nowhere to be found. </a:t>
            </a:r>
          </a:p>
          <a:p>
            <a:r>
              <a:rPr lang="en-GB" dirty="0"/>
              <a:t>In this context, we need to generate an algorithm capable of accounting for seasonal changes, without the need of segmentation, and in a way that is resilient to large deviations in the data. Let’s focus first on the seasonality.</a:t>
            </a:r>
          </a:p>
          <a:p>
            <a:endParaRPr lang="en-GB" dirty="0"/>
          </a:p>
          <a:p>
            <a:endParaRPr lang="en-GB" dirty="0"/>
          </a:p>
        </p:txBody>
      </p:sp>
      <p:sp>
        <p:nvSpPr>
          <p:cNvPr id="4" name="Slide Number Placeholder 3"/>
          <p:cNvSpPr>
            <a:spLocks noGrp="1"/>
          </p:cNvSpPr>
          <p:nvPr>
            <p:ph type="sldNum" sz="quarter" idx="10"/>
          </p:nvPr>
        </p:nvSpPr>
        <p:spPr/>
        <p:txBody>
          <a:bodyPr/>
          <a:lstStyle/>
          <a:p>
            <a:pPr>
              <a:defRPr/>
            </a:pPr>
            <a:fld id="{74F9E15A-2DDD-48A4-81E6-2EDEC1199FAA}" type="slidenum">
              <a:rPr lang="en-GB" altLang="en-US" smtClean="0"/>
              <a:pPr>
                <a:defRPr/>
              </a:pPr>
              <a:t>11</a:t>
            </a:fld>
            <a:endParaRPr lang="en-GB" altLang="en-US"/>
          </a:p>
        </p:txBody>
      </p:sp>
    </p:spTree>
    <p:extLst>
      <p:ext uri="{BB962C8B-B14F-4D97-AF65-F5344CB8AC3E}">
        <p14:creationId xmlns:p14="http://schemas.microsoft.com/office/powerpoint/2010/main" val="2221028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Since we are looking at cases of high recurring congestion, it seems like a reasonable start to look at the autocorrelation function for the travel time </a:t>
            </a:r>
            <a:r>
              <a:rPr lang="en-GB" dirty="0" err="1"/>
              <a:t>time</a:t>
            </a:r>
            <a:r>
              <a:rPr lang="en-GB" dirty="0"/>
              <a:t> series.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And what we can see here, as far as autocorrelation functions go, is very interesting.</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First, the patterns are much clearer than usual.</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On top of that, we can see how we have a pattern going on with a period of a day, and at the same time another overarching patter with a period of a complete week.</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This leads us to believe, that we will be dealing with a heavy double seasonality (daily and weekly), which otherwise makes sense from what we intuitively know about how we humans operate in terms of time.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So summarizing, so far we have, oscillations around a mean (as we said earlier), quick large deviations and various </a:t>
            </a:r>
            <a:r>
              <a:rPr lang="en-GB" dirty="0" err="1"/>
              <a:t>seasonalities</a:t>
            </a:r>
            <a:r>
              <a:rPr lang="en-GB" dirty="0"/>
              <a:t>. Let’s see how can we break this down: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[[[NEXT SLIDE]]]</a:t>
            </a:r>
          </a:p>
        </p:txBody>
      </p:sp>
      <p:sp>
        <p:nvSpPr>
          <p:cNvPr id="4" name="Slide Number Placeholder 3"/>
          <p:cNvSpPr>
            <a:spLocks noGrp="1"/>
          </p:cNvSpPr>
          <p:nvPr>
            <p:ph type="sldNum" sz="quarter" idx="10"/>
          </p:nvPr>
        </p:nvSpPr>
        <p:spPr/>
        <p:txBody>
          <a:bodyPr/>
          <a:lstStyle/>
          <a:p>
            <a:pPr>
              <a:defRPr/>
            </a:pPr>
            <a:fld id="{74F9E15A-2DDD-48A4-81E6-2EDEC1199FAA}" type="slidenum">
              <a:rPr lang="en-GB" altLang="en-US" smtClean="0"/>
              <a:pPr>
                <a:defRPr/>
              </a:pPr>
              <a:t>12</a:t>
            </a:fld>
            <a:endParaRPr lang="en-GB" altLang="en-US"/>
          </a:p>
        </p:txBody>
      </p:sp>
    </p:spTree>
    <p:extLst>
      <p:ext uri="{BB962C8B-B14F-4D97-AF65-F5344CB8AC3E}">
        <p14:creationId xmlns:p14="http://schemas.microsoft.com/office/powerpoint/2010/main" val="25117042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t>What we though is that traffic appears to operate in 2 very differentiated regimes, that we internally called background and spikes.</a:t>
            </a:r>
          </a:p>
          <a:p>
            <a:pPr marL="0" indent="0">
              <a:buNone/>
            </a:pPr>
            <a:r>
              <a:rPr lang="en-GB" dirty="0"/>
              <a:t>The background would comprise what we talked about earlier, some relatively stable series that oscillates with high frequency.</a:t>
            </a:r>
          </a:p>
          <a:p>
            <a:pPr marL="0" indent="0">
              <a:buNone/>
            </a:pPr>
            <a:r>
              <a:rPr lang="en-GB" dirty="0"/>
              <a:t>Suitable for Spectral Filtering.</a:t>
            </a:r>
          </a:p>
          <a:p>
            <a:pPr marL="0" indent="0">
              <a:buNone/>
            </a:pPr>
            <a:r>
              <a:rPr lang="en-GB" dirty="0"/>
              <a:t>The spikes on the other hand are not there most of the time, and are rare enough to not have intra day patterns, but the weekly patterns were relatively clear. The </a:t>
            </a:r>
            <a:r>
              <a:rPr lang="en-GB" dirty="0" err="1"/>
              <a:t>seasonalities</a:t>
            </a:r>
            <a:r>
              <a:rPr lang="en-GB" dirty="0"/>
              <a:t> will be extracted by STL decomposition, which is an algorithm developed by Cleveland in 1990.</a:t>
            </a:r>
          </a:p>
          <a:p>
            <a:r>
              <a:rPr lang="en-GB" dirty="0"/>
              <a:t>The separation is done as follows:</a:t>
            </a:r>
          </a:p>
          <a:p>
            <a:pPr marL="228600" indent="-228600">
              <a:buAutoNum type="arabicPeriod"/>
            </a:pPr>
            <a:r>
              <a:rPr lang="en-GB" dirty="0"/>
              <a:t>Normalisation of travel times in link by free flow time</a:t>
            </a:r>
          </a:p>
          <a:p>
            <a:pPr marL="228600" indent="-228600">
              <a:buAutoNum type="arabicPeriod"/>
            </a:pPr>
            <a:r>
              <a:rPr lang="en-GB" dirty="0"/>
              <a:t>Applying a threshold. So far we found quite a better way of doing this, but we didn’t have the time to make proper cross validation.</a:t>
            </a:r>
          </a:p>
          <a:p>
            <a:pPr marL="228600" indent="-228600">
              <a:buAutoNum type="arabicPeriod"/>
            </a:pPr>
            <a:r>
              <a:rPr lang="en-GB" dirty="0"/>
              <a:t>In this manner, we define a indicator function that will tell us whether any given point in the series belongs in a spike or not.</a:t>
            </a:r>
          </a:p>
          <a:p>
            <a:pPr marL="228600" indent="-228600">
              <a:buAutoNum type="arabicPeriod"/>
            </a:pPr>
            <a:endParaRPr lang="en-GB" dirty="0"/>
          </a:p>
          <a:p>
            <a:pPr marL="0" indent="0">
              <a:buNone/>
            </a:pPr>
            <a:r>
              <a:rPr lang="en-GB" dirty="0"/>
              <a:t>At this point, we take the background signal and start playing with it. [[[[SLIDE]]]]</a:t>
            </a:r>
          </a:p>
        </p:txBody>
      </p:sp>
      <p:sp>
        <p:nvSpPr>
          <p:cNvPr id="4" name="Slide Number Placeholder 3"/>
          <p:cNvSpPr>
            <a:spLocks noGrp="1"/>
          </p:cNvSpPr>
          <p:nvPr>
            <p:ph type="sldNum" sz="quarter" idx="10"/>
          </p:nvPr>
        </p:nvSpPr>
        <p:spPr/>
        <p:txBody>
          <a:bodyPr/>
          <a:lstStyle/>
          <a:p>
            <a:pPr>
              <a:defRPr/>
            </a:pPr>
            <a:fld id="{74F9E15A-2DDD-48A4-81E6-2EDEC1199FAA}" type="slidenum">
              <a:rPr lang="en-GB" altLang="en-US" smtClean="0"/>
              <a:pPr>
                <a:defRPr/>
              </a:pPr>
              <a:t>13</a:t>
            </a:fld>
            <a:endParaRPr lang="en-GB" altLang="en-US"/>
          </a:p>
        </p:txBody>
      </p:sp>
    </p:spTree>
    <p:extLst>
      <p:ext uri="{BB962C8B-B14F-4D97-AF65-F5344CB8AC3E}">
        <p14:creationId xmlns:p14="http://schemas.microsoft.com/office/powerpoint/2010/main" val="2251398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t>In the case of the background, we separate it from the rest of the time series, and we apply a frequency filter.</a:t>
            </a:r>
          </a:p>
          <a:p>
            <a:pPr marL="0" indent="0">
              <a:buNone/>
            </a:pPr>
            <a:r>
              <a:rPr lang="en-GB" dirty="0"/>
              <a:t>With this filter we get rid of all frequencies under 4 hours and over a week.</a:t>
            </a:r>
          </a:p>
          <a:p>
            <a:pPr marL="0" indent="0">
              <a:buNone/>
            </a:pPr>
            <a:r>
              <a:rPr lang="en-GB" dirty="0"/>
              <a:t>This way, we aim at eliminating the influence that a short term event may have over the normal functioning of the highway and obtaining a highly smooth series that accurately follows the actual travel times without being dragged into the large deviations. Mind that in this plot, besides containing a few specially bad days, the red line represents forecasts made one week in advance. So it is by itself a good approximation of the “normal” operation of a motorway. THIS WORK EVEN WITHOUT REMOVING THE SPIKES SINCE THEIR EFFECTS USUALLY OPERATE ON SMALL TIMESCALES.</a:t>
            </a:r>
          </a:p>
          <a:p>
            <a:pPr marL="0" indent="0">
              <a:buNone/>
            </a:pPr>
            <a:r>
              <a:rPr lang="en-GB" dirty="0"/>
              <a:t>This is however not enough, since we also aim to capture the recurrent component of the congestion, so we turn to seasonal analysis. [[SLIDE]]</a:t>
            </a:r>
          </a:p>
        </p:txBody>
      </p:sp>
      <p:sp>
        <p:nvSpPr>
          <p:cNvPr id="4" name="Slide Number Placeholder 3"/>
          <p:cNvSpPr>
            <a:spLocks noGrp="1"/>
          </p:cNvSpPr>
          <p:nvPr>
            <p:ph type="sldNum" sz="quarter" idx="10"/>
          </p:nvPr>
        </p:nvSpPr>
        <p:spPr/>
        <p:txBody>
          <a:bodyPr/>
          <a:lstStyle/>
          <a:p>
            <a:pPr>
              <a:defRPr/>
            </a:pPr>
            <a:fld id="{74F9E15A-2DDD-48A4-81E6-2EDEC1199FAA}" type="slidenum">
              <a:rPr lang="en-GB" altLang="en-US" smtClean="0"/>
              <a:pPr>
                <a:defRPr/>
              </a:pPr>
              <a:t>14</a:t>
            </a:fld>
            <a:endParaRPr lang="en-GB" altLang="en-US"/>
          </a:p>
        </p:txBody>
      </p:sp>
    </p:spTree>
    <p:extLst>
      <p:ext uri="{BB962C8B-B14F-4D97-AF65-F5344CB8AC3E}">
        <p14:creationId xmlns:p14="http://schemas.microsoft.com/office/powerpoint/2010/main" val="1669182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t>As you can see, here we are learning some patters, but we have not required to make use of any kind of segmentation. This is an intermediate result of our algorithm obtained by using the Seasonal-Trend-Decomposition based on Loess that we talked about earlier.</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 However, while this series follows much better the large deviations from the baseline, it is also much jumpier than the previous one, making it badly adapted to the times when there is no congestion and smoother flow. Take into account that in this case, we are only taking those periodic components of the signal, and getting rid of everything else. </a:t>
            </a:r>
          </a:p>
          <a:p>
            <a:pPr marL="0" indent="0">
              <a:buNone/>
            </a:pPr>
            <a:endParaRPr lang="en-GB"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You can also see that with this component alone, on occasion, phantom spikes are replicated in locations where there are none. [[[SLIDE]]]</a:t>
            </a:r>
          </a:p>
          <a:p>
            <a:pPr marL="0" indent="0">
              <a:buNone/>
            </a:pPr>
            <a:endParaRPr lang="en-GB" dirty="0"/>
          </a:p>
        </p:txBody>
      </p:sp>
      <p:sp>
        <p:nvSpPr>
          <p:cNvPr id="4" name="Slide Number Placeholder 3"/>
          <p:cNvSpPr>
            <a:spLocks noGrp="1"/>
          </p:cNvSpPr>
          <p:nvPr>
            <p:ph type="sldNum" sz="quarter" idx="10"/>
          </p:nvPr>
        </p:nvSpPr>
        <p:spPr/>
        <p:txBody>
          <a:bodyPr/>
          <a:lstStyle/>
          <a:p>
            <a:pPr>
              <a:defRPr/>
            </a:pPr>
            <a:fld id="{74F9E15A-2DDD-48A4-81E6-2EDEC1199FAA}" type="slidenum">
              <a:rPr lang="en-GB" altLang="en-US" smtClean="0"/>
              <a:pPr>
                <a:defRPr/>
              </a:pPr>
              <a:t>15</a:t>
            </a:fld>
            <a:endParaRPr lang="en-GB" altLang="en-US"/>
          </a:p>
        </p:txBody>
      </p:sp>
    </p:spTree>
    <p:extLst>
      <p:ext uri="{BB962C8B-B14F-4D97-AF65-F5344CB8AC3E}">
        <p14:creationId xmlns:p14="http://schemas.microsoft.com/office/powerpoint/2010/main" val="26501466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t>The best predictive power is obtained when we combine these 2 previous results, using the Background whenever the spikes are not present and switching to seasonal analysis when they are (we would use the indicator function we defined previously). In this manner we obtain a system that has the best of both worlds, smooth prediction over long periods of time, being capable of switching to a different mode when density and travel times start to grow.</a:t>
            </a:r>
          </a:p>
          <a:p>
            <a:pPr marL="0" indent="0">
              <a:buNone/>
            </a:pPr>
            <a:r>
              <a:rPr lang="en-GB" dirty="0"/>
              <a:t>The separation presented here was done in terms of normalised travel times compared to free flow time, but we got comparable results using density and daily maxima for doing the separation. With a deeper study on the parameters of those approaches, I am confident that they can achieve similar results.</a:t>
            </a:r>
          </a:p>
        </p:txBody>
      </p:sp>
      <p:sp>
        <p:nvSpPr>
          <p:cNvPr id="4" name="Slide Number Placeholder 3"/>
          <p:cNvSpPr>
            <a:spLocks noGrp="1"/>
          </p:cNvSpPr>
          <p:nvPr>
            <p:ph type="sldNum" sz="quarter" idx="10"/>
          </p:nvPr>
        </p:nvSpPr>
        <p:spPr/>
        <p:txBody>
          <a:bodyPr/>
          <a:lstStyle/>
          <a:p>
            <a:pPr>
              <a:defRPr/>
            </a:pPr>
            <a:fld id="{74F9E15A-2DDD-48A4-81E6-2EDEC1199FAA}" type="slidenum">
              <a:rPr lang="en-GB" altLang="en-US" smtClean="0"/>
              <a:pPr>
                <a:defRPr/>
              </a:pPr>
              <a:t>16</a:t>
            </a:fld>
            <a:endParaRPr lang="en-GB" altLang="en-US"/>
          </a:p>
        </p:txBody>
      </p:sp>
    </p:spTree>
    <p:extLst>
      <p:ext uri="{BB962C8B-B14F-4D97-AF65-F5344CB8AC3E}">
        <p14:creationId xmlns:p14="http://schemas.microsoft.com/office/powerpoint/2010/main" val="9194150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can see how the inverse of the predicted travel time, accommodates to the actual measurements in terms of speed. For a perfect fit, it would follow a perfectly straight line as you can see in the first plot, since the inverse of the travel time will obviously be proportional to the speed. The small variations that you can observe can be attributed to noise in the measurements, and the discrete nature of these.</a:t>
            </a:r>
          </a:p>
          <a:p>
            <a:r>
              <a:rPr lang="en-GB" dirty="0"/>
              <a:t>It can be seen that, without supplying a perfect prediction, our method still heavily restricts the observed spread, generating a much better fit. Here the intuition is that the closer to a straight line, the better.</a:t>
            </a:r>
          </a:p>
          <a:p>
            <a:r>
              <a:rPr lang="en-GB" dirty="0"/>
              <a:t>This results correspond to the first link of the first motorway, otherwise we would have too many points on screen since our dataset comprises almost 10 million data points. So let’s move on to aggregated results next: </a:t>
            </a:r>
          </a:p>
          <a:p>
            <a:endParaRPr lang="en-GB" dirty="0"/>
          </a:p>
        </p:txBody>
      </p:sp>
      <p:sp>
        <p:nvSpPr>
          <p:cNvPr id="4" name="Slide Number Placeholder 3"/>
          <p:cNvSpPr>
            <a:spLocks noGrp="1"/>
          </p:cNvSpPr>
          <p:nvPr>
            <p:ph type="sldNum" sz="quarter" idx="10"/>
          </p:nvPr>
        </p:nvSpPr>
        <p:spPr/>
        <p:txBody>
          <a:bodyPr/>
          <a:lstStyle/>
          <a:p>
            <a:pPr>
              <a:defRPr/>
            </a:pPr>
            <a:fld id="{74F9E15A-2DDD-48A4-81E6-2EDEC1199FAA}" type="slidenum">
              <a:rPr lang="en-GB" altLang="en-US" smtClean="0"/>
              <a:pPr>
                <a:defRPr/>
              </a:pPr>
              <a:t>17</a:t>
            </a:fld>
            <a:endParaRPr lang="en-GB" altLang="en-US"/>
          </a:p>
        </p:txBody>
      </p:sp>
    </p:spTree>
    <p:extLst>
      <p:ext uri="{BB962C8B-B14F-4D97-AF65-F5344CB8AC3E}">
        <p14:creationId xmlns:p14="http://schemas.microsoft.com/office/powerpoint/2010/main" val="28158221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you know by heart. GO.</a:t>
            </a:r>
          </a:p>
        </p:txBody>
      </p:sp>
      <p:sp>
        <p:nvSpPr>
          <p:cNvPr id="4" name="Slide Number Placeholder 3"/>
          <p:cNvSpPr>
            <a:spLocks noGrp="1"/>
          </p:cNvSpPr>
          <p:nvPr>
            <p:ph type="sldNum" sz="quarter" idx="10"/>
          </p:nvPr>
        </p:nvSpPr>
        <p:spPr/>
        <p:txBody>
          <a:bodyPr/>
          <a:lstStyle/>
          <a:p>
            <a:pPr>
              <a:defRPr/>
            </a:pPr>
            <a:fld id="{74F9E15A-2DDD-48A4-81E6-2EDEC1199FAA}" type="slidenum">
              <a:rPr lang="en-GB" altLang="en-US" smtClean="0"/>
              <a:pPr>
                <a:defRPr/>
              </a:pPr>
              <a:t>18</a:t>
            </a:fld>
            <a:endParaRPr lang="en-GB" altLang="en-US"/>
          </a:p>
        </p:txBody>
      </p:sp>
    </p:spTree>
    <p:extLst>
      <p:ext uri="{BB962C8B-B14F-4D97-AF65-F5344CB8AC3E}">
        <p14:creationId xmlns:p14="http://schemas.microsoft.com/office/powerpoint/2010/main" val="319937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WORK HERE!!</a:t>
            </a:r>
          </a:p>
        </p:txBody>
      </p:sp>
      <p:sp>
        <p:nvSpPr>
          <p:cNvPr id="4" name="Slide Number Placeholder 3"/>
          <p:cNvSpPr>
            <a:spLocks noGrp="1"/>
          </p:cNvSpPr>
          <p:nvPr>
            <p:ph type="sldNum" sz="quarter" idx="10"/>
          </p:nvPr>
        </p:nvSpPr>
        <p:spPr/>
        <p:txBody>
          <a:bodyPr/>
          <a:lstStyle/>
          <a:p>
            <a:pPr>
              <a:defRPr/>
            </a:pPr>
            <a:fld id="{74F9E15A-2DDD-48A4-81E6-2EDEC1199FAA}" type="slidenum">
              <a:rPr lang="en-GB" altLang="en-US" smtClean="0"/>
              <a:pPr>
                <a:defRPr/>
              </a:pPr>
              <a:t>19</a:t>
            </a:fld>
            <a:endParaRPr lang="en-GB" altLang="en-US"/>
          </a:p>
        </p:txBody>
      </p:sp>
    </p:spTree>
    <p:extLst>
      <p:ext uri="{BB962C8B-B14F-4D97-AF65-F5344CB8AC3E}">
        <p14:creationId xmlns:p14="http://schemas.microsoft.com/office/powerpoint/2010/main" val="11289648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you know by heart. GO.</a:t>
            </a:r>
          </a:p>
        </p:txBody>
      </p:sp>
      <p:sp>
        <p:nvSpPr>
          <p:cNvPr id="4" name="Slide Number Placeholder 3"/>
          <p:cNvSpPr>
            <a:spLocks noGrp="1"/>
          </p:cNvSpPr>
          <p:nvPr>
            <p:ph type="sldNum" sz="quarter" idx="10"/>
          </p:nvPr>
        </p:nvSpPr>
        <p:spPr/>
        <p:txBody>
          <a:bodyPr/>
          <a:lstStyle/>
          <a:p>
            <a:pPr>
              <a:defRPr/>
            </a:pPr>
            <a:fld id="{74F9E15A-2DDD-48A4-81E6-2EDEC1199FAA}" type="slidenum">
              <a:rPr lang="en-GB" altLang="en-US" smtClean="0"/>
              <a:pPr>
                <a:defRPr/>
              </a:pPr>
              <a:t>20</a:t>
            </a:fld>
            <a:endParaRPr lang="en-GB" altLang="en-US"/>
          </a:p>
        </p:txBody>
      </p:sp>
    </p:spTree>
    <p:extLst>
      <p:ext uri="{BB962C8B-B14F-4D97-AF65-F5344CB8AC3E}">
        <p14:creationId xmlns:p14="http://schemas.microsoft.com/office/powerpoint/2010/main" val="3514052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have a small traffic research group at the university of Warwick.</a:t>
            </a:r>
          </a:p>
          <a:p>
            <a:r>
              <a:rPr lang="en-GB" dirty="0"/>
              <a:t>Here you can see the collaborators for this paper: Peter and Colm.</a:t>
            </a:r>
          </a:p>
          <a:p>
            <a:r>
              <a:rPr lang="en-GB" dirty="0"/>
              <a:t>And below you can find other members of our group, including Kieran Kalair who will be presenting the biggest experimental validation of the </a:t>
            </a:r>
            <a:r>
              <a:rPr lang="en-GB" dirty="0" err="1"/>
              <a:t>Lighthill</a:t>
            </a:r>
            <a:r>
              <a:rPr lang="en-GB" dirty="0"/>
              <a:t> – Whitman –Richards model to date, as far as we know, by at least an order of magnitude, this will be on Wednesday.</a:t>
            </a:r>
          </a:p>
          <a:p>
            <a:r>
              <a:rPr lang="en-GB" dirty="0"/>
              <a:t>[[[[NEXT SLIDE]]]]</a:t>
            </a:r>
          </a:p>
        </p:txBody>
      </p:sp>
      <p:sp>
        <p:nvSpPr>
          <p:cNvPr id="4" name="Slide Number Placeholder 3"/>
          <p:cNvSpPr>
            <a:spLocks noGrp="1"/>
          </p:cNvSpPr>
          <p:nvPr>
            <p:ph type="sldNum" sz="quarter" idx="10"/>
          </p:nvPr>
        </p:nvSpPr>
        <p:spPr/>
        <p:txBody>
          <a:bodyPr/>
          <a:lstStyle/>
          <a:p>
            <a:pPr>
              <a:defRPr/>
            </a:pPr>
            <a:fld id="{74F9E15A-2DDD-48A4-81E6-2EDEC1199FAA}" type="slidenum">
              <a:rPr lang="en-GB" altLang="en-US" smtClean="0"/>
              <a:pPr>
                <a:defRPr/>
              </a:pPr>
              <a:t>3</a:t>
            </a:fld>
            <a:endParaRPr lang="en-GB" altLang="en-US"/>
          </a:p>
        </p:txBody>
      </p:sp>
    </p:spTree>
    <p:extLst>
      <p:ext uri="{BB962C8B-B14F-4D97-AF65-F5344CB8AC3E}">
        <p14:creationId xmlns:p14="http://schemas.microsoft.com/office/powerpoint/2010/main" val="10193744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WORK HERE!!</a:t>
            </a:r>
          </a:p>
        </p:txBody>
      </p:sp>
      <p:sp>
        <p:nvSpPr>
          <p:cNvPr id="4" name="Slide Number Placeholder 3"/>
          <p:cNvSpPr>
            <a:spLocks noGrp="1"/>
          </p:cNvSpPr>
          <p:nvPr>
            <p:ph type="sldNum" sz="quarter" idx="10"/>
          </p:nvPr>
        </p:nvSpPr>
        <p:spPr/>
        <p:txBody>
          <a:bodyPr/>
          <a:lstStyle/>
          <a:p>
            <a:pPr>
              <a:defRPr/>
            </a:pPr>
            <a:fld id="{74F9E15A-2DDD-48A4-81E6-2EDEC1199FAA}" type="slidenum">
              <a:rPr lang="en-GB" altLang="en-US" smtClean="0"/>
              <a:pPr>
                <a:defRPr/>
              </a:pPr>
              <a:t>21</a:t>
            </a:fld>
            <a:endParaRPr lang="en-GB" altLang="en-US"/>
          </a:p>
        </p:txBody>
      </p:sp>
    </p:spTree>
    <p:extLst>
      <p:ext uri="{BB962C8B-B14F-4D97-AF65-F5344CB8AC3E}">
        <p14:creationId xmlns:p14="http://schemas.microsoft.com/office/powerpoint/2010/main" val="21804565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97.7% within 15% error for the M6</a:t>
            </a:r>
          </a:p>
          <a:p>
            <a:r>
              <a:rPr lang="en-GB" dirty="0"/>
              <a:t>98.2% within 15% error for the M11.</a:t>
            </a:r>
          </a:p>
          <a:p>
            <a:r>
              <a:rPr lang="en-GB" dirty="0"/>
              <a:t>92.8% within 15% error for the M25 with 25% less training data and smart motorway features (variable speed limit, changing number of lanes) which complicates prediction.</a:t>
            </a:r>
          </a:p>
        </p:txBody>
      </p:sp>
      <p:sp>
        <p:nvSpPr>
          <p:cNvPr id="4" name="Slide Number Placeholder 3"/>
          <p:cNvSpPr>
            <a:spLocks noGrp="1"/>
          </p:cNvSpPr>
          <p:nvPr>
            <p:ph type="sldNum" sz="quarter" idx="10"/>
          </p:nvPr>
        </p:nvSpPr>
        <p:spPr/>
        <p:txBody>
          <a:bodyPr/>
          <a:lstStyle/>
          <a:p>
            <a:pPr>
              <a:defRPr/>
            </a:pPr>
            <a:fld id="{74F9E15A-2DDD-48A4-81E6-2EDEC1199FAA}" type="slidenum">
              <a:rPr lang="en-GB" altLang="en-US" smtClean="0"/>
              <a:pPr>
                <a:defRPr/>
              </a:pPr>
              <a:t>22</a:t>
            </a:fld>
            <a:endParaRPr lang="en-GB" altLang="en-US"/>
          </a:p>
        </p:txBody>
      </p:sp>
    </p:spTree>
    <p:extLst>
      <p:ext uri="{BB962C8B-B14F-4D97-AF65-F5344CB8AC3E}">
        <p14:creationId xmlns:p14="http://schemas.microsoft.com/office/powerpoint/2010/main" val="22217662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WORK HERE!!</a:t>
            </a:r>
          </a:p>
        </p:txBody>
      </p:sp>
      <p:sp>
        <p:nvSpPr>
          <p:cNvPr id="4" name="Slide Number Placeholder 3"/>
          <p:cNvSpPr>
            <a:spLocks noGrp="1"/>
          </p:cNvSpPr>
          <p:nvPr>
            <p:ph type="sldNum" sz="quarter" idx="10"/>
          </p:nvPr>
        </p:nvSpPr>
        <p:spPr/>
        <p:txBody>
          <a:bodyPr/>
          <a:lstStyle/>
          <a:p>
            <a:pPr>
              <a:defRPr/>
            </a:pPr>
            <a:fld id="{74F9E15A-2DDD-48A4-81E6-2EDEC1199FAA}" type="slidenum">
              <a:rPr lang="en-GB" altLang="en-US" smtClean="0"/>
              <a:pPr>
                <a:defRPr/>
              </a:pPr>
              <a:t>25</a:t>
            </a:fld>
            <a:endParaRPr lang="en-GB" altLang="en-US"/>
          </a:p>
        </p:txBody>
      </p:sp>
    </p:spTree>
    <p:extLst>
      <p:ext uri="{BB962C8B-B14F-4D97-AF65-F5344CB8AC3E}">
        <p14:creationId xmlns:p14="http://schemas.microsoft.com/office/powerpoint/2010/main" val="12431119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WORK HERE!!</a:t>
            </a:r>
          </a:p>
        </p:txBody>
      </p:sp>
      <p:sp>
        <p:nvSpPr>
          <p:cNvPr id="4" name="Slide Number Placeholder 3"/>
          <p:cNvSpPr>
            <a:spLocks noGrp="1"/>
          </p:cNvSpPr>
          <p:nvPr>
            <p:ph type="sldNum" sz="quarter" idx="10"/>
          </p:nvPr>
        </p:nvSpPr>
        <p:spPr/>
        <p:txBody>
          <a:bodyPr/>
          <a:lstStyle/>
          <a:p>
            <a:pPr>
              <a:defRPr/>
            </a:pPr>
            <a:fld id="{74F9E15A-2DDD-48A4-81E6-2EDEC1199FAA}" type="slidenum">
              <a:rPr lang="en-GB" altLang="en-US" smtClean="0"/>
              <a:pPr>
                <a:defRPr/>
              </a:pPr>
              <a:t>26</a:t>
            </a:fld>
            <a:endParaRPr lang="en-GB" altLang="en-US"/>
          </a:p>
        </p:txBody>
      </p:sp>
    </p:spTree>
    <p:extLst>
      <p:ext uri="{BB962C8B-B14F-4D97-AF65-F5344CB8AC3E}">
        <p14:creationId xmlns:p14="http://schemas.microsoft.com/office/powerpoint/2010/main" val="1177219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Split in back + spikes</a:t>
            </a:r>
          </a:p>
          <a:p>
            <a:pPr marL="228600" indent="-228600">
              <a:buAutoNum type="arabicPeriod"/>
            </a:pPr>
            <a:r>
              <a:rPr lang="en-GB" dirty="0"/>
              <a:t>Background: 2 seasonal components</a:t>
            </a:r>
          </a:p>
          <a:p>
            <a:pPr marL="228600" indent="-228600">
              <a:buAutoNum type="arabicPeriod"/>
            </a:pPr>
            <a:r>
              <a:rPr lang="en-GB" dirty="0"/>
              <a:t>Plot for </a:t>
            </a:r>
            <a:r>
              <a:rPr lang="en-GB" dirty="0" err="1"/>
              <a:t>fourier</a:t>
            </a:r>
            <a:endParaRPr lang="en-GB" dirty="0"/>
          </a:p>
          <a:p>
            <a:pPr marL="228600" indent="-228600">
              <a:buAutoNum type="arabicPeriod"/>
            </a:pPr>
            <a:r>
              <a:rPr lang="en-GB" dirty="0"/>
              <a:t>Spikes: Separate periodicity. Trash rest.</a:t>
            </a:r>
          </a:p>
          <a:p>
            <a:pPr marL="228600" indent="-228600">
              <a:buAutoNum type="arabicPeriod"/>
            </a:pPr>
            <a:r>
              <a:rPr lang="en-GB" dirty="0"/>
              <a:t>By means of STL decomposition.</a:t>
            </a:r>
          </a:p>
        </p:txBody>
      </p:sp>
      <p:sp>
        <p:nvSpPr>
          <p:cNvPr id="4" name="Slide Number Placeholder 3"/>
          <p:cNvSpPr>
            <a:spLocks noGrp="1"/>
          </p:cNvSpPr>
          <p:nvPr>
            <p:ph type="sldNum" sz="quarter" idx="10"/>
          </p:nvPr>
        </p:nvSpPr>
        <p:spPr/>
        <p:txBody>
          <a:bodyPr/>
          <a:lstStyle/>
          <a:p>
            <a:pPr>
              <a:defRPr/>
            </a:pPr>
            <a:fld id="{74F9E15A-2DDD-48A4-81E6-2EDEC1199FAA}" type="slidenum">
              <a:rPr lang="en-GB" altLang="en-US" smtClean="0"/>
              <a:pPr>
                <a:defRPr/>
              </a:pPr>
              <a:t>27</a:t>
            </a:fld>
            <a:endParaRPr lang="en-GB" altLang="en-US"/>
          </a:p>
        </p:txBody>
      </p:sp>
    </p:spTree>
    <p:extLst>
      <p:ext uri="{BB962C8B-B14F-4D97-AF65-F5344CB8AC3E}">
        <p14:creationId xmlns:p14="http://schemas.microsoft.com/office/powerpoint/2010/main" val="4015531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Unlike most literature, here, we will be focusing on the Profile estimation rather than on the short term forecasting.</a:t>
            </a:r>
          </a:p>
          <a:p>
            <a:r>
              <a:rPr lang="en-GB" dirty="0"/>
              <a:t>In this context, the profile is the Expected Travel Time in a particular location.</a:t>
            </a:r>
          </a:p>
          <a:p>
            <a:r>
              <a:rPr lang="en-GB" dirty="0"/>
              <a:t>A given profile value should be understood as the typical travel time for the location at that time, independent from travel conditions such as congestion, weather or any other event.</a:t>
            </a:r>
          </a:p>
          <a:p>
            <a:r>
              <a:rPr lang="en-GB" dirty="0"/>
              <a:t>So in terms of the plots below, we will be in this general area rather than on the </a:t>
            </a:r>
            <a:r>
              <a:rPr lang="en-GB" dirty="0" err="1"/>
              <a:t>hysteretical</a:t>
            </a:r>
            <a:r>
              <a:rPr lang="en-GB" dirty="0"/>
              <a:t> excursions that go this way.</a:t>
            </a:r>
          </a:p>
          <a:p>
            <a:r>
              <a:rPr lang="en-GB" dirty="0"/>
              <a:t>[[NEXT SLIDE]]</a:t>
            </a:r>
          </a:p>
        </p:txBody>
      </p:sp>
      <p:sp>
        <p:nvSpPr>
          <p:cNvPr id="4" name="Slide Number Placeholder 3"/>
          <p:cNvSpPr>
            <a:spLocks noGrp="1"/>
          </p:cNvSpPr>
          <p:nvPr>
            <p:ph type="sldNum" sz="quarter" idx="10"/>
          </p:nvPr>
        </p:nvSpPr>
        <p:spPr/>
        <p:txBody>
          <a:bodyPr/>
          <a:lstStyle/>
          <a:p>
            <a:pPr>
              <a:defRPr/>
            </a:pPr>
            <a:fld id="{74F9E15A-2DDD-48A4-81E6-2EDEC1199FAA}" type="slidenum">
              <a:rPr lang="en-GB" altLang="en-US" smtClean="0"/>
              <a:pPr>
                <a:defRPr/>
              </a:pPr>
              <a:t>4</a:t>
            </a:fld>
            <a:endParaRPr lang="en-GB" altLang="en-US"/>
          </a:p>
        </p:txBody>
      </p:sp>
    </p:spTree>
    <p:extLst>
      <p:ext uri="{BB962C8B-B14F-4D97-AF65-F5344CB8AC3E}">
        <p14:creationId xmlns:p14="http://schemas.microsoft.com/office/powerpoint/2010/main" val="4076277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achieve a successful long term estimation of these travel times, we used historical data publicly available through the NTIS system, which I will introduce in a moment.</a:t>
            </a:r>
          </a:p>
          <a:p>
            <a:r>
              <a:rPr lang="en-GB" dirty="0"/>
              <a:t>Using these, we tried to extract all seasonality in the time series.</a:t>
            </a:r>
          </a:p>
          <a:p>
            <a:r>
              <a:rPr lang="en-GB" dirty="0"/>
              <a:t>Since we are looking only at the long term estimate, rare events involving bad weather, football games and so on should be ignored (not data-wise, but by the algorithm).</a:t>
            </a:r>
          </a:p>
          <a:p>
            <a:r>
              <a:rPr lang="en-GB" dirty="0"/>
              <a:t>Equally, all exceptional congestion should be classified as noise, and thus, filtered out from the final profiles.</a:t>
            </a:r>
          </a:p>
          <a:p>
            <a:endParaRPr lang="en-GB" dirty="0"/>
          </a:p>
          <a:p>
            <a:r>
              <a:rPr lang="en-GB" dirty="0"/>
              <a:t>OK, now we have a goal and a list of requirements, but what is our data and how do we get there?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Let me give a bit of extra background: [[NEXT SLIDE]]</a:t>
            </a:r>
          </a:p>
        </p:txBody>
      </p:sp>
      <p:sp>
        <p:nvSpPr>
          <p:cNvPr id="4" name="Slide Number Placeholder 3"/>
          <p:cNvSpPr>
            <a:spLocks noGrp="1"/>
          </p:cNvSpPr>
          <p:nvPr>
            <p:ph type="sldNum" sz="quarter" idx="10"/>
          </p:nvPr>
        </p:nvSpPr>
        <p:spPr/>
        <p:txBody>
          <a:bodyPr/>
          <a:lstStyle/>
          <a:p>
            <a:pPr>
              <a:defRPr/>
            </a:pPr>
            <a:fld id="{74F9E15A-2DDD-48A4-81E6-2EDEC1199FAA}" type="slidenum">
              <a:rPr lang="en-GB" altLang="en-US" smtClean="0"/>
              <a:pPr>
                <a:defRPr/>
              </a:pPr>
              <a:t>5</a:t>
            </a:fld>
            <a:endParaRPr lang="en-GB" altLang="en-US"/>
          </a:p>
        </p:txBody>
      </p:sp>
    </p:spTree>
    <p:extLst>
      <p:ext uri="{BB962C8B-B14F-4D97-AF65-F5344CB8AC3E}">
        <p14:creationId xmlns:p14="http://schemas.microsoft.com/office/powerpoint/2010/main" val="4109817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Strategic Road Network covers all the motorways and A roads in England.</a:t>
            </a:r>
          </a:p>
          <a:p>
            <a:r>
              <a:rPr lang="en-GB" dirty="0"/>
              <a:t>Currently the amount of displacements is steadily growing, there is an impending need to increase the capacity while simultaneously decreasing the congestion of the network.</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Since there is no budget available for developing new infrastructure, laying new roads and bridges, the policy is shifting towards making better use of the available resources, by using smart motorways, and to make this change, we need a network model: [[NEXT SLIDE]]</a:t>
            </a:r>
          </a:p>
          <a:p>
            <a:endParaRPr lang="en-GB" dirty="0"/>
          </a:p>
        </p:txBody>
      </p:sp>
      <p:sp>
        <p:nvSpPr>
          <p:cNvPr id="4" name="Slide Number Placeholder 3"/>
          <p:cNvSpPr>
            <a:spLocks noGrp="1"/>
          </p:cNvSpPr>
          <p:nvPr>
            <p:ph type="sldNum" sz="quarter" idx="10"/>
          </p:nvPr>
        </p:nvSpPr>
        <p:spPr/>
        <p:txBody>
          <a:bodyPr/>
          <a:lstStyle/>
          <a:p>
            <a:pPr>
              <a:defRPr/>
            </a:pPr>
            <a:fld id="{74F9E15A-2DDD-48A4-81E6-2EDEC1199FAA}" type="slidenum">
              <a:rPr lang="en-GB" altLang="en-US" smtClean="0"/>
              <a:pPr>
                <a:defRPr/>
              </a:pPr>
              <a:t>6</a:t>
            </a:fld>
            <a:endParaRPr lang="en-GB" altLang="en-US"/>
          </a:p>
        </p:txBody>
      </p:sp>
    </p:spTree>
    <p:extLst>
      <p:ext uri="{BB962C8B-B14F-4D97-AF65-F5344CB8AC3E}">
        <p14:creationId xmlns:p14="http://schemas.microsoft.com/office/powerpoint/2010/main" val="3325469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Strategic Road Network is modelled as a directed network.</a:t>
            </a:r>
          </a:p>
          <a:p>
            <a:r>
              <a:rPr lang="en-GB" dirty="0"/>
              <a:t>In this network, wherever two roads cross, a node will be placed, the edges joining those nodes that can be travelled between are the so called links.</a:t>
            </a:r>
          </a:p>
          <a:p>
            <a:r>
              <a:rPr lang="en-GB" dirty="0"/>
              <a:t>Any link will have a number of induction loops which will measure traffic data. </a:t>
            </a:r>
          </a:p>
          <a:p>
            <a:r>
              <a:rPr lang="en-GB" dirty="0"/>
              <a:t>We will later look at this data in more detail, but for now, the important bit is that each link will be assigned a Traffic Profile created from the historical measurements of the sensors in it.</a:t>
            </a:r>
          </a:p>
          <a:p>
            <a:r>
              <a:rPr lang="en-GB" dirty="0"/>
              <a:t>This profile, as I said before, provides with the expected travel times, for any given time, in the absence of external phenomena such as bad weather and so on.</a:t>
            </a:r>
          </a:p>
          <a:p>
            <a:r>
              <a:rPr lang="en-GB" dirty="0"/>
              <a:t>What we see in the plot, and this will come into play later on, is that for most of the series, travel times oscillates around a mostly stable mean value, with occasional quick large deviations from this.</a:t>
            </a:r>
          </a:p>
          <a:p>
            <a:r>
              <a:rPr lang="en-GB" dirty="0"/>
              <a:t>[[NEXT SLIDE]]</a:t>
            </a:r>
          </a:p>
          <a:p>
            <a:endParaRPr lang="en-GB" dirty="0"/>
          </a:p>
        </p:txBody>
      </p:sp>
      <p:sp>
        <p:nvSpPr>
          <p:cNvPr id="4" name="Slide Number Placeholder 3"/>
          <p:cNvSpPr>
            <a:spLocks noGrp="1"/>
          </p:cNvSpPr>
          <p:nvPr>
            <p:ph type="sldNum" sz="quarter" idx="10"/>
          </p:nvPr>
        </p:nvSpPr>
        <p:spPr/>
        <p:txBody>
          <a:bodyPr/>
          <a:lstStyle/>
          <a:p>
            <a:pPr>
              <a:defRPr/>
            </a:pPr>
            <a:fld id="{74F9E15A-2DDD-48A4-81E6-2EDEC1199FAA}" type="slidenum">
              <a:rPr lang="en-GB" altLang="en-US" smtClean="0"/>
              <a:pPr>
                <a:defRPr/>
              </a:pPr>
              <a:t>7</a:t>
            </a:fld>
            <a:endParaRPr lang="en-GB" altLang="en-US"/>
          </a:p>
        </p:txBody>
      </p:sp>
    </p:spTree>
    <p:extLst>
      <p:ext uri="{BB962C8B-B14F-4D97-AF65-F5344CB8AC3E}">
        <p14:creationId xmlns:p14="http://schemas.microsoft.com/office/powerpoint/2010/main" val="4198352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The National Traffic Information System (NTIS) connects the various subsystems of Highways England and the Regional Control Centres.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These interfaces provide access to all the data, from CCTV cameras to Induction Loop Measurements, that will later be aggregated at link level.</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The NTIS makes this information public, theoretically, anyone can set up an account and a subscription, but in reality, it is necessary to develop so many download scripts and to do such high amounts of pre-processing that there really IS a barrier at accessing this data and making use of it.</a:t>
            </a:r>
          </a:p>
          <a:p>
            <a:endParaRPr lang="en-GB" dirty="0"/>
          </a:p>
          <a:p>
            <a:r>
              <a:rPr lang="en-GB" dirty="0"/>
              <a:t>This is how we did our data selection:[[[[NEXT SLLIDE]]]]</a:t>
            </a:r>
          </a:p>
        </p:txBody>
      </p:sp>
      <p:sp>
        <p:nvSpPr>
          <p:cNvPr id="4" name="Slide Number Placeholder 3"/>
          <p:cNvSpPr>
            <a:spLocks noGrp="1"/>
          </p:cNvSpPr>
          <p:nvPr>
            <p:ph type="sldNum" sz="quarter" idx="10"/>
          </p:nvPr>
        </p:nvSpPr>
        <p:spPr/>
        <p:txBody>
          <a:bodyPr/>
          <a:lstStyle/>
          <a:p>
            <a:pPr>
              <a:defRPr/>
            </a:pPr>
            <a:fld id="{74F9E15A-2DDD-48A4-81E6-2EDEC1199FAA}" type="slidenum">
              <a:rPr lang="en-GB" altLang="en-US" smtClean="0"/>
              <a:pPr>
                <a:defRPr/>
              </a:pPr>
              <a:t>8</a:t>
            </a:fld>
            <a:endParaRPr lang="en-GB" altLang="en-US"/>
          </a:p>
        </p:txBody>
      </p:sp>
    </p:spTree>
    <p:extLst>
      <p:ext uri="{BB962C8B-B14F-4D97-AF65-F5344CB8AC3E}">
        <p14:creationId xmlns:p14="http://schemas.microsoft.com/office/powerpoint/2010/main" val="2148410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selected 3 different locations in England. </a:t>
            </a:r>
          </a:p>
          <a:p>
            <a:r>
              <a:rPr lang="en-GB" dirty="0"/>
              <a:t>-The M6 around Preston.</a:t>
            </a:r>
          </a:p>
          <a:p>
            <a:r>
              <a:rPr lang="en-GB" dirty="0"/>
              <a:t>-The M11, between London and Cambridge</a:t>
            </a:r>
          </a:p>
          <a:p>
            <a:r>
              <a:rPr lang="en-GB" dirty="0"/>
              <a:t>-And the M25 around London.</a:t>
            </a:r>
          </a:p>
          <a:p>
            <a:endParaRPr lang="en-GB" dirty="0"/>
          </a:p>
          <a:p>
            <a:r>
              <a:rPr lang="en-GB" dirty="0"/>
              <a:t>These 3 motorways are characterised by their high recurring congestion, typically being a bit of a nightmare to commuters.</a:t>
            </a:r>
          </a:p>
          <a:p>
            <a:r>
              <a:rPr lang="en-GB" dirty="0"/>
              <a:t>We connected to the NTIS system and downloaded some data, which we processed into something like this: [[NEXT SLIDE]]</a:t>
            </a:r>
          </a:p>
        </p:txBody>
      </p:sp>
      <p:sp>
        <p:nvSpPr>
          <p:cNvPr id="4" name="Slide Number Placeholder 3"/>
          <p:cNvSpPr>
            <a:spLocks noGrp="1"/>
          </p:cNvSpPr>
          <p:nvPr>
            <p:ph type="sldNum" sz="quarter" idx="10"/>
          </p:nvPr>
        </p:nvSpPr>
        <p:spPr/>
        <p:txBody>
          <a:bodyPr/>
          <a:lstStyle/>
          <a:p>
            <a:pPr>
              <a:defRPr/>
            </a:pPr>
            <a:fld id="{74F9E15A-2DDD-48A4-81E6-2EDEC1199FAA}" type="slidenum">
              <a:rPr lang="en-GB" altLang="en-US" smtClean="0"/>
              <a:pPr>
                <a:defRPr/>
              </a:pPr>
              <a:t>9</a:t>
            </a:fld>
            <a:endParaRPr lang="en-GB" altLang="en-US"/>
          </a:p>
        </p:txBody>
      </p:sp>
    </p:spTree>
    <p:extLst>
      <p:ext uri="{BB962C8B-B14F-4D97-AF65-F5344CB8AC3E}">
        <p14:creationId xmlns:p14="http://schemas.microsoft.com/office/powerpoint/2010/main" val="1373396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The data consisted of what you can see in the screen.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Outstanding congestion events are flagged, but since a part of our work focuses on detection, these were ignored. However the “Other event” flag was used to clean the dataset.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Our data from the first 2 motorways contained 12 whole weeks of data. Of this, once we get to the training of the algorithm, we will be using the 8 previous weeks to predict a week ahead, and this process will be repeated 4 times. So our final prediction will contain a 4 week forecast that we will be able to compare against the actual measurements from the motorway.</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In the case of the M25, our set contains 9 complete weeks, from which we will be using 3 weeks as training to predict a week ahead, repeating the process 4 times.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This is all very good, but HOW are profiles actually created?</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[[[[NEXT SLIDE]]]]</a:t>
            </a:r>
          </a:p>
        </p:txBody>
      </p:sp>
      <p:sp>
        <p:nvSpPr>
          <p:cNvPr id="4" name="Slide Number Placeholder 3"/>
          <p:cNvSpPr>
            <a:spLocks noGrp="1"/>
          </p:cNvSpPr>
          <p:nvPr>
            <p:ph type="sldNum" sz="quarter" idx="10"/>
          </p:nvPr>
        </p:nvSpPr>
        <p:spPr/>
        <p:txBody>
          <a:bodyPr/>
          <a:lstStyle/>
          <a:p>
            <a:pPr>
              <a:defRPr/>
            </a:pPr>
            <a:fld id="{74F9E15A-2DDD-48A4-81E6-2EDEC1199FAA}" type="slidenum">
              <a:rPr lang="en-GB" altLang="en-US" smtClean="0"/>
              <a:pPr>
                <a:defRPr/>
              </a:pPr>
              <a:t>10</a:t>
            </a:fld>
            <a:endParaRPr lang="en-GB" altLang="en-US"/>
          </a:p>
        </p:txBody>
      </p:sp>
    </p:spTree>
    <p:extLst>
      <p:ext uri="{BB962C8B-B14F-4D97-AF65-F5344CB8AC3E}">
        <p14:creationId xmlns:p14="http://schemas.microsoft.com/office/powerpoint/2010/main" val="13156178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0" y="0"/>
            <a:ext cx="9152000" cy="4271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155" name="Rectangle 3"/>
          <p:cNvSpPr>
            <a:spLocks noGrp="1" noChangeArrowheads="1"/>
          </p:cNvSpPr>
          <p:nvPr>
            <p:ph type="ctrTitle"/>
          </p:nvPr>
        </p:nvSpPr>
        <p:spPr>
          <a:xfrm>
            <a:off x="107504" y="3507854"/>
            <a:ext cx="7056784" cy="720080"/>
          </a:xfrm>
        </p:spPr>
        <p:txBody>
          <a:bodyPr/>
          <a:lstStyle>
            <a:lvl1pPr>
              <a:defRPr sz="4000"/>
            </a:lvl1pPr>
          </a:lstStyle>
          <a:p>
            <a:pPr lvl="0"/>
            <a:r>
              <a:rPr lang="en-US" altLang="en-US" noProof="0"/>
              <a:t>Click to edit Master title style</a:t>
            </a:r>
            <a:endParaRPr lang="en-GB" altLang="en-US" noProof="0" dirty="0"/>
          </a:p>
        </p:txBody>
      </p:sp>
      <p:sp>
        <p:nvSpPr>
          <p:cNvPr id="49156" name="Rectangle 4"/>
          <p:cNvSpPr>
            <a:spLocks noGrp="1" noChangeArrowheads="1"/>
          </p:cNvSpPr>
          <p:nvPr>
            <p:ph type="subTitle" idx="1"/>
          </p:nvPr>
        </p:nvSpPr>
        <p:spPr>
          <a:xfrm>
            <a:off x="107504" y="4299942"/>
            <a:ext cx="6400800" cy="545424"/>
          </a:xfrm>
        </p:spPr>
        <p:txBody>
          <a:bodyPr/>
          <a:lstStyle>
            <a:lvl1pPr marL="0" indent="0" algn="l">
              <a:buFontTx/>
              <a:buNone/>
              <a:defRPr/>
            </a:lvl1pPr>
          </a:lstStyle>
          <a:p>
            <a:pPr lvl="0"/>
            <a:r>
              <a:rPr lang="en-US" altLang="en-US" noProof="0"/>
              <a:t>Click to edit Master subtitle style</a:t>
            </a:r>
            <a:endParaRPr lang="en-GB" altLang="en-US" noProof="0" dirty="0"/>
          </a:p>
        </p:txBody>
      </p:sp>
    </p:spTree>
    <p:extLst>
      <p:ext uri="{BB962C8B-B14F-4D97-AF65-F5344CB8AC3E}">
        <p14:creationId xmlns:p14="http://schemas.microsoft.com/office/powerpoint/2010/main" val="3953512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a:ln/>
        </p:spPr>
        <p:txBody>
          <a:bodyPr/>
          <a:lstStyle>
            <a:lvl1pPr>
              <a:defRPr/>
            </a:lvl1pPr>
          </a:lstStyle>
          <a:p>
            <a:pPr>
              <a:defRPr/>
            </a:pPr>
            <a:fld id="{5F2DA786-226B-42DD-93E8-A1CF6097432C}" type="slidenum">
              <a:rPr lang="en-GB" altLang="en-US"/>
              <a:pPr>
                <a:defRPr/>
              </a:pPr>
              <a:t>‹#›</a:t>
            </a:fld>
            <a:endParaRPr lang="en-GB" altLang="en-US"/>
          </a:p>
        </p:txBody>
      </p:sp>
    </p:spTree>
    <p:extLst>
      <p:ext uri="{BB962C8B-B14F-4D97-AF65-F5344CB8AC3E}">
        <p14:creationId xmlns:p14="http://schemas.microsoft.com/office/powerpoint/2010/main" val="762999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2A548C52-FFFD-49F6-B265-F7E72DF156EB}" type="slidenum">
              <a:rPr lang="en-GB" altLang="en-US"/>
              <a:pPr>
                <a:defRPr/>
              </a:pPr>
              <a:t>‹#›</a:t>
            </a:fld>
            <a:endParaRPr lang="en-GB" altLang="en-US"/>
          </a:p>
        </p:txBody>
      </p:sp>
    </p:spTree>
    <p:extLst>
      <p:ext uri="{BB962C8B-B14F-4D97-AF65-F5344CB8AC3E}">
        <p14:creationId xmlns:p14="http://schemas.microsoft.com/office/powerpoint/2010/main" val="2605378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71450"/>
            <a:ext cx="1943100" cy="394335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85800" y="171450"/>
            <a:ext cx="5676900" cy="39433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27A5EEF6-EF9C-46E6-8B5F-3F5CA92D3B8D}" type="slidenum">
              <a:rPr lang="en-GB" altLang="en-US"/>
              <a:pPr>
                <a:defRPr/>
              </a:pPr>
              <a:t>‹#›</a:t>
            </a:fld>
            <a:endParaRPr lang="en-GB" altLang="en-US"/>
          </a:p>
        </p:txBody>
      </p:sp>
    </p:spTree>
    <p:extLst>
      <p:ext uri="{BB962C8B-B14F-4D97-AF65-F5344CB8AC3E}">
        <p14:creationId xmlns:p14="http://schemas.microsoft.com/office/powerpoint/2010/main" val="2090899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endParaRPr lang="en-GB"/>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85384978-FF33-4943-AA93-CA0F6CF72124}" type="datetimeFigureOut">
              <a:rPr lang="en-GB" smtClean="0"/>
              <a:t>25/08/2020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C35110-1EFC-4265-8B99-12D554FCCDAB}" type="slidenum">
              <a:rPr lang="en-GB" smtClean="0"/>
              <a:t>‹#›</a:t>
            </a:fld>
            <a:endParaRPr lang="en-GB"/>
          </a:p>
        </p:txBody>
      </p:sp>
    </p:spTree>
    <p:extLst>
      <p:ext uri="{BB962C8B-B14F-4D97-AF65-F5344CB8AC3E}">
        <p14:creationId xmlns:p14="http://schemas.microsoft.com/office/powerpoint/2010/main" val="2729723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5384978-FF33-4943-AA93-CA0F6CF72124}" type="datetimeFigureOut">
              <a:rPr lang="en-GB" smtClean="0"/>
              <a:t>25/08/2020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C35110-1EFC-4265-8B99-12D554FCCDAB}" type="slidenum">
              <a:rPr lang="en-GB" smtClean="0"/>
              <a:t>‹#›</a:t>
            </a:fld>
            <a:endParaRPr lang="en-GB"/>
          </a:p>
        </p:txBody>
      </p:sp>
    </p:spTree>
    <p:extLst>
      <p:ext uri="{BB962C8B-B14F-4D97-AF65-F5344CB8AC3E}">
        <p14:creationId xmlns:p14="http://schemas.microsoft.com/office/powerpoint/2010/main" val="181613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384978-FF33-4943-AA93-CA0F6CF72124}" type="datetimeFigureOut">
              <a:rPr lang="en-GB" smtClean="0"/>
              <a:t>25/08/2020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C35110-1EFC-4265-8B99-12D554FCCDAB}" type="slidenum">
              <a:rPr lang="en-GB" smtClean="0"/>
              <a:t>‹#›</a:t>
            </a:fld>
            <a:endParaRPr lang="en-GB"/>
          </a:p>
        </p:txBody>
      </p:sp>
    </p:spTree>
    <p:extLst>
      <p:ext uri="{BB962C8B-B14F-4D97-AF65-F5344CB8AC3E}">
        <p14:creationId xmlns:p14="http://schemas.microsoft.com/office/powerpoint/2010/main" val="1510586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85384978-FF33-4943-AA93-CA0F6CF72124}" type="datetimeFigureOut">
              <a:rPr lang="en-GB" smtClean="0"/>
              <a:t>25/08/2020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AC35110-1EFC-4265-8B99-12D554FCCDAB}" type="slidenum">
              <a:rPr lang="en-GB" smtClean="0"/>
              <a:t>‹#›</a:t>
            </a:fld>
            <a:endParaRPr lang="en-GB"/>
          </a:p>
        </p:txBody>
      </p:sp>
    </p:spTree>
    <p:extLst>
      <p:ext uri="{BB962C8B-B14F-4D97-AF65-F5344CB8AC3E}">
        <p14:creationId xmlns:p14="http://schemas.microsoft.com/office/powerpoint/2010/main" val="3878980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85384978-FF33-4943-AA93-CA0F6CF72124}" type="datetimeFigureOut">
              <a:rPr lang="en-GB" smtClean="0"/>
              <a:t>25/08/2020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AC35110-1EFC-4265-8B99-12D554FCCDAB}" type="slidenum">
              <a:rPr lang="en-GB" smtClean="0"/>
              <a:t>‹#›</a:t>
            </a:fld>
            <a:endParaRPr lang="en-GB"/>
          </a:p>
        </p:txBody>
      </p:sp>
    </p:spTree>
    <p:extLst>
      <p:ext uri="{BB962C8B-B14F-4D97-AF65-F5344CB8AC3E}">
        <p14:creationId xmlns:p14="http://schemas.microsoft.com/office/powerpoint/2010/main" val="35689514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85384978-FF33-4943-AA93-CA0F6CF72124}" type="datetimeFigureOut">
              <a:rPr lang="en-GB" smtClean="0"/>
              <a:t>25/08/2020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AC35110-1EFC-4265-8B99-12D554FCCDAB}" type="slidenum">
              <a:rPr lang="en-GB" smtClean="0"/>
              <a:t>‹#›</a:t>
            </a:fld>
            <a:endParaRPr lang="en-GB"/>
          </a:p>
        </p:txBody>
      </p:sp>
    </p:spTree>
    <p:extLst>
      <p:ext uri="{BB962C8B-B14F-4D97-AF65-F5344CB8AC3E}">
        <p14:creationId xmlns:p14="http://schemas.microsoft.com/office/powerpoint/2010/main" val="454977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384978-FF33-4943-AA93-CA0F6CF72124}" type="datetimeFigureOut">
              <a:rPr lang="en-GB" smtClean="0"/>
              <a:t>25/08/2020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AC35110-1EFC-4265-8B99-12D554FCCDAB}" type="slidenum">
              <a:rPr lang="en-GB" smtClean="0"/>
              <a:t>‹#›</a:t>
            </a:fld>
            <a:endParaRPr lang="en-GB"/>
          </a:p>
        </p:txBody>
      </p:sp>
    </p:spTree>
    <p:extLst>
      <p:ext uri="{BB962C8B-B14F-4D97-AF65-F5344CB8AC3E}">
        <p14:creationId xmlns:p14="http://schemas.microsoft.com/office/powerpoint/2010/main" val="3382720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0" y="0"/>
            <a:ext cx="9152000" cy="257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155" name="Rectangle 3"/>
          <p:cNvSpPr>
            <a:spLocks noGrp="1" noChangeArrowheads="1"/>
          </p:cNvSpPr>
          <p:nvPr>
            <p:ph type="ctrTitle"/>
          </p:nvPr>
        </p:nvSpPr>
        <p:spPr>
          <a:xfrm>
            <a:off x="251520" y="2895786"/>
            <a:ext cx="7056784" cy="972108"/>
          </a:xfrm>
        </p:spPr>
        <p:txBody>
          <a:bodyPr/>
          <a:lstStyle>
            <a:lvl1pPr>
              <a:defRPr sz="4000"/>
            </a:lvl1pPr>
          </a:lstStyle>
          <a:p>
            <a:pPr lvl="0"/>
            <a:r>
              <a:rPr lang="en-US" altLang="en-US" noProof="0"/>
              <a:t>Click to edit Master title style</a:t>
            </a:r>
            <a:endParaRPr lang="en-GB" altLang="en-US" noProof="0" dirty="0"/>
          </a:p>
        </p:txBody>
      </p:sp>
      <p:sp>
        <p:nvSpPr>
          <p:cNvPr id="49156" name="Rectangle 4"/>
          <p:cNvSpPr>
            <a:spLocks noGrp="1" noChangeArrowheads="1"/>
          </p:cNvSpPr>
          <p:nvPr>
            <p:ph type="subTitle" idx="1"/>
          </p:nvPr>
        </p:nvSpPr>
        <p:spPr>
          <a:xfrm>
            <a:off x="259432" y="3898534"/>
            <a:ext cx="6400800" cy="995474"/>
          </a:xfrm>
        </p:spPr>
        <p:txBody>
          <a:bodyPr/>
          <a:lstStyle>
            <a:lvl1pPr marL="0" indent="0" algn="l">
              <a:buFontTx/>
              <a:buNone/>
              <a:defRPr/>
            </a:lvl1pPr>
          </a:lstStyle>
          <a:p>
            <a:pPr lvl="0"/>
            <a:r>
              <a:rPr lang="en-US" altLang="en-US" noProof="0"/>
              <a:t>Click to edit Master subtitle style</a:t>
            </a:r>
            <a:endParaRPr lang="en-GB" altLang="en-US" noProof="0" dirty="0"/>
          </a:p>
        </p:txBody>
      </p:sp>
    </p:spTree>
    <p:extLst>
      <p:ext uri="{BB962C8B-B14F-4D97-AF65-F5344CB8AC3E}">
        <p14:creationId xmlns:p14="http://schemas.microsoft.com/office/powerpoint/2010/main" val="31872389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384978-FF33-4943-AA93-CA0F6CF72124}" type="datetimeFigureOut">
              <a:rPr lang="en-GB" smtClean="0"/>
              <a:t>25/08/2020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AC35110-1EFC-4265-8B99-12D554FCCDAB}" type="slidenum">
              <a:rPr lang="en-GB" smtClean="0"/>
              <a:t>‹#›</a:t>
            </a:fld>
            <a:endParaRPr lang="en-GB"/>
          </a:p>
        </p:txBody>
      </p:sp>
    </p:spTree>
    <p:extLst>
      <p:ext uri="{BB962C8B-B14F-4D97-AF65-F5344CB8AC3E}">
        <p14:creationId xmlns:p14="http://schemas.microsoft.com/office/powerpoint/2010/main" val="38289477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384978-FF33-4943-AA93-CA0F6CF72124}" type="datetimeFigureOut">
              <a:rPr lang="en-GB" smtClean="0"/>
              <a:t>25/08/2020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AC35110-1EFC-4265-8B99-12D554FCCDAB}" type="slidenum">
              <a:rPr lang="en-GB" smtClean="0"/>
              <a:t>‹#›</a:t>
            </a:fld>
            <a:endParaRPr lang="en-GB"/>
          </a:p>
        </p:txBody>
      </p:sp>
    </p:spTree>
    <p:extLst>
      <p:ext uri="{BB962C8B-B14F-4D97-AF65-F5344CB8AC3E}">
        <p14:creationId xmlns:p14="http://schemas.microsoft.com/office/powerpoint/2010/main" val="30316336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5384978-FF33-4943-AA93-CA0F6CF72124}" type="datetimeFigureOut">
              <a:rPr lang="en-GB" smtClean="0"/>
              <a:t>25/08/2020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C35110-1EFC-4265-8B99-12D554FCCDAB}" type="slidenum">
              <a:rPr lang="en-GB" smtClean="0"/>
              <a:t>‹#›</a:t>
            </a:fld>
            <a:endParaRPr lang="en-GB"/>
          </a:p>
        </p:txBody>
      </p:sp>
    </p:spTree>
    <p:extLst>
      <p:ext uri="{BB962C8B-B14F-4D97-AF65-F5344CB8AC3E}">
        <p14:creationId xmlns:p14="http://schemas.microsoft.com/office/powerpoint/2010/main" val="30021346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5384978-FF33-4943-AA93-CA0F6CF72124}" type="datetimeFigureOut">
              <a:rPr lang="en-GB" smtClean="0"/>
              <a:t>25/08/2020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C35110-1EFC-4265-8B99-12D554FCCDAB}" type="slidenum">
              <a:rPr lang="en-GB" smtClean="0"/>
              <a:t>‹#›</a:t>
            </a:fld>
            <a:endParaRPr lang="en-GB"/>
          </a:p>
        </p:txBody>
      </p:sp>
    </p:spTree>
    <p:extLst>
      <p:ext uri="{BB962C8B-B14F-4D97-AF65-F5344CB8AC3E}">
        <p14:creationId xmlns:p14="http://schemas.microsoft.com/office/powerpoint/2010/main" val="17935740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endParaRPr lang="en-GB"/>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CC04D4E8-1442-4A26-862E-F7A1A3386CB3}" type="datetimeFigureOut">
              <a:rPr lang="en-GB"/>
              <a:pPr>
                <a:defRPr/>
              </a:pPr>
              <a:t>25/08/2020</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1D48AA0D-06A5-4A03-86AF-FCD31649C8B7}" type="slidenum">
              <a:rPr lang="en-GB"/>
              <a:pPr>
                <a:defRPr/>
              </a:pPr>
              <a:t>‹#›</a:t>
            </a:fld>
            <a:endParaRPr lang="en-GB"/>
          </a:p>
        </p:txBody>
      </p:sp>
    </p:spTree>
    <p:extLst>
      <p:ext uri="{BB962C8B-B14F-4D97-AF65-F5344CB8AC3E}">
        <p14:creationId xmlns:p14="http://schemas.microsoft.com/office/powerpoint/2010/main" val="8524885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5A340FB6-9916-4744-A588-88582159FB2B}" type="datetimeFigureOut">
              <a:rPr lang="en-GB"/>
              <a:pPr>
                <a:defRPr/>
              </a:pPr>
              <a:t>25/08/2020</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31B5FE55-7890-4B92-8DAC-E9A4D1B54585}" type="slidenum">
              <a:rPr lang="en-GB"/>
              <a:pPr>
                <a:defRPr/>
              </a:pPr>
              <a:t>‹#›</a:t>
            </a:fld>
            <a:endParaRPr lang="en-GB"/>
          </a:p>
        </p:txBody>
      </p:sp>
    </p:spTree>
    <p:extLst>
      <p:ext uri="{BB962C8B-B14F-4D97-AF65-F5344CB8AC3E}">
        <p14:creationId xmlns:p14="http://schemas.microsoft.com/office/powerpoint/2010/main" val="37606457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2"/>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0" y="0"/>
            <a:ext cx="9152000" cy="1255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hasCustomPrompt="1"/>
          </p:nvPr>
        </p:nvSpPr>
        <p:spPr>
          <a:xfrm>
            <a:off x="683568" y="1923679"/>
            <a:ext cx="7772400" cy="2403053"/>
          </a:xfrm>
        </p:spPr>
        <p:txBody>
          <a:bodyPr anchor="t"/>
          <a:lstStyle>
            <a:lvl1pPr algn="l">
              <a:defRPr sz="4000" b="1" cap="none"/>
            </a:lvl1pPr>
          </a:lstStyle>
          <a:p>
            <a:r>
              <a:rPr lang="en-US" dirty="0"/>
              <a:t>Click to edit master title style</a:t>
            </a:r>
            <a:endParaRPr lang="en-GB"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7EA2E35-467A-4B59-82DC-CA561B91D6DD}" type="datetimeFigureOut">
              <a:rPr lang="en-GB"/>
              <a:pPr>
                <a:defRPr/>
              </a:pPr>
              <a:t>25/08/2020</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8730FB9F-F625-4E59-ABB6-F6A9692E4283}" type="slidenum">
              <a:rPr lang="en-GB"/>
              <a:pPr>
                <a:defRPr/>
              </a:pPr>
              <a:t>‹#›</a:t>
            </a:fld>
            <a:endParaRPr lang="en-GB"/>
          </a:p>
        </p:txBody>
      </p:sp>
    </p:spTree>
    <p:extLst>
      <p:ext uri="{BB962C8B-B14F-4D97-AF65-F5344CB8AC3E}">
        <p14:creationId xmlns:p14="http://schemas.microsoft.com/office/powerpoint/2010/main" val="36096369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89F47B15-667E-4BCF-8B3A-A77556EB54EA}" type="datetimeFigureOut">
              <a:rPr lang="en-GB"/>
              <a:pPr>
                <a:defRPr/>
              </a:pPr>
              <a:t>25/08/2020</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A6C46B6B-B495-4202-9733-F50C9C7FB744}" type="slidenum">
              <a:rPr lang="en-GB"/>
              <a:pPr>
                <a:defRPr/>
              </a:pPr>
              <a:t>‹#›</a:t>
            </a:fld>
            <a:endParaRPr lang="en-GB"/>
          </a:p>
        </p:txBody>
      </p:sp>
    </p:spTree>
    <p:extLst>
      <p:ext uri="{BB962C8B-B14F-4D97-AF65-F5344CB8AC3E}">
        <p14:creationId xmlns:p14="http://schemas.microsoft.com/office/powerpoint/2010/main" val="19644361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7ADAC0FC-96BA-4D10-9D73-BF78231C6B28}" type="datetimeFigureOut">
              <a:rPr lang="en-GB"/>
              <a:pPr>
                <a:defRPr/>
              </a:pPr>
              <a:t>25/08/2020</a:t>
            </a:fld>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E133AD48-89ED-4225-9717-C63FF82E1232}" type="slidenum">
              <a:rPr lang="en-GB"/>
              <a:pPr>
                <a:defRPr/>
              </a:pPr>
              <a:t>‹#›</a:t>
            </a:fld>
            <a:endParaRPr lang="en-GB"/>
          </a:p>
        </p:txBody>
      </p:sp>
    </p:spTree>
    <p:extLst>
      <p:ext uri="{BB962C8B-B14F-4D97-AF65-F5344CB8AC3E}">
        <p14:creationId xmlns:p14="http://schemas.microsoft.com/office/powerpoint/2010/main" val="34338771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8A09EE57-8035-41DD-9C26-3C6F5DAA7CFD}" type="datetimeFigureOut">
              <a:rPr lang="en-GB"/>
              <a:pPr>
                <a:defRPr/>
              </a:pPr>
              <a:t>25/08/2020</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37C80DCE-CC63-41F3-B3BF-2DC7C1BD5F8C}" type="slidenum">
              <a:rPr lang="en-GB"/>
              <a:pPr>
                <a:defRPr/>
              </a:pPr>
              <a:t>‹#›</a:t>
            </a:fld>
            <a:endParaRPr lang="en-GB"/>
          </a:p>
        </p:txBody>
      </p:sp>
    </p:spTree>
    <p:extLst>
      <p:ext uri="{BB962C8B-B14F-4D97-AF65-F5344CB8AC3E}">
        <p14:creationId xmlns:p14="http://schemas.microsoft.com/office/powerpoint/2010/main" val="3091917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4"/>
          <p:cNvSpPr>
            <a:spLocks noGrp="1" noChangeArrowheads="1"/>
          </p:cNvSpPr>
          <p:nvPr>
            <p:ph type="dt" sz="half" idx="10"/>
          </p:nvPr>
        </p:nvSpPr>
        <p:spPr>
          <a:ln/>
        </p:spPr>
        <p:txBody>
          <a:bodyPr/>
          <a:lstStyle>
            <a:lvl1pPr>
              <a:defRPr/>
            </a:lvl1pPr>
          </a:lstStyle>
          <a:p>
            <a:pPr>
              <a:defRPr/>
            </a:pPr>
            <a:endParaRPr lang="en-GB" altLang="en-US" dirty="0"/>
          </a:p>
        </p:txBody>
      </p:sp>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E70D8804-937B-40C3-8369-0CF62D082B6D}" type="slidenum">
              <a:rPr lang="en-GB" altLang="en-US"/>
              <a:pPr>
                <a:defRPr/>
              </a:pPr>
              <a:t>‹#›</a:t>
            </a:fld>
            <a:endParaRPr lang="en-GB" altLang="en-US"/>
          </a:p>
        </p:txBody>
      </p:sp>
    </p:spTree>
    <p:extLst>
      <p:ext uri="{BB962C8B-B14F-4D97-AF65-F5344CB8AC3E}">
        <p14:creationId xmlns:p14="http://schemas.microsoft.com/office/powerpoint/2010/main" val="9487849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A0DAF2E-DC61-4E6E-94AB-B60AED80656E}" type="datetimeFigureOut">
              <a:rPr lang="en-GB"/>
              <a:pPr>
                <a:defRPr/>
              </a:pPr>
              <a:t>25/08/2020</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20B71BE9-486E-45C4-86CB-5A5F3C3951AF}" type="slidenum">
              <a:rPr lang="en-GB"/>
              <a:pPr>
                <a:defRPr/>
              </a:pPr>
              <a:t>‹#›</a:t>
            </a:fld>
            <a:endParaRPr lang="en-GB"/>
          </a:p>
        </p:txBody>
      </p:sp>
    </p:spTree>
    <p:extLst>
      <p:ext uri="{BB962C8B-B14F-4D97-AF65-F5344CB8AC3E}">
        <p14:creationId xmlns:p14="http://schemas.microsoft.com/office/powerpoint/2010/main" val="29405449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F9898C3-4A5E-46F2-8CA9-97065EF60EB5}" type="datetimeFigureOut">
              <a:rPr lang="en-GB"/>
              <a:pPr>
                <a:defRPr/>
              </a:pPr>
              <a:t>25/08/2020</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FE527412-71D6-44C2-A9F5-635BC2763565}" type="slidenum">
              <a:rPr lang="en-GB"/>
              <a:pPr>
                <a:defRPr/>
              </a:pPr>
              <a:t>‹#›</a:t>
            </a:fld>
            <a:endParaRPr lang="en-GB"/>
          </a:p>
        </p:txBody>
      </p:sp>
    </p:spTree>
    <p:extLst>
      <p:ext uri="{BB962C8B-B14F-4D97-AF65-F5344CB8AC3E}">
        <p14:creationId xmlns:p14="http://schemas.microsoft.com/office/powerpoint/2010/main" val="31275443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2D78D83-690E-44A6-9615-6E3773D09219}" type="datetimeFigureOut">
              <a:rPr lang="en-GB"/>
              <a:pPr>
                <a:defRPr/>
              </a:pPr>
              <a:t>25/08/2020</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F6B233AE-E9D9-464A-AA2D-6B972A04F9AF}" type="slidenum">
              <a:rPr lang="en-GB"/>
              <a:pPr>
                <a:defRPr/>
              </a:pPr>
              <a:t>‹#›</a:t>
            </a:fld>
            <a:endParaRPr lang="en-GB"/>
          </a:p>
        </p:txBody>
      </p:sp>
    </p:spTree>
    <p:extLst>
      <p:ext uri="{BB962C8B-B14F-4D97-AF65-F5344CB8AC3E}">
        <p14:creationId xmlns:p14="http://schemas.microsoft.com/office/powerpoint/2010/main" val="39345338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A4A34E77-4970-41AE-8E37-D8248A576885}" type="datetimeFigureOut">
              <a:rPr lang="en-GB"/>
              <a:pPr>
                <a:defRPr/>
              </a:pPr>
              <a:t>25/08/2020</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F6B9CED2-2637-4A41-9192-F691BFD70E77}" type="slidenum">
              <a:rPr lang="en-GB"/>
              <a:pPr>
                <a:defRPr/>
              </a:pPr>
              <a:t>‹#›</a:t>
            </a:fld>
            <a:endParaRPr lang="en-GB"/>
          </a:p>
        </p:txBody>
      </p:sp>
    </p:spTree>
    <p:extLst>
      <p:ext uri="{BB962C8B-B14F-4D97-AF65-F5344CB8AC3E}">
        <p14:creationId xmlns:p14="http://schemas.microsoft.com/office/powerpoint/2010/main" val="29413368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1E9B04DF-1EF5-402B-A3AD-220EAF3DB805}" type="datetimeFigureOut">
              <a:rPr lang="en-GB"/>
              <a:pPr>
                <a:defRPr/>
              </a:pPr>
              <a:t>25/08/2020</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78284ABD-F176-4BF4-91E7-E32687AA688D}" type="slidenum">
              <a:rPr lang="en-GB"/>
              <a:pPr>
                <a:defRPr/>
              </a:pPr>
              <a:t>‹#›</a:t>
            </a:fld>
            <a:endParaRPr lang="en-GB"/>
          </a:p>
        </p:txBody>
      </p:sp>
    </p:spTree>
    <p:extLst>
      <p:ext uri="{BB962C8B-B14F-4D97-AF65-F5344CB8AC3E}">
        <p14:creationId xmlns:p14="http://schemas.microsoft.com/office/powerpoint/2010/main" val="3859879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0" y="0"/>
            <a:ext cx="9152000" cy="1255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hasCustomPrompt="1"/>
          </p:nvPr>
        </p:nvSpPr>
        <p:spPr>
          <a:xfrm>
            <a:off x="685800" y="1163236"/>
            <a:ext cx="7772400" cy="1021556"/>
          </a:xfrm>
        </p:spPr>
        <p:txBody>
          <a:bodyPr anchor="t"/>
          <a:lstStyle>
            <a:lvl1pPr algn="l">
              <a:defRPr sz="4000" b="1" cap="none"/>
            </a:lvl1pPr>
          </a:lstStyle>
          <a:p>
            <a:r>
              <a:rPr lang="en-US" dirty="0"/>
              <a:t>Click to edit master title style</a:t>
            </a:r>
            <a:endParaRPr lang="en-GB" dirty="0"/>
          </a:p>
        </p:txBody>
      </p:sp>
      <p:sp>
        <p:nvSpPr>
          <p:cNvPr id="3" name="Text Placeholder 2"/>
          <p:cNvSpPr>
            <a:spLocks noGrp="1"/>
          </p:cNvSpPr>
          <p:nvPr>
            <p:ph type="body" idx="1"/>
          </p:nvPr>
        </p:nvSpPr>
        <p:spPr>
          <a:xfrm>
            <a:off x="722313" y="2180035"/>
            <a:ext cx="7772400" cy="1125140"/>
          </a:xfrm>
        </p:spPr>
        <p:txBody>
          <a:bodyPr anchor="t"/>
          <a:lstStyle>
            <a:lvl1pPr marL="0" indent="0">
              <a:buNone/>
              <a:defRPr sz="32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2DF8B94E-925D-4A32-90AE-A4FAA5B8065E}" type="slidenum">
              <a:rPr lang="en-GB" altLang="en-US"/>
              <a:pPr>
                <a:defRPr/>
              </a:pPr>
              <a:t>‹#›</a:t>
            </a:fld>
            <a:endParaRPr lang="en-GB" altLang="en-US"/>
          </a:p>
        </p:txBody>
      </p:sp>
    </p:spTree>
    <p:extLst>
      <p:ext uri="{BB962C8B-B14F-4D97-AF65-F5344CB8AC3E}">
        <p14:creationId xmlns:p14="http://schemas.microsoft.com/office/powerpoint/2010/main" val="2304711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5800" y="1028700"/>
            <a:ext cx="38100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028700"/>
            <a:ext cx="38100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a:ln/>
        </p:spPr>
        <p:txBody>
          <a:bodyPr/>
          <a:lstStyle>
            <a:lvl1pPr>
              <a:defRPr/>
            </a:lvl1pPr>
          </a:lstStyle>
          <a:p>
            <a:pPr>
              <a:defRPr/>
            </a:pPr>
            <a:fld id="{8A76B3E9-7FF0-4902-80F9-E8997D5A0E30}" type="slidenum">
              <a:rPr lang="en-GB" altLang="en-US"/>
              <a:pPr>
                <a:defRPr/>
              </a:pPr>
              <a:t>‹#›</a:t>
            </a:fld>
            <a:endParaRPr lang="en-GB" altLang="en-US"/>
          </a:p>
        </p:txBody>
      </p:sp>
    </p:spTree>
    <p:extLst>
      <p:ext uri="{BB962C8B-B14F-4D97-AF65-F5344CB8AC3E}">
        <p14:creationId xmlns:p14="http://schemas.microsoft.com/office/powerpoint/2010/main" val="3045283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9" name="Rectangle 6"/>
          <p:cNvSpPr>
            <a:spLocks noGrp="1" noChangeArrowheads="1"/>
          </p:cNvSpPr>
          <p:nvPr>
            <p:ph type="sldNum" sz="quarter" idx="12"/>
          </p:nvPr>
        </p:nvSpPr>
        <p:spPr>
          <a:ln/>
        </p:spPr>
        <p:txBody>
          <a:bodyPr/>
          <a:lstStyle>
            <a:lvl1pPr>
              <a:defRPr/>
            </a:lvl1pPr>
          </a:lstStyle>
          <a:p>
            <a:pPr>
              <a:defRPr/>
            </a:pPr>
            <a:fld id="{57203937-7804-4435-8F73-564F70BF0477}" type="slidenum">
              <a:rPr lang="en-GB" altLang="en-US"/>
              <a:pPr>
                <a:defRPr/>
              </a:pPr>
              <a:t>‹#›</a:t>
            </a:fld>
            <a:endParaRPr lang="en-GB" altLang="en-US"/>
          </a:p>
        </p:txBody>
      </p:sp>
    </p:spTree>
    <p:extLst>
      <p:ext uri="{BB962C8B-B14F-4D97-AF65-F5344CB8AC3E}">
        <p14:creationId xmlns:p14="http://schemas.microsoft.com/office/powerpoint/2010/main" val="2246971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5" name="Rectangle 6"/>
          <p:cNvSpPr>
            <a:spLocks noGrp="1" noChangeArrowheads="1"/>
          </p:cNvSpPr>
          <p:nvPr>
            <p:ph type="sldNum" sz="quarter" idx="12"/>
          </p:nvPr>
        </p:nvSpPr>
        <p:spPr>
          <a:ln/>
        </p:spPr>
        <p:txBody>
          <a:bodyPr/>
          <a:lstStyle>
            <a:lvl1pPr>
              <a:defRPr/>
            </a:lvl1pPr>
          </a:lstStyle>
          <a:p>
            <a:pPr>
              <a:defRPr/>
            </a:pPr>
            <a:fld id="{D89CFF8C-A83F-461F-AEDD-249687053BE5}" type="slidenum">
              <a:rPr lang="en-GB" altLang="en-US"/>
              <a:pPr>
                <a:defRPr/>
              </a:pPr>
              <a:t>‹#›</a:t>
            </a:fld>
            <a:endParaRPr lang="en-GB" altLang="en-US"/>
          </a:p>
        </p:txBody>
      </p:sp>
    </p:spTree>
    <p:extLst>
      <p:ext uri="{BB962C8B-B14F-4D97-AF65-F5344CB8AC3E}">
        <p14:creationId xmlns:p14="http://schemas.microsoft.com/office/powerpoint/2010/main" val="2347081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4" name="Rectangle 6"/>
          <p:cNvSpPr>
            <a:spLocks noGrp="1" noChangeArrowheads="1"/>
          </p:cNvSpPr>
          <p:nvPr>
            <p:ph type="sldNum" sz="quarter" idx="12"/>
          </p:nvPr>
        </p:nvSpPr>
        <p:spPr>
          <a:ln/>
        </p:spPr>
        <p:txBody>
          <a:bodyPr/>
          <a:lstStyle>
            <a:lvl1pPr>
              <a:defRPr/>
            </a:lvl1pPr>
          </a:lstStyle>
          <a:p>
            <a:pPr>
              <a:defRPr/>
            </a:pPr>
            <a:fld id="{F8DD0086-8934-43DE-AB7F-FE2D8ACF740C}" type="slidenum">
              <a:rPr lang="en-GB" altLang="en-US"/>
              <a:pPr>
                <a:defRPr/>
              </a:pPr>
              <a:t>‹#›</a:t>
            </a:fld>
            <a:endParaRPr lang="en-GB" altLang="en-US"/>
          </a:p>
        </p:txBody>
      </p:sp>
    </p:spTree>
    <p:extLst>
      <p:ext uri="{BB962C8B-B14F-4D97-AF65-F5344CB8AC3E}">
        <p14:creationId xmlns:p14="http://schemas.microsoft.com/office/powerpoint/2010/main" val="2379062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a:ln/>
        </p:spPr>
        <p:txBody>
          <a:bodyPr/>
          <a:lstStyle>
            <a:lvl1pPr>
              <a:defRPr/>
            </a:lvl1pPr>
          </a:lstStyle>
          <a:p>
            <a:pPr>
              <a:defRPr/>
            </a:pPr>
            <a:fld id="{64278CB3-4A42-4C7D-9227-6531CAA8D3EB}" type="slidenum">
              <a:rPr lang="en-GB" altLang="en-US"/>
              <a:pPr>
                <a:defRPr/>
              </a:pPr>
              <a:t>‹#›</a:t>
            </a:fld>
            <a:endParaRPr lang="en-GB" altLang="en-US"/>
          </a:p>
        </p:txBody>
      </p:sp>
    </p:spTree>
    <p:extLst>
      <p:ext uri="{BB962C8B-B14F-4D97-AF65-F5344CB8AC3E}">
        <p14:creationId xmlns:p14="http://schemas.microsoft.com/office/powerpoint/2010/main" val="3694163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685800" y="171450"/>
            <a:ext cx="7772400"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en-US"/>
              <a:t>Master title style</a:t>
            </a:r>
          </a:p>
        </p:txBody>
      </p:sp>
      <p:sp>
        <p:nvSpPr>
          <p:cNvPr id="1028" name="Rectangle 3"/>
          <p:cNvSpPr>
            <a:spLocks noGrp="1" noChangeArrowheads="1"/>
          </p:cNvSpPr>
          <p:nvPr>
            <p:ph type="body" idx="1"/>
          </p:nvPr>
        </p:nvSpPr>
        <p:spPr bwMode="auto">
          <a:xfrm>
            <a:off x="685800" y="1028700"/>
            <a:ext cx="77724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dirty="0"/>
          </a:p>
        </p:txBody>
      </p:sp>
      <p:sp>
        <p:nvSpPr>
          <p:cNvPr id="2" name="Rectangle 4"/>
          <p:cNvSpPr>
            <a:spLocks noGrp="1" noChangeArrowheads="1"/>
          </p:cNvSpPr>
          <p:nvPr>
            <p:ph type="dt" sz="half" idx="2"/>
          </p:nvPr>
        </p:nvSpPr>
        <p:spPr bwMode="auto">
          <a:xfrm>
            <a:off x="152400" y="4171950"/>
            <a:ext cx="19050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400">
                <a:latin typeface="+mn-lt"/>
                <a:cs typeface="+mn-cs"/>
              </a:defRPr>
            </a:lvl1pPr>
          </a:lstStyle>
          <a:p>
            <a:pPr>
              <a:defRPr/>
            </a:pPr>
            <a:endParaRPr lang="en-GB" altLang="en-US" dirty="0"/>
          </a:p>
        </p:txBody>
      </p:sp>
      <p:sp>
        <p:nvSpPr>
          <p:cNvPr id="1029" name="Rectangle 5"/>
          <p:cNvSpPr>
            <a:spLocks noGrp="1" noChangeArrowheads="1"/>
          </p:cNvSpPr>
          <p:nvPr>
            <p:ph type="ftr" sz="quarter" idx="3"/>
          </p:nvPr>
        </p:nvSpPr>
        <p:spPr bwMode="auto">
          <a:xfrm>
            <a:off x="3276600" y="4171950"/>
            <a:ext cx="28956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sz="1400">
                <a:latin typeface="+mn-lt"/>
                <a:cs typeface="+mn-cs"/>
              </a:defRPr>
            </a:lvl1pPr>
          </a:lstStyle>
          <a:p>
            <a:pPr>
              <a:defRPr/>
            </a:pPr>
            <a:endParaRPr lang="en-GB" altLang="en-US"/>
          </a:p>
        </p:txBody>
      </p:sp>
      <p:sp>
        <p:nvSpPr>
          <p:cNvPr id="1030" name="Rectangle 6"/>
          <p:cNvSpPr>
            <a:spLocks noGrp="1" noChangeArrowheads="1"/>
          </p:cNvSpPr>
          <p:nvPr>
            <p:ph type="sldNum" sz="quarter" idx="4"/>
          </p:nvPr>
        </p:nvSpPr>
        <p:spPr bwMode="auto">
          <a:xfrm>
            <a:off x="7010400" y="4171950"/>
            <a:ext cx="19050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400">
                <a:latin typeface="+mn-lt"/>
                <a:cs typeface="+mn-cs"/>
              </a:defRPr>
            </a:lvl1pPr>
          </a:lstStyle>
          <a:p>
            <a:pPr>
              <a:defRPr/>
            </a:pPr>
            <a:fld id="{8B2FC1F5-3F11-4F4C-98D3-E04A951B33C5}" type="slidenum">
              <a:rPr lang="en-GB" altLang="en-US"/>
              <a:pPr>
                <a:defRPr/>
              </a:pPr>
              <a:t>‹#›</a:t>
            </a:fld>
            <a:endParaRPr lang="en-GB" altLang="en-US"/>
          </a:p>
        </p:txBody>
      </p:sp>
      <p:pic>
        <p:nvPicPr>
          <p:cNvPr id="3" name="Picture 2" descr="M:\DV\EXTERNAL AFFAIRS - University Marketing\Branding\Brand Implementation Programme\templates\work in progress PPT\Graphics\16_9\16-9_W_line_sky_blue.jpg"/>
          <p:cNvPicPr>
            <a:picLocks noChangeAspect="1" noChangeArrowheads="1"/>
          </p:cNvPicPr>
          <p:nvPr/>
        </p:nvPicPr>
        <p:blipFill rotWithShape="1">
          <a:blip r:embed="rId14" cstate="screen">
            <a:extLst>
              <a:ext uri="{28A0092B-C50C-407E-A947-70E740481C1C}">
                <a14:useLocalDpi xmlns:a14="http://schemas.microsoft.com/office/drawing/2010/main"/>
              </a:ext>
            </a:extLst>
          </a:blip>
          <a:srcRect/>
          <a:stretch/>
        </p:blipFill>
        <p:spPr bwMode="auto">
          <a:xfrm>
            <a:off x="0" y="4531500"/>
            <a:ext cx="9144000" cy="6120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94" r:id="rId1"/>
    <p:sldLayoutId id="2147483707"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txStyles>
    <p:titleStyle>
      <a:lvl1pPr algn="l" rtl="0" eaLnBrk="1" fontAlgn="base" hangingPunct="1">
        <a:spcBef>
          <a:spcPct val="0"/>
        </a:spcBef>
        <a:spcAft>
          <a:spcPct val="0"/>
        </a:spcAft>
        <a:defRPr sz="4400" b="1">
          <a:solidFill>
            <a:schemeClr val="tx2"/>
          </a:solidFill>
          <a:latin typeface="+mj-lt"/>
          <a:ea typeface="+mj-ea"/>
          <a:cs typeface="+mj-cs"/>
        </a:defRPr>
      </a:lvl1pPr>
      <a:lvl2pPr algn="l" rtl="0" eaLnBrk="1" fontAlgn="base" hangingPunct="1">
        <a:spcBef>
          <a:spcPct val="0"/>
        </a:spcBef>
        <a:spcAft>
          <a:spcPct val="0"/>
        </a:spcAft>
        <a:defRPr sz="4400" b="1">
          <a:solidFill>
            <a:schemeClr val="tx2"/>
          </a:solidFill>
          <a:latin typeface="Calibri" pitchFamily="34" charset="0"/>
        </a:defRPr>
      </a:lvl2pPr>
      <a:lvl3pPr algn="l" rtl="0" eaLnBrk="1" fontAlgn="base" hangingPunct="1">
        <a:spcBef>
          <a:spcPct val="0"/>
        </a:spcBef>
        <a:spcAft>
          <a:spcPct val="0"/>
        </a:spcAft>
        <a:defRPr sz="4400" b="1">
          <a:solidFill>
            <a:schemeClr val="tx2"/>
          </a:solidFill>
          <a:latin typeface="Calibri" pitchFamily="34" charset="0"/>
        </a:defRPr>
      </a:lvl3pPr>
      <a:lvl4pPr algn="l" rtl="0" eaLnBrk="1" fontAlgn="base" hangingPunct="1">
        <a:spcBef>
          <a:spcPct val="0"/>
        </a:spcBef>
        <a:spcAft>
          <a:spcPct val="0"/>
        </a:spcAft>
        <a:defRPr sz="4400" b="1">
          <a:solidFill>
            <a:schemeClr val="tx2"/>
          </a:solidFill>
          <a:latin typeface="Calibri" pitchFamily="34" charset="0"/>
        </a:defRPr>
      </a:lvl4pPr>
      <a:lvl5pPr algn="l" rtl="0" eaLnBrk="1" fontAlgn="base" hangingPunct="1">
        <a:spcBef>
          <a:spcPct val="0"/>
        </a:spcBef>
        <a:spcAft>
          <a:spcPct val="0"/>
        </a:spcAft>
        <a:defRPr sz="4400" b="1">
          <a:solidFill>
            <a:schemeClr val="tx2"/>
          </a:solidFill>
          <a:latin typeface="Calibri" pitchFamily="34" charset="0"/>
        </a:defRPr>
      </a:lvl5pPr>
      <a:lvl6pPr marL="457200" algn="l" rtl="0" eaLnBrk="1" fontAlgn="base" hangingPunct="1">
        <a:spcBef>
          <a:spcPct val="0"/>
        </a:spcBef>
        <a:spcAft>
          <a:spcPct val="0"/>
        </a:spcAft>
        <a:defRPr sz="4400" b="1">
          <a:solidFill>
            <a:schemeClr val="tx2"/>
          </a:solidFill>
          <a:latin typeface="Arial" charset="0"/>
        </a:defRPr>
      </a:lvl6pPr>
      <a:lvl7pPr marL="914400" algn="l" rtl="0" eaLnBrk="1" fontAlgn="base" hangingPunct="1">
        <a:spcBef>
          <a:spcPct val="0"/>
        </a:spcBef>
        <a:spcAft>
          <a:spcPct val="0"/>
        </a:spcAft>
        <a:defRPr sz="4400" b="1">
          <a:solidFill>
            <a:schemeClr val="tx2"/>
          </a:solidFill>
          <a:latin typeface="Arial" charset="0"/>
        </a:defRPr>
      </a:lvl7pPr>
      <a:lvl8pPr marL="1371600" algn="l" rtl="0" eaLnBrk="1" fontAlgn="base" hangingPunct="1">
        <a:spcBef>
          <a:spcPct val="0"/>
        </a:spcBef>
        <a:spcAft>
          <a:spcPct val="0"/>
        </a:spcAft>
        <a:defRPr sz="4400" b="1">
          <a:solidFill>
            <a:schemeClr val="tx2"/>
          </a:solidFill>
          <a:latin typeface="Arial" charset="0"/>
        </a:defRPr>
      </a:lvl8pPr>
      <a:lvl9pPr marL="1828800" algn="l" rtl="0" eaLnBrk="1" fontAlgn="base" hangingPunct="1">
        <a:spcBef>
          <a:spcPct val="0"/>
        </a:spcBef>
        <a:spcAft>
          <a:spcPct val="0"/>
        </a:spcAft>
        <a:defRPr sz="4400" b="1">
          <a:solidFill>
            <a:schemeClr val="tx2"/>
          </a:solidFill>
          <a:latin typeface="Arial" charset="0"/>
        </a:defRPr>
      </a:lvl9pPr>
    </p:titleStyle>
    <p:bodyStyle>
      <a:lvl1pPr marL="457200" indent="-457200" algn="l" rtl="0" eaLnBrk="1" fontAlgn="base" hangingPunct="1">
        <a:spcBef>
          <a:spcPct val="20000"/>
        </a:spcBef>
        <a:spcAft>
          <a:spcPct val="0"/>
        </a:spcAft>
        <a:buFontTx/>
        <a:buBlip>
          <a:blip r:embed="rId15"/>
        </a:buBlip>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userDrawn="1"/>
        </p:nvPicPr>
        <p:blipFill rotWithShape="1">
          <a:blip r:embed="rId13" cstate="screen">
            <a:extLst>
              <a:ext uri="{28A0092B-C50C-407E-A947-70E740481C1C}">
                <a14:useLocalDpi xmlns:a14="http://schemas.microsoft.com/office/drawing/2010/main"/>
              </a:ext>
            </a:extLst>
          </a:blip>
          <a:srcRect/>
          <a:stretch/>
        </p:blipFill>
        <p:spPr bwMode="auto">
          <a:xfrm>
            <a:off x="0" y="0"/>
            <a:ext cx="9152000" cy="1255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179512" y="364350"/>
            <a:ext cx="7056784" cy="85725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5384978-FF33-4943-AA93-CA0F6CF72124}" type="datetimeFigureOut">
              <a:rPr lang="en-GB" smtClean="0"/>
              <a:t>25/08/2020</a:t>
            </a:fld>
            <a:endParaRPr lang="en-GB"/>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AC35110-1EFC-4265-8B99-12D554FCCDAB}" type="slidenum">
              <a:rPr lang="en-GB" smtClean="0"/>
              <a:t>‹#›</a:t>
            </a:fld>
            <a:endParaRPr lang="en-GB"/>
          </a:p>
        </p:txBody>
      </p:sp>
    </p:spTree>
    <p:extLst>
      <p:ext uri="{BB962C8B-B14F-4D97-AF65-F5344CB8AC3E}">
        <p14:creationId xmlns:p14="http://schemas.microsoft.com/office/powerpoint/2010/main" val="189591948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05978"/>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2051" name="Text Placeholder 2"/>
          <p:cNvSpPr>
            <a:spLocks noGrp="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eaLnBrk="0" hangingPunct="0">
              <a:defRPr sz="1200" smtClean="0">
                <a:solidFill>
                  <a:schemeClr val="tx1">
                    <a:tint val="75000"/>
                  </a:schemeClr>
                </a:solidFill>
                <a:cs typeface="+mn-cs"/>
              </a:defRPr>
            </a:lvl1pPr>
          </a:lstStyle>
          <a:p>
            <a:pPr>
              <a:defRPr/>
            </a:pPr>
            <a:fld id="{9FADD070-3693-41F0-BADB-35FB541A71E6}" type="datetimeFigureOut">
              <a:rPr lang="en-GB"/>
              <a:pPr>
                <a:defRPr/>
              </a:pPr>
              <a:t>25/08/2020</a:t>
            </a:fld>
            <a:endParaRPr lang="en-GB"/>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eaLnBrk="0" hangingPunct="0">
              <a:defRPr sz="1200">
                <a:solidFill>
                  <a:schemeClr val="tx1">
                    <a:tint val="75000"/>
                  </a:schemeClr>
                </a:solidFill>
                <a:cs typeface="+mn-cs"/>
              </a:defRPr>
            </a:lvl1pPr>
          </a:lstStyle>
          <a:p>
            <a:pPr>
              <a:defRPr/>
            </a:pPr>
            <a:endParaRPr lang="en-GB"/>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eaLnBrk="0" hangingPunct="0">
              <a:defRPr sz="1200" smtClean="0">
                <a:solidFill>
                  <a:schemeClr val="tx1">
                    <a:tint val="75000"/>
                  </a:schemeClr>
                </a:solidFill>
                <a:cs typeface="+mn-cs"/>
              </a:defRPr>
            </a:lvl1pPr>
          </a:lstStyle>
          <a:p>
            <a:pPr>
              <a:defRPr/>
            </a:pPr>
            <a:fld id="{191FB2FD-B962-4662-80C0-9F11CBA06278}"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eg"/><Relationship Id="rId7"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7.pn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2.sv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707654"/>
            <a:ext cx="6832848" cy="2088232"/>
          </a:xfrm>
        </p:spPr>
        <p:txBody>
          <a:bodyPr/>
          <a:lstStyle/>
          <a:p>
            <a:pPr algn="l"/>
            <a:r>
              <a:rPr lang="en-GB" sz="2800" dirty="0"/>
              <a:t>Wavelet Augmented Regression Profiling (WARP): improved long-term estimation of travel time series with recurrent congestion</a:t>
            </a:r>
          </a:p>
        </p:txBody>
      </p:sp>
      <p:sp>
        <p:nvSpPr>
          <p:cNvPr id="3" name="Subtitle 2"/>
          <p:cNvSpPr>
            <a:spLocks noGrp="1"/>
          </p:cNvSpPr>
          <p:nvPr>
            <p:ph type="subTitle" idx="1"/>
          </p:nvPr>
        </p:nvSpPr>
        <p:spPr>
          <a:xfrm>
            <a:off x="619472" y="3489852"/>
            <a:ext cx="8345016" cy="522058"/>
          </a:xfrm>
        </p:spPr>
        <p:txBody>
          <a:bodyPr/>
          <a:lstStyle/>
          <a:p>
            <a:r>
              <a:rPr lang="en-GB" sz="2400" dirty="0"/>
              <a:t>Alvaro Cabrejas-Egea, Colm P. Connaughton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3625781"/>
            <a:ext cx="2883406" cy="1943788"/>
          </a:xfrm>
          <a:prstGeom prst="rect">
            <a:avLst/>
          </a:prstGeom>
        </p:spPr>
      </p:pic>
      <p:pic>
        <p:nvPicPr>
          <p:cNvPr id="8" name="Picture 7">
            <a:extLst>
              <a:ext uri="{FF2B5EF4-FFF2-40B4-BE49-F238E27FC236}">
                <a16:creationId xmlns:a16="http://schemas.microsoft.com/office/drawing/2014/main" id="{3622BC44-79D1-4C2F-8851-9AD8CDE5CC1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23454" y="4139910"/>
            <a:ext cx="2160240" cy="915530"/>
          </a:xfrm>
          <a:prstGeom prst="rect">
            <a:avLst/>
          </a:prstGeom>
        </p:spPr>
      </p:pic>
      <p:pic>
        <p:nvPicPr>
          <p:cNvPr id="10" name="Picture 9">
            <a:extLst>
              <a:ext uri="{FF2B5EF4-FFF2-40B4-BE49-F238E27FC236}">
                <a16:creationId xmlns:a16="http://schemas.microsoft.com/office/drawing/2014/main" id="{09F9A466-9AF3-4850-80CC-315B67B6806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01748" y="4139910"/>
            <a:ext cx="2293126" cy="915530"/>
          </a:xfrm>
          <a:prstGeom prst="rect">
            <a:avLst/>
          </a:prstGeom>
        </p:spPr>
      </p:pic>
    </p:spTree>
    <p:extLst>
      <p:ext uri="{BB962C8B-B14F-4D97-AF65-F5344CB8AC3E}">
        <p14:creationId xmlns:p14="http://schemas.microsoft.com/office/powerpoint/2010/main" val="15708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t>Data Selection and Contents</a:t>
            </a:r>
          </a:p>
        </p:txBody>
      </p:sp>
      <p:sp>
        <p:nvSpPr>
          <p:cNvPr id="3" name="Content Placeholder 2"/>
          <p:cNvSpPr>
            <a:spLocks noGrp="1"/>
          </p:cNvSpPr>
          <p:nvPr>
            <p:ph idx="1"/>
          </p:nvPr>
        </p:nvSpPr>
        <p:spPr>
          <a:xfrm>
            <a:off x="685800" y="1419622"/>
            <a:ext cx="8206680" cy="3168352"/>
          </a:xfrm>
        </p:spPr>
        <p:txBody>
          <a:bodyPr/>
          <a:lstStyle/>
          <a:p>
            <a:r>
              <a:rPr lang="en-GB" sz="2400" dirty="0"/>
              <a:t>M6 + M11</a:t>
            </a:r>
          </a:p>
          <a:p>
            <a:pPr lvl="1"/>
            <a:r>
              <a:rPr lang="en-GB" sz="2000" dirty="0"/>
              <a:t>One entry per minute: 07/Mar/16 – 29/May/16 (12+ weeks)</a:t>
            </a:r>
          </a:p>
        </p:txBody>
      </p:sp>
      <p:graphicFrame>
        <p:nvGraphicFramePr>
          <p:cNvPr id="6" name="Table 5">
            <a:extLst>
              <a:ext uri="{FF2B5EF4-FFF2-40B4-BE49-F238E27FC236}">
                <a16:creationId xmlns:a16="http://schemas.microsoft.com/office/drawing/2014/main" id="{AF818508-9420-4DD5-AB2A-9A7A194BC1CF}"/>
              </a:ext>
            </a:extLst>
          </p:cNvPr>
          <p:cNvGraphicFramePr>
            <a:graphicFrameLocks noGrp="1"/>
          </p:cNvGraphicFramePr>
          <p:nvPr>
            <p:extLst>
              <p:ext uri="{D42A27DB-BD31-4B8C-83A1-F6EECF244321}">
                <p14:modId xmlns:p14="http://schemas.microsoft.com/office/powerpoint/2010/main" val="2267917846"/>
              </p:ext>
            </p:extLst>
          </p:nvPr>
        </p:nvGraphicFramePr>
        <p:xfrm>
          <a:off x="135337" y="3014401"/>
          <a:ext cx="8873325" cy="1285240"/>
        </p:xfrm>
        <a:graphic>
          <a:graphicData uri="http://schemas.openxmlformats.org/drawingml/2006/table">
            <a:tbl>
              <a:tblPr firstRow="1" bandRow="1">
                <a:tableStyleId>{21E4AEA4-8DFA-4A89-87EB-49C32662AFE0}</a:tableStyleId>
              </a:tblPr>
              <a:tblGrid>
                <a:gridCol w="577804">
                  <a:extLst>
                    <a:ext uri="{9D8B030D-6E8A-4147-A177-3AD203B41FA5}">
                      <a16:colId xmlns:a16="http://schemas.microsoft.com/office/drawing/2014/main" val="2920910727"/>
                    </a:ext>
                  </a:extLst>
                </a:gridCol>
                <a:gridCol w="681228">
                  <a:extLst>
                    <a:ext uri="{9D8B030D-6E8A-4147-A177-3AD203B41FA5}">
                      <a16:colId xmlns:a16="http://schemas.microsoft.com/office/drawing/2014/main" val="456497817"/>
                    </a:ext>
                  </a:extLst>
                </a:gridCol>
                <a:gridCol w="1046964">
                  <a:extLst>
                    <a:ext uri="{9D8B030D-6E8A-4147-A177-3AD203B41FA5}">
                      <a16:colId xmlns:a16="http://schemas.microsoft.com/office/drawing/2014/main" val="612674557"/>
                    </a:ext>
                  </a:extLst>
                </a:gridCol>
                <a:gridCol w="792088">
                  <a:extLst>
                    <a:ext uri="{9D8B030D-6E8A-4147-A177-3AD203B41FA5}">
                      <a16:colId xmlns:a16="http://schemas.microsoft.com/office/drawing/2014/main" val="2436424633"/>
                    </a:ext>
                  </a:extLst>
                </a:gridCol>
                <a:gridCol w="864096">
                  <a:extLst>
                    <a:ext uri="{9D8B030D-6E8A-4147-A177-3AD203B41FA5}">
                      <a16:colId xmlns:a16="http://schemas.microsoft.com/office/drawing/2014/main" val="3534091898"/>
                    </a:ext>
                  </a:extLst>
                </a:gridCol>
                <a:gridCol w="720080">
                  <a:extLst>
                    <a:ext uri="{9D8B030D-6E8A-4147-A177-3AD203B41FA5}">
                      <a16:colId xmlns:a16="http://schemas.microsoft.com/office/drawing/2014/main" val="1102247539"/>
                    </a:ext>
                  </a:extLst>
                </a:gridCol>
                <a:gridCol w="882587">
                  <a:extLst>
                    <a:ext uri="{9D8B030D-6E8A-4147-A177-3AD203B41FA5}">
                      <a16:colId xmlns:a16="http://schemas.microsoft.com/office/drawing/2014/main" val="1905946689"/>
                    </a:ext>
                  </a:extLst>
                </a:gridCol>
                <a:gridCol w="920433">
                  <a:extLst>
                    <a:ext uri="{9D8B030D-6E8A-4147-A177-3AD203B41FA5}">
                      <a16:colId xmlns:a16="http://schemas.microsoft.com/office/drawing/2014/main" val="2249730447"/>
                    </a:ext>
                  </a:extLst>
                </a:gridCol>
                <a:gridCol w="1335759">
                  <a:extLst>
                    <a:ext uri="{9D8B030D-6E8A-4147-A177-3AD203B41FA5}">
                      <a16:colId xmlns:a16="http://schemas.microsoft.com/office/drawing/2014/main" val="1878708911"/>
                    </a:ext>
                  </a:extLst>
                </a:gridCol>
                <a:gridCol w="1052286">
                  <a:extLst>
                    <a:ext uri="{9D8B030D-6E8A-4147-A177-3AD203B41FA5}">
                      <a16:colId xmlns:a16="http://schemas.microsoft.com/office/drawing/2014/main" val="2086274270"/>
                    </a:ext>
                  </a:extLst>
                </a:gridCol>
              </a:tblGrid>
              <a:tr h="370840">
                <a:tc>
                  <a:txBody>
                    <a:bodyPr/>
                    <a:lstStyle/>
                    <a:p>
                      <a:pPr algn="ctr"/>
                      <a:r>
                        <a:rPr lang="en-GB" dirty="0"/>
                        <a:t>Link ID</a:t>
                      </a:r>
                    </a:p>
                  </a:txBody>
                  <a:tcPr anchor="ctr"/>
                </a:tc>
                <a:tc>
                  <a:txBody>
                    <a:bodyPr/>
                    <a:lstStyle/>
                    <a:p>
                      <a:pPr algn="ctr"/>
                      <a:r>
                        <a:rPr lang="en-GB" dirty="0"/>
                        <a:t>Date</a:t>
                      </a:r>
                    </a:p>
                  </a:txBody>
                  <a:tcPr anchor="ctr"/>
                </a:tc>
                <a:tc>
                  <a:txBody>
                    <a:bodyPr/>
                    <a:lstStyle/>
                    <a:p>
                      <a:pPr algn="ctr"/>
                      <a:r>
                        <a:rPr lang="en-GB" dirty="0"/>
                        <a:t>Absolute Time</a:t>
                      </a:r>
                    </a:p>
                  </a:txBody>
                  <a:tcPr anchor="ctr"/>
                </a:tc>
                <a:tc>
                  <a:txBody>
                    <a:bodyPr/>
                    <a:lstStyle/>
                    <a:p>
                      <a:pPr algn="ctr"/>
                      <a:r>
                        <a:rPr lang="en-GB" dirty="0"/>
                        <a:t>Travel Time</a:t>
                      </a:r>
                    </a:p>
                  </a:txBody>
                  <a:tcPr anchor="ctr"/>
                </a:tc>
                <a:tc>
                  <a:txBody>
                    <a:bodyPr/>
                    <a:lstStyle/>
                    <a:p>
                      <a:pPr algn="ctr"/>
                      <a:r>
                        <a:rPr lang="en-GB" dirty="0"/>
                        <a:t>Profile Time</a:t>
                      </a:r>
                    </a:p>
                  </a:txBody>
                  <a:tcPr anchor="ctr"/>
                </a:tc>
                <a:tc>
                  <a:txBody>
                    <a:bodyPr/>
                    <a:lstStyle/>
                    <a:p>
                      <a:pPr algn="ctr"/>
                      <a:r>
                        <a:rPr lang="en-GB" dirty="0"/>
                        <a:t>Free Flow Time</a:t>
                      </a:r>
                    </a:p>
                  </a:txBody>
                  <a:tcPr anchor="ctr"/>
                </a:tc>
                <a:tc>
                  <a:txBody>
                    <a:bodyPr/>
                    <a:lstStyle/>
                    <a:p>
                      <a:pPr algn="ctr"/>
                      <a:r>
                        <a:rPr lang="en-GB" dirty="0"/>
                        <a:t>Speed</a:t>
                      </a:r>
                    </a:p>
                  </a:txBody>
                  <a:tcPr anchor="ctr"/>
                </a:tc>
                <a:tc>
                  <a:txBody>
                    <a:bodyPr/>
                    <a:lstStyle/>
                    <a:p>
                      <a:pPr algn="ctr"/>
                      <a:r>
                        <a:rPr lang="en-GB" dirty="0"/>
                        <a:t>Flow</a:t>
                      </a:r>
                    </a:p>
                  </a:txBody>
                  <a:tcPr anchor="ctr"/>
                </a:tc>
                <a:tc>
                  <a:txBody>
                    <a:bodyPr/>
                    <a:lstStyle/>
                    <a:p>
                      <a:pPr algn="ctr"/>
                      <a:r>
                        <a:rPr lang="en-GB" dirty="0"/>
                        <a:t>Congestion Event</a:t>
                      </a:r>
                    </a:p>
                  </a:txBody>
                  <a:tcPr anchor="ctr"/>
                </a:tc>
                <a:tc>
                  <a:txBody>
                    <a:bodyPr/>
                    <a:lstStyle/>
                    <a:p>
                      <a:pPr algn="ctr"/>
                      <a:r>
                        <a:rPr lang="en-GB" dirty="0"/>
                        <a:t>Other Event</a:t>
                      </a:r>
                    </a:p>
                  </a:txBody>
                  <a:tcPr anchor="ctr"/>
                </a:tc>
                <a:extLst>
                  <a:ext uri="{0D108BD9-81ED-4DB2-BD59-A6C34878D82A}">
                    <a16:rowId xmlns:a16="http://schemas.microsoft.com/office/drawing/2014/main" val="3674419030"/>
                  </a:ext>
                </a:extLst>
              </a:tr>
              <a:tr h="370840">
                <a:tc>
                  <a:txBody>
                    <a:bodyPr/>
                    <a:lstStyle/>
                    <a:p>
                      <a:pPr algn="ctr"/>
                      <a:r>
                        <a:rPr lang="en-GB" b="1" dirty="0"/>
                        <a:t>#</a:t>
                      </a:r>
                    </a:p>
                  </a:txBody>
                  <a:tcPr anchor="ctr"/>
                </a:tc>
                <a:tc>
                  <a:txBody>
                    <a:bodyPr/>
                    <a:lstStyle/>
                    <a:p>
                      <a:pPr algn="ctr"/>
                      <a:r>
                        <a:rPr lang="en-GB" b="1" dirty="0"/>
                        <a:t>–</a:t>
                      </a:r>
                    </a:p>
                  </a:txBody>
                  <a:tcPr anchor="ctr"/>
                </a:tc>
                <a:tc>
                  <a:txBody>
                    <a:bodyPr/>
                    <a:lstStyle/>
                    <a:p>
                      <a:pPr algn="ctr"/>
                      <a:r>
                        <a:rPr lang="en-GB" b="1" dirty="0"/>
                        <a:t>[1-1440]</a:t>
                      </a:r>
                    </a:p>
                  </a:txBody>
                  <a:tcPr anchor="ctr"/>
                </a:tc>
                <a:tc>
                  <a:txBody>
                    <a:bodyPr/>
                    <a:lstStyle/>
                    <a:p>
                      <a:pPr algn="ctr"/>
                      <a:r>
                        <a:rPr lang="en-GB" b="1" dirty="0"/>
                        <a:t>[s]</a:t>
                      </a:r>
                    </a:p>
                  </a:txBody>
                  <a:tcPr anchor="ctr"/>
                </a:tc>
                <a:tc>
                  <a:txBody>
                    <a:bodyPr/>
                    <a:lstStyle/>
                    <a:p>
                      <a:pPr algn="ctr"/>
                      <a:r>
                        <a:rPr lang="en-GB" b="1" dirty="0"/>
                        <a:t>[s]</a:t>
                      </a:r>
                    </a:p>
                  </a:txBody>
                  <a:tcPr anchor="ctr"/>
                </a:tc>
                <a:tc>
                  <a:txBody>
                    <a:bodyPr/>
                    <a:lstStyle/>
                    <a:p>
                      <a:pPr algn="ctr"/>
                      <a:r>
                        <a:rPr lang="en-GB" b="1" dirty="0"/>
                        <a:t>[s]</a:t>
                      </a:r>
                    </a:p>
                  </a:txBody>
                  <a:tcPr anchor="ctr"/>
                </a:tc>
                <a:tc>
                  <a:txBody>
                    <a:bodyPr/>
                    <a:lstStyle/>
                    <a:p>
                      <a:pPr algn="ctr"/>
                      <a:r>
                        <a:rPr lang="en-GB" b="1" dirty="0"/>
                        <a:t>[Km/h]</a:t>
                      </a:r>
                    </a:p>
                  </a:txBody>
                  <a:tcPr anchor="ctr"/>
                </a:tc>
                <a:tc>
                  <a:txBody>
                    <a:bodyPr/>
                    <a:lstStyle/>
                    <a:p>
                      <a:pPr algn="ctr"/>
                      <a:r>
                        <a:rPr lang="en-GB" b="1" dirty="0"/>
                        <a:t>[</a:t>
                      </a:r>
                      <a:r>
                        <a:rPr lang="en-GB" b="1" dirty="0" err="1"/>
                        <a:t>veh</a:t>
                      </a:r>
                      <a:r>
                        <a:rPr lang="en-GB" b="1" dirty="0"/>
                        <a:t>/h]</a:t>
                      </a:r>
                    </a:p>
                  </a:txBody>
                  <a:tcPr anchor="ctr"/>
                </a:tc>
                <a:tc>
                  <a:txBody>
                    <a:bodyPr/>
                    <a:lstStyle/>
                    <a:p>
                      <a:pPr algn="ctr"/>
                      <a:r>
                        <a:rPr lang="en-GB" b="1" dirty="0"/>
                        <a:t>Flag</a:t>
                      </a:r>
                    </a:p>
                  </a:txBody>
                  <a:tcPr anchor="ctr"/>
                </a:tc>
                <a:tc>
                  <a:txBody>
                    <a:bodyPr/>
                    <a:lstStyle/>
                    <a:p>
                      <a:pPr algn="ctr"/>
                      <a:r>
                        <a:rPr lang="en-GB" b="1" dirty="0"/>
                        <a:t>Flag</a:t>
                      </a:r>
                    </a:p>
                  </a:txBody>
                  <a:tcPr anchor="ctr"/>
                </a:tc>
                <a:extLst>
                  <a:ext uri="{0D108BD9-81ED-4DB2-BD59-A6C34878D82A}">
                    <a16:rowId xmlns:a16="http://schemas.microsoft.com/office/drawing/2014/main" val="502021422"/>
                  </a:ext>
                </a:extLst>
              </a:tr>
            </a:tbl>
          </a:graphicData>
        </a:graphic>
      </p:graphicFrame>
    </p:spTree>
    <p:extLst>
      <p:ext uri="{BB962C8B-B14F-4D97-AF65-F5344CB8AC3E}">
        <p14:creationId xmlns:p14="http://schemas.microsoft.com/office/powerpoint/2010/main" val="2596772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83EB80-B740-416E-9FCB-704F210F8F3C}"/>
              </a:ext>
            </a:extLst>
          </p:cNvPr>
          <p:cNvPicPr>
            <a:picLocks noChangeAspect="1"/>
          </p:cNvPicPr>
          <p:nvPr/>
        </p:nvPicPr>
        <p:blipFill>
          <a:blip r:embed="rId3"/>
          <a:stretch>
            <a:fillRect/>
          </a:stretch>
        </p:blipFill>
        <p:spPr>
          <a:xfrm>
            <a:off x="4778796" y="1131590"/>
            <a:ext cx="4248472" cy="732496"/>
          </a:xfrm>
          <a:prstGeom prst="rect">
            <a:avLst/>
          </a:prstGeom>
        </p:spPr>
      </p:pic>
      <p:sp>
        <p:nvSpPr>
          <p:cNvPr id="2" name="Title 1"/>
          <p:cNvSpPr>
            <a:spLocks noGrp="1"/>
          </p:cNvSpPr>
          <p:nvPr>
            <p:ph type="title"/>
          </p:nvPr>
        </p:nvSpPr>
        <p:spPr/>
        <p:txBody>
          <a:bodyPr/>
          <a:lstStyle/>
          <a:p>
            <a:r>
              <a:rPr lang="en-GB" sz="3600" dirty="0"/>
              <a:t>Data Selection and Contents</a:t>
            </a:r>
          </a:p>
        </p:txBody>
      </p:sp>
      <p:sp>
        <p:nvSpPr>
          <p:cNvPr id="3" name="Content Placeholder 2"/>
          <p:cNvSpPr>
            <a:spLocks noGrp="1"/>
          </p:cNvSpPr>
          <p:nvPr>
            <p:ph idx="1"/>
          </p:nvPr>
        </p:nvSpPr>
        <p:spPr>
          <a:xfrm>
            <a:off x="685800" y="843558"/>
            <a:ext cx="8206680" cy="3744416"/>
          </a:xfrm>
        </p:spPr>
        <p:txBody>
          <a:bodyPr/>
          <a:lstStyle/>
          <a:p>
            <a:r>
              <a:rPr lang="en-GB" sz="2400" dirty="0"/>
              <a:t>Current Profile Estimates:</a:t>
            </a:r>
          </a:p>
          <a:p>
            <a:pPr lvl="1"/>
            <a:r>
              <a:rPr lang="en-GB" sz="2000" dirty="0"/>
              <a:t>Uses EWMA + Segmentation</a:t>
            </a:r>
          </a:p>
          <a:p>
            <a:pPr lvl="1"/>
            <a:r>
              <a:rPr lang="en-GB" sz="2000" dirty="0"/>
              <a:t>Can lead to overestimation or repetition of events</a:t>
            </a:r>
          </a:p>
          <a:p>
            <a:pPr lvl="1"/>
            <a:endParaRPr lang="en-GB" sz="2000" dirty="0"/>
          </a:p>
          <a:p>
            <a:endParaRPr lang="en-GB" sz="2400" dirty="0"/>
          </a:p>
          <a:p>
            <a:endParaRPr lang="en-GB" sz="2400" dirty="0"/>
          </a:p>
        </p:txBody>
      </p:sp>
      <p:pic>
        <p:nvPicPr>
          <p:cNvPr id="5" name="Picture 4">
            <a:extLst>
              <a:ext uri="{FF2B5EF4-FFF2-40B4-BE49-F238E27FC236}">
                <a16:creationId xmlns:a16="http://schemas.microsoft.com/office/drawing/2014/main" id="{189B890F-B9E4-4623-8CDE-DFB5A7215BB0}"/>
              </a:ext>
            </a:extLst>
          </p:cNvPr>
          <p:cNvPicPr>
            <a:picLocks noChangeAspect="1"/>
          </p:cNvPicPr>
          <p:nvPr/>
        </p:nvPicPr>
        <p:blipFill>
          <a:blip r:embed="rId4"/>
          <a:stretch>
            <a:fillRect/>
          </a:stretch>
        </p:blipFill>
        <p:spPr>
          <a:xfrm>
            <a:off x="2105980" y="2355726"/>
            <a:ext cx="4932040" cy="2154406"/>
          </a:xfrm>
          <a:prstGeom prst="rect">
            <a:avLst/>
          </a:prstGeom>
        </p:spPr>
      </p:pic>
    </p:spTree>
    <p:extLst>
      <p:ext uri="{BB962C8B-B14F-4D97-AF65-F5344CB8AC3E}">
        <p14:creationId xmlns:p14="http://schemas.microsoft.com/office/powerpoint/2010/main" val="567265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t>Data Selection and Contents</a:t>
            </a:r>
          </a:p>
        </p:txBody>
      </p:sp>
      <p:sp>
        <p:nvSpPr>
          <p:cNvPr id="3" name="Content Placeholder 2"/>
          <p:cNvSpPr>
            <a:spLocks noGrp="1"/>
          </p:cNvSpPr>
          <p:nvPr>
            <p:ph idx="1"/>
          </p:nvPr>
        </p:nvSpPr>
        <p:spPr>
          <a:xfrm>
            <a:off x="685800" y="843558"/>
            <a:ext cx="8206680" cy="3744416"/>
          </a:xfrm>
        </p:spPr>
        <p:txBody>
          <a:bodyPr/>
          <a:lstStyle/>
          <a:p>
            <a:pPr marL="0" indent="0">
              <a:buNone/>
            </a:pPr>
            <a:endParaRPr lang="en-GB" sz="2400" dirty="0"/>
          </a:p>
          <a:p>
            <a:pPr marL="0" indent="0">
              <a:buNone/>
            </a:pPr>
            <a:endParaRPr lang="en-GB" sz="2400" dirty="0"/>
          </a:p>
        </p:txBody>
      </p:sp>
      <p:pic>
        <p:nvPicPr>
          <p:cNvPr id="4" name="Picture 3">
            <a:extLst>
              <a:ext uri="{FF2B5EF4-FFF2-40B4-BE49-F238E27FC236}">
                <a16:creationId xmlns:a16="http://schemas.microsoft.com/office/drawing/2014/main" id="{5DB8D77D-5C73-4DDF-ACAB-F2C5094FA721}"/>
              </a:ext>
            </a:extLst>
          </p:cNvPr>
          <p:cNvPicPr>
            <a:picLocks noChangeAspect="1"/>
          </p:cNvPicPr>
          <p:nvPr/>
        </p:nvPicPr>
        <p:blipFill>
          <a:blip r:embed="rId3"/>
          <a:stretch>
            <a:fillRect/>
          </a:stretch>
        </p:blipFill>
        <p:spPr>
          <a:xfrm>
            <a:off x="413792" y="944116"/>
            <a:ext cx="8316416" cy="3538101"/>
          </a:xfrm>
          <a:prstGeom prst="rect">
            <a:avLst/>
          </a:prstGeom>
        </p:spPr>
      </p:pic>
    </p:spTree>
    <p:extLst>
      <p:ext uri="{BB962C8B-B14F-4D97-AF65-F5344CB8AC3E}">
        <p14:creationId xmlns:p14="http://schemas.microsoft.com/office/powerpoint/2010/main" val="2847863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t>Algorithm: Decomposition</a:t>
            </a:r>
          </a:p>
        </p:txBody>
      </p:sp>
      <p:sp>
        <p:nvSpPr>
          <p:cNvPr id="3" name="Content Placeholder 2"/>
          <p:cNvSpPr>
            <a:spLocks noGrp="1"/>
          </p:cNvSpPr>
          <p:nvPr>
            <p:ph sz="half" idx="1"/>
          </p:nvPr>
        </p:nvSpPr>
        <p:spPr/>
        <p:txBody>
          <a:bodyPr/>
          <a:lstStyle/>
          <a:p>
            <a:r>
              <a:rPr lang="en-GB" sz="2000" dirty="0"/>
              <a:t>Background</a:t>
            </a:r>
          </a:p>
          <a:p>
            <a:pPr lvl="1"/>
            <a:r>
              <a:rPr lang="en-GB" sz="1800" dirty="0"/>
              <a:t>Stable Around Mean</a:t>
            </a:r>
          </a:p>
          <a:p>
            <a:pPr lvl="1"/>
            <a:r>
              <a:rPr lang="en-GB" sz="1800" dirty="0"/>
              <a:t>High Frequency – Low Amplitude</a:t>
            </a:r>
          </a:p>
          <a:p>
            <a:pPr lvl="1"/>
            <a:r>
              <a:rPr lang="en-GB" sz="1800" dirty="0"/>
              <a:t>Suitable for Spectral Filtering</a:t>
            </a:r>
          </a:p>
          <a:p>
            <a:pPr marL="0" indent="0">
              <a:buNone/>
            </a:pPr>
            <a:endParaRPr lang="en-GB" sz="2400" dirty="0"/>
          </a:p>
          <a:p>
            <a:pPr marL="0" indent="0">
              <a:buNone/>
            </a:pPr>
            <a:endParaRPr lang="en-GB" sz="2400" dirty="0"/>
          </a:p>
        </p:txBody>
      </p:sp>
      <p:sp>
        <p:nvSpPr>
          <p:cNvPr id="4" name="Content Placeholder 3">
            <a:extLst>
              <a:ext uri="{FF2B5EF4-FFF2-40B4-BE49-F238E27FC236}">
                <a16:creationId xmlns:a16="http://schemas.microsoft.com/office/drawing/2014/main" id="{4A2EF649-BF37-4C0C-88F6-7F7000BA65B0}"/>
              </a:ext>
            </a:extLst>
          </p:cNvPr>
          <p:cNvSpPr>
            <a:spLocks noGrp="1"/>
          </p:cNvSpPr>
          <p:nvPr>
            <p:ph sz="half" idx="2"/>
          </p:nvPr>
        </p:nvSpPr>
        <p:spPr/>
        <p:txBody>
          <a:bodyPr/>
          <a:lstStyle/>
          <a:p>
            <a:r>
              <a:rPr lang="en-GB" sz="2000" dirty="0"/>
              <a:t>Spikes</a:t>
            </a:r>
          </a:p>
          <a:p>
            <a:pPr lvl="1"/>
            <a:r>
              <a:rPr lang="en-GB" sz="1800" dirty="0"/>
              <a:t>Zero most of the time</a:t>
            </a:r>
          </a:p>
          <a:p>
            <a:pPr lvl="1"/>
            <a:r>
              <a:rPr lang="en-GB" sz="1800" dirty="0"/>
              <a:t>Low Frequency – High Amplitude</a:t>
            </a:r>
          </a:p>
          <a:p>
            <a:pPr lvl="1"/>
            <a:r>
              <a:rPr lang="en-GB" sz="1800" dirty="0"/>
              <a:t>Suitable for Seasonal Analysis</a:t>
            </a:r>
          </a:p>
          <a:p>
            <a:endParaRPr lang="en-GB" dirty="0"/>
          </a:p>
        </p:txBody>
      </p:sp>
      <p:pic>
        <p:nvPicPr>
          <p:cNvPr id="5" name="Picture 4">
            <a:extLst>
              <a:ext uri="{FF2B5EF4-FFF2-40B4-BE49-F238E27FC236}">
                <a16:creationId xmlns:a16="http://schemas.microsoft.com/office/drawing/2014/main" id="{4F84692F-58EB-475A-9727-7AB5BBD8D4FD}"/>
              </a:ext>
            </a:extLst>
          </p:cNvPr>
          <p:cNvPicPr>
            <a:picLocks noChangeAspect="1"/>
          </p:cNvPicPr>
          <p:nvPr/>
        </p:nvPicPr>
        <p:blipFill>
          <a:blip r:embed="rId3"/>
          <a:stretch>
            <a:fillRect/>
          </a:stretch>
        </p:blipFill>
        <p:spPr>
          <a:xfrm>
            <a:off x="2708713" y="2859782"/>
            <a:ext cx="3878974" cy="1696431"/>
          </a:xfrm>
          <a:prstGeom prst="rect">
            <a:avLst/>
          </a:prstGeom>
        </p:spPr>
      </p:pic>
    </p:spTree>
    <p:extLst>
      <p:ext uri="{BB962C8B-B14F-4D97-AF65-F5344CB8AC3E}">
        <p14:creationId xmlns:p14="http://schemas.microsoft.com/office/powerpoint/2010/main" val="2346734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t>Algorithm: Background Analysis</a:t>
            </a:r>
          </a:p>
        </p:txBody>
      </p:sp>
      <p:sp>
        <p:nvSpPr>
          <p:cNvPr id="3" name="Content Placeholder 2"/>
          <p:cNvSpPr>
            <a:spLocks noGrp="1"/>
          </p:cNvSpPr>
          <p:nvPr>
            <p:ph idx="1"/>
          </p:nvPr>
        </p:nvSpPr>
        <p:spPr>
          <a:xfrm>
            <a:off x="685800" y="843558"/>
            <a:ext cx="8206680" cy="3744416"/>
          </a:xfrm>
        </p:spPr>
        <p:txBody>
          <a:bodyPr/>
          <a:lstStyle/>
          <a:p>
            <a:pPr marL="0" indent="0">
              <a:buNone/>
            </a:pPr>
            <a:endParaRPr lang="en-GB" sz="2400" dirty="0"/>
          </a:p>
          <a:p>
            <a:pPr marL="0" indent="0">
              <a:buNone/>
            </a:pPr>
            <a:endParaRPr lang="en-GB" sz="2400" dirty="0"/>
          </a:p>
        </p:txBody>
      </p:sp>
      <p:pic>
        <p:nvPicPr>
          <p:cNvPr id="7" name="Picture 6">
            <a:extLst>
              <a:ext uri="{FF2B5EF4-FFF2-40B4-BE49-F238E27FC236}">
                <a16:creationId xmlns:a16="http://schemas.microsoft.com/office/drawing/2014/main" id="{056DCA52-4054-400E-AA35-1FF7D06B477C}"/>
              </a:ext>
            </a:extLst>
          </p:cNvPr>
          <p:cNvPicPr>
            <a:picLocks noChangeAspect="1"/>
          </p:cNvPicPr>
          <p:nvPr/>
        </p:nvPicPr>
        <p:blipFill>
          <a:blip r:embed="rId3"/>
          <a:stretch>
            <a:fillRect/>
          </a:stretch>
        </p:blipFill>
        <p:spPr>
          <a:xfrm>
            <a:off x="0" y="780626"/>
            <a:ext cx="9144000" cy="3582247"/>
          </a:xfrm>
          <a:prstGeom prst="rect">
            <a:avLst/>
          </a:prstGeom>
        </p:spPr>
      </p:pic>
    </p:spTree>
    <p:extLst>
      <p:ext uri="{BB962C8B-B14F-4D97-AF65-F5344CB8AC3E}">
        <p14:creationId xmlns:p14="http://schemas.microsoft.com/office/powerpoint/2010/main" val="967111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t>Algorithm: Seasonal Analysis</a:t>
            </a:r>
          </a:p>
        </p:txBody>
      </p:sp>
      <p:sp>
        <p:nvSpPr>
          <p:cNvPr id="3" name="Content Placeholder 2"/>
          <p:cNvSpPr>
            <a:spLocks noGrp="1"/>
          </p:cNvSpPr>
          <p:nvPr>
            <p:ph idx="1"/>
          </p:nvPr>
        </p:nvSpPr>
        <p:spPr>
          <a:xfrm>
            <a:off x="685800" y="843558"/>
            <a:ext cx="8206680" cy="3744416"/>
          </a:xfrm>
        </p:spPr>
        <p:txBody>
          <a:bodyPr/>
          <a:lstStyle/>
          <a:p>
            <a:pPr marL="0" indent="0">
              <a:buNone/>
            </a:pPr>
            <a:endParaRPr lang="en-GB" sz="2400" dirty="0"/>
          </a:p>
          <a:p>
            <a:pPr marL="0" indent="0">
              <a:buNone/>
            </a:pPr>
            <a:endParaRPr lang="en-GB" sz="2400" dirty="0"/>
          </a:p>
        </p:txBody>
      </p:sp>
      <p:pic>
        <p:nvPicPr>
          <p:cNvPr id="4" name="Picture 3">
            <a:extLst>
              <a:ext uri="{FF2B5EF4-FFF2-40B4-BE49-F238E27FC236}">
                <a16:creationId xmlns:a16="http://schemas.microsoft.com/office/drawing/2014/main" id="{D3A22C4A-24EA-44AA-BEE6-889D3A2B706F}"/>
              </a:ext>
            </a:extLst>
          </p:cNvPr>
          <p:cNvPicPr>
            <a:picLocks noChangeAspect="1"/>
          </p:cNvPicPr>
          <p:nvPr/>
        </p:nvPicPr>
        <p:blipFill>
          <a:blip r:embed="rId3"/>
          <a:stretch>
            <a:fillRect/>
          </a:stretch>
        </p:blipFill>
        <p:spPr>
          <a:xfrm>
            <a:off x="0" y="816993"/>
            <a:ext cx="9144000" cy="3509514"/>
          </a:xfrm>
          <a:prstGeom prst="rect">
            <a:avLst/>
          </a:prstGeom>
        </p:spPr>
      </p:pic>
    </p:spTree>
    <p:extLst>
      <p:ext uri="{BB962C8B-B14F-4D97-AF65-F5344CB8AC3E}">
        <p14:creationId xmlns:p14="http://schemas.microsoft.com/office/powerpoint/2010/main" val="1249632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t>Algorithm: Hybrid Recombination</a:t>
            </a:r>
          </a:p>
        </p:txBody>
      </p:sp>
      <p:sp>
        <p:nvSpPr>
          <p:cNvPr id="3" name="Content Placeholder 2"/>
          <p:cNvSpPr>
            <a:spLocks noGrp="1"/>
          </p:cNvSpPr>
          <p:nvPr>
            <p:ph idx="1"/>
          </p:nvPr>
        </p:nvSpPr>
        <p:spPr>
          <a:xfrm>
            <a:off x="685800" y="843558"/>
            <a:ext cx="8206680" cy="3744416"/>
          </a:xfrm>
        </p:spPr>
        <p:txBody>
          <a:bodyPr/>
          <a:lstStyle/>
          <a:p>
            <a:pPr marL="0" indent="0">
              <a:buNone/>
            </a:pPr>
            <a:endParaRPr lang="en-GB" sz="2400" dirty="0"/>
          </a:p>
          <a:p>
            <a:pPr marL="0" indent="0">
              <a:buNone/>
            </a:pPr>
            <a:endParaRPr lang="en-GB" sz="2400" dirty="0"/>
          </a:p>
        </p:txBody>
      </p:sp>
      <p:pic>
        <p:nvPicPr>
          <p:cNvPr id="4" name="Picture 3">
            <a:extLst>
              <a:ext uri="{FF2B5EF4-FFF2-40B4-BE49-F238E27FC236}">
                <a16:creationId xmlns:a16="http://schemas.microsoft.com/office/drawing/2014/main" id="{A3E7C953-1E59-4352-AD85-1545A3137A2B}"/>
              </a:ext>
            </a:extLst>
          </p:cNvPr>
          <p:cNvPicPr>
            <a:picLocks noChangeAspect="1"/>
          </p:cNvPicPr>
          <p:nvPr/>
        </p:nvPicPr>
        <p:blipFill>
          <a:blip r:embed="rId3"/>
          <a:stretch>
            <a:fillRect/>
          </a:stretch>
        </p:blipFill>
        <p:spPr>
          <a:xfrm>
            <a:off x="0" y="802624"/>
            <a:ext cx="9144000" cy="3538252"/>
          </a:xfrm>
          <a:prstGeom prst="rect">
            <a:avLst/>
          </a:prstGeom>
        </p:spPr>
      </p:pic>
    </p:spTree>
    <p:extLst>
      <p:ext uri="{BB962C8B-B14F-4D97-AF65-F5344CB8AC3E}">
        <p14:creationId xmlns:p14="http://schemas.microsoft.com/office/powerpoint/2010/main" val="1848542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t>Results – Speed and Travel Time</a:t>
            </a:r>
          </a:p>
        </p:txBody>
      </p:sp>
      <p:sp>
        <p:nvSpPr>
          <p:cNvPr id="3" name="Content Placeholder 2"/>
          <p:cNvSpPr>
            <a:spLocks noGrp="1"/>
          </p:cNvSpPr>
          <p:nvPr>
            <p:ph idx="1"/>
          </p:nvPr>
        </p:nvSpPr>
        <p:spPr>
          <a:xfrm>
            <a:off x="685800" y="843558"/>
            <a:ext cx="8206680" cy="3744416"/>
          </a:xfrm>
        </p:spPr>
        <p:txBody>
          <a:bodyPr/>
          <a:lstStyle/>
          <a:p>
            <a:pPr marL="0" indent="0">
              <a:buNone/>
            </a:pPr>
            <a:endParaRPr lang="en-GB" sz="2400" dirty="0"/>
          </a:p>
          <a:p>
            <a:pPr marL="0" indent="0">
              <a:buNone/>
            </a:pPr>
            <a:endParaRPr lang="en-GB" sz="2400" dirty="0"/>
          </a:p>
        </p:txBody>
      </p:sp>
      <p:pic>
        <p:nvPicPr>
          <p:cNvPr id="5" name="Picture 4">
            <a:extLst>
              <a:ext uri="{FF2B5EF4-FFF2-40B4-BE49-F238E27FC236}">
                <a16:creationId xmlns:a16="http://schemas.microsoft.com/office/drawing/2014/main" id="{1508F1AE-4BEF-4604-9119-01EB1F7BB78E}"/>
              </a:ext>
            </a:extLst>
          </p:cNvPr>
          <p:cNvPicPr>
            <a:picLocks noChangeAspect="1"/>
          </p:cNvPicPr>
          <p:nvPr/>
        </p:nvPicPr>
        <p:blipFill>
          <a:blip r:embed="rId3"/>
          <a:stretch>
            <a:fillRect/>
          </a:stretch>
        </p:blipFill>
        <p:spPr>
          <a:xfrm>
            <a:off x="0" y="856510"/>
            <a:ext cx="9144000" cy="3430479"/>
          </a:xfrm>
          <a:prstGeom prst="rect">
            <a:avLst/>
          </a:prstGeom>
        </p:spPr>
      </p:pic>
    </p:spTree>
    <p:extLst>
      <p:ext uri="{BB962C8B-B14F-4D97-AF65-F5344CB8AC3E}">
        <p14:creationId xmlns:p14="http://schemas.microsoft.com/office/powerpoint/2010/main" val="420905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t>Results – Time of the Day (M6)</a:t>
            </a:r>
          </a:p>
        </p:txBody>
      </p:sp>
      <p:sp>
        <p:nvSpPr>
          <p:cNvPr id="3" name="Content Placeholder 2"/>
          <p:cNvSpPr>
            <a:spLocks noGrp="1"/>
          </p:cNvSpPr>
          <p:nvPr>
            <p:ph idx="1"/>
          </p:nvPr>
        </p:nvSpPr>
        <p:spPr>
          <a:xfrm>
            <a:off x="685800" y="843558"/>
            <a:ext cx="8206680" cy="3744416"/>
          </a:xfrm>
        </p:spPr>
        <p:txBody>
          <a:bodyPr/>
          <a:lstStyle/>
          <a:p>
            <a:pPr marL="0" indent="0">
              <a:buNone/>
            </a:pPr>
            <a:endParaRPr lang="en-GB" sz="2400" dirty="0"/>
          </a:p>
          <a:p>
            <a:pPr marL="0" indent="0">
              <a:buNone/>
            </a:pPr>
            <a:endParaRPr lang="en-GB" sz="2400" dirty="0"/>
          </a:p>
        </p:txBody>
      </p:sp>
      <p:pic>
        <p:nvPicPr>
          <p:cNvPr id="4" name="Picture 3">
            <a:extLst>
              <a:ext uri="{FF2B5EF4-FFF2-40B4-BE49-F238E27FC236}">
                <a16:creationId xmlns:a16="http://schemas.microsoft.com/office/drawing/2014/main" id="{2E56D798-11FF-46EE-81D6-3C279898D554}"/>
              </a:ext>
            </a:extLst>
          </p:cNvPr>
          <p:cNvPicPr>
            <a:picLocks noChangeAspect="1"/>
          </p:cNvPicPr>
          <p:nvPr/>
        </p:nvPicPr>
        <p:blipFill>
          <a:blip r:embed="rId3"/>
          <a:stretch>
            <a:fillRect/>
          </a:stretch>
        </p:blipFill>
        <p:spPr>
          <a:xfrm>
            <a:off x="2159732" y="843558"/>
            <a:ext cx="4824536" cy="3611129"/>
          </a:xfrm>
          <a:prstGeom prst="rect">
            <a:avLst/>
          </a:prstGeom>
        </p:spPr>
      </p:pic>
    </p:spTree>
    <p:extLst>
      <p:ext uri="{BB962C8B-B14F-4D97-AF65-F5344CB8AC3E}">
        <p14:creationId xmlns:p14="http://schemas.microsoft.com/office/powerpoint/2010/main" val="3214358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t>Results – Time of the Day (M11)</a:t>
            </a:r>
          </a:p>
        </p:txBody>
      </p:sp>
      <p:sp>
        <p:nvSpPr>
          <p:cNvPr id="3" name="Content Placeholder 2"/>
          <p:cNvSpPr>
            <a:spLocks noGrp="1"/>
          </p:cNvSpPr>
          <p:nvPr>
            <p:ph idx="1"/>
          </p:nvPr>
        </p:nvSpPr>
        <p:spPr>
          <a:xfrm>
            <a:off x="685800" y="843558"/>
            <a:ext cx="8206680" cy="3744416"/>
          </a:xfrm>
        </p:spPr>
        <p:txBody>
          <a:bodyPr/>
          <a:lstStyle/>
          <a:p>
            <a:pPr marL="0" indent="0">
              <a:buNone/>
            </a:pPr>
            <a:endParaRPr lang="en-GB" sz="2400" dirty="0"/>
          </a:p>
          <a:p>
            <a:pPr marL="0" indent="0">
              <a:buNone/>
            </a:pPr>
            <a:endParaRPr lang="en-GB" sz="2400" dirty="0"/>
          </a:p>
        </p:txBody>
      </p:sp>
      <p:pic>
        <p:nvPicPr>
          <p:cNvPr id="7" name="Picture 6">
            <a:extLst>
              <a:ext uri="{FF2B5EF4-FFF2-40B4-BE49-F238E27FC236}">
                <a16:creationId xmlns:a16="http://schemas.microsoft.com/office/drawing/2014/main" id="{6C9AFA66-32A0-4BD7-B8E4-169FBCF7BB98}"/>
              </a:ext>
            </a:extLst>
          </p:cNvPr>
          <p:cNvPicPr>
            <a:picLocks noChangeAspect="1"/>
          </p:cNvPicPr>
          <p:nvPr/>
        </p:nvPicPr>
        <p:blipFill>
          <a:blip r:embed="rId3"/>
          <a:stretch>
            <a:fillRect/>
          </a:stretch>
        </p:blipFill>
        <p:spPr>
          <a:xfrm>
            <a:off x="2152818" y="798425"/>
            <a:ext cx="4723438" cy="3546650"/>
          </a:xfrm>
          <a:prstGeom prst="rect">
            <a:avLst/>
          </a:prstGeom>
        </p:spPr>
      </p:pic>
    </p:spTree>
    <p:extLst>
      <p:ext uri="{BB962C8B-B14F-4D97-AF65-F5344CB8AC3E}">
        <p14:creationId xmlns:p14="http://schemas.microsoft.com/office/powerpoint/2010/main" val="321953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t>Index</a:t>
            </a:r>
          </a:p>
        </p:txBody>
      </p:sp>
      <p:sp>
        <p:nvSpPr>
          <p:cNvPr id="3" name="Content Placeholder 2"/>
          <p:cNvSpPr>
            <a:spLocks noGrp="1"/>
          </p:cNvSpPr>
          <p:nvPr>
            <p:ph idx="1"/>
          </p:nvPr>
        </p:nvSpPr>
        <p:spPr>
          <a:xfrm>
            <a:off x="685800" y="843558"/>
            <a:ext cx="8206680" cy="3744416"/>
          </a:xfrm>
        </p:spPr>
        <p:txBody>
          <a:bodyPr/>
          <a:lstStyle/>
          <a:p>
            <a:pPr>
              <a:lnSpc>
                <a:spcPct val="150000"/>
              </a:lnSpc>
              <a:buFont typeface="+mj-lt"/>
              <a:buAutoNum type="arabicPeriod"/>
            </a:pPr>
            <a:r>
              <a:rPr lang="en-GB" sz="2000" dirty="0" err="1"/>
              <a:t>MathSys</a:t>
            </a:r>
            <a:r>
              <a:rPr lang="en-GB" sz="2000" dirty="0"/>
              <a:t> Traffic Research Group</a:t>
            </a:r>
          </a:p>
          <a:p>
            <a:pPr>
              <a:lnSpc>
                <a:spcPct val="150000"/>
              </a:lnSpc>
              <a:buFont typeface="+mj-lt"/>
              <a:buAutoNum type="arabicPeriod"/>
            </a:pPr>
            <a:r>
              <a:rPr lang="en-GB" sz="2000" dirty="0"/>
              <a:t>Prediction versus Estimation</a:t>
            </a:r>
          </a:p>
          <a:p>
            <a:pPr>
              <a:lnSpc>
                <a:spcPct val="150000"/>
              </a:lnSpc>
              <a:buFont typeface="+mj-lt"/>
              <a:buAutoNum type="arabicPeriod"/>
            </a:pPr>
            <a:r>
              <a:rPr lang="en-GB" sz="2000" dirty="0"/>
              <a:t>NTIS &amp; UK Strategic Road Network </a:t>
            </a:r>
          </a:p>
          <a:p>
            <a:pPr>
              <a:lnSpc>
                <a:spcPct val="150000"/>
              </a:lnSpc>
              <a:buFont typeface="+mj-lt"/>
              <a:buAutoNum type="arabicPeriod"/>
            </a:pPr>
            <a:r>
              <a:rPr lang="en-GB" sz="2000" dirty="0"/>
              <a:t>Data Selection and Contents</a:t>
            </a:r>
          </a:p>
          <a:p>
            <a:pPr>
              <a:lnSpc>
                <a:spcPct val="150000"/>
              </a:lnSpc>
              <a:buFont typeface="+mj-lt"/>
              <a:buAutoNum type="arabicPeriod"/>
            </a:pPr>
            <a:r>
              <a:rPr lang="en-GB" sz="2000" dirty="0"/>
              <a:t>Algorithm </a:t>
            </a:r>
          </a:p>
          <a:p>
            <a:pPr>
              <a:lnSpc>
                <a:spcPct val="150000"/>
              </a:lnSpc>
              <a:buFont typeface="+mj-lt"/>
              <a:buAutoNum type="arabicPeriod"/>
            </a:pPr>
            <a:r>
              <a:rPr lang="en-GB" sz="2000" dirty="0"/>
              <a:t>Results</a:t>
            </a:r>
          </a:p>
          <a:p>
            <a:pPr>
              <a:lnSpc>
                <a:spcPct val="150000"/>
              </a:lnSpc>
              <a:buFont typeface="+mj-lt"/>
              <a:buAutoNum type="arabicPeriod"/>
            </a:pPr>
            <a:r>
              <a:rPr lang="en-GB" sz="2000" dirty="0"/>
              <a:t>Limitations and way forward</a:t>
            </a:r>
          </a:p>
          <a:p>
            <a:pPr>
              <a:lnSpc>
                <a:spcPct val="150000"/>
              </a:lnSpc>
              <a:buFont typeface="+mj-lt"/>
              <a:buAutoNum type="arabicPeriod"/>
            </a:pPr>
            <a:endParaRPr lang="en-GB" sz="2000" dirty="0"/>
          </a:p>
        </p:txBody>
      </p:sp>
    </p:spTree>
    <p:extLst>
      <p:ext uri="{BB962C8B-B14F-4D97-AF65-F5344CB8AC3E}">
        <p14:creationId xmlns:p14="http://schemas.microsoft.com/office/powerpoint/2010/main" val="3813048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t>Results – Quantiles of Travel Time (M6)</a:t>
            </a:r>
          </a:p>
        </p:txBody>
      </p:sp>
      <p:sp>
        <p:nvSpPr>
          <p:cNvPr id="3" name="Content Placeholder 2"/>
          <p:cNvSpPr>
            <a:spLocks noGrp="1"/>
          </p:cNvSpPr>
          <p:nvPr>
            <p:ph idx="1"/>
          </p:nvPr>
        </p:nvSpPr>
        <p:spPr>
          <a:xfrm>
            <a:off x="685800" y="843558"/>
            <a:ext cx="8206680" cy="3744416"/>
          </a:xfrm>
        </p:spPr>
        <p:txBody>
          <a:bodyPr/>
          <a:lstStyle/>
          <a:p>
            <a:pPr marL="0" indent="0">
              <a:buNone/>
            </a:pPr>
            <a:endParaRPr lang="en-GB" sz="2400" dirty="0"/>
          </a:p>
          <a:p>
            <a:pPr marL="0" indent="0">
              <a:buNone/>
            </a:pPr>
            <a:endParaRPr lang="en-GB" sz="2400" dirty="0"/>
          </a:p>
        </p:txBody>
      </p:sp>
      <p:pic>
        <p:nvPicPr>
          <p:cNvPr id="4" name="Picture 3">
            <a:extLst>
              <a:ext uri="{FF2B5EF4-FFF2-40B4-BE49-F238E27FC236}">
                <a16:creationId xmlns:a16="http://schemas.microsoft.com/office/drawing/2014/main" id="{E64F9DCB-E0B5-4628-A018-954A339D8495}"/>
              </a:ext>
            </a:extLst>
          </p:cNvPr>
          <p:cNvPicPr>
            <a:picLocks noChangeAspect="1"/>
          </p:cNvPicPr>
          <p:nvPr/>
        </p:nvPicPr>
        <p:blipFill>
          <a:blip r:embed="rId3"/>
          <a:stretch>
            <a:fillRect/>
          </a:stretch>
        </p:blipFill>
        <p:spPr>
          <a:xfrm>
            <a:off x="798006" y="871193"/>
            <a:ext cx="7982268" cy="3485863"/>
          </a:xfrm>
          <a:prstGeom prst="rect">
            <a:avLst/>
          </a:prstGeom>
        </p:spPr>
      </p:pic>
    </p:spTree>
    <p:extLst>
      <p:ext uri="{BB962C8B-B14F-4D97-AF65-F5344CB8AC3E}">
        <p14:creationId xmlns:p14="http://schemas.microsoft.com/office/powerpoint/2010/main" val="2851604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71450"/>
            <a:ext cx="7990656" cy="800100"/>
          </a:xfrm>
        </p:spPr>
        <p:txBody>
          <a:bodyPr/>
          <a:lstStyle/>
          <a:p>
            <a:r>
              <a:rPr lang="en-GB" sz="3600" dirty="0"/>
              <a:t>Results – Quantiles of Travel Time (M11)</a:t>
            </a:r>
          </a:p>
        </p:txBody>
      </p:sp>
      <p:sp>
        <p:nvSpPr>
          <p:cNvPr id="3" name="Content Placeholder 2"/>
          <p:cNvSpPr>
            <a:spLocks noGrp="1"/>
          </p:cNvSpPr>
          <p:nvPr>
            <p:ph idx="1"/>
          </p:nvPr>
        </p:nvSpPr>
        <p:spPr>
          <a:xfrm>
            <a:off x="685800" y="843558"/>
            <a:ext cx="8206680" cy="3744416"/>
          </a:xfrm>
        </p:spPr>
        <p:txBody>
          <a:bodyPr/>
          <a:lstStyle/>
          <a:p>
            <a:pPr marL="0" indent="0">
              <a:buNone/>
            </a:pPr>
            <a:endParaRPr lang="en-GB" sz="2400" dirty="0"/>
          </a:p>
          <a:p>
            <a:pPr marL="0" indent="0">
              <a:buNone/>
            </a:pPr>
            <a:endParaRPr lang="en-GB" sz="2400" dirty="0"/>
          </a:p>
        </p:txBody>
      </p:sp>
      <p:pic>
        <p:nvPicPr>
          <p:cNvPr id="5" name="Picture 4">
            <a:extLst>
              <a:ext uri="{FF2B5EF4-FFF2-40B4-BE49-F238E27FC236}">
                <a16:creationId xmlns:a16="http://schemas.microsoft.com/office/drawing/2014/main" id="{ABD9494B-5346-4BAD-A637-539578A3C987}"/>
              </a:ext>
            </a:extLst>
          </p:cNvPr>
          <p:cNvPicPr>
            <a:picLocks noChangeAspect="1"/>
          </p:cNvPicPr>
          <p:nvPr/>
        </p:nvPicPr>
        <p:blipFill>
          <a:blip r:embed="rId3"/>
          <a:stretch>
            <a:fillRect/>
          </a:stretch>
        </p:blipFill>
        <p:spPr>
          <a:xfrm>
            <a:off x="681336" y="878641"/>
            <a:ext cx="7776864" cy="3386218"/>
          </a:xfrm>
          <a:prstGeom prst="rect">
            <a:avLst/>
          </a:prstGeom>
        </p:spPr>
      </p:pic>
    </p:spTree>
    <p:extLst>
      <p:ext uri="{BB962C8B-B14F-4D97-AF65-F5344CB8AC3E}">
        <p14:creationId xmlns:p14="http://schemas.microsoft.com/office/powerpoint/2010/main" val="4152233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t>Results – MARE Distribution</a:t>
            </a:r>
          </a:p>
        </p:txBody>
      </p:sp>
      <p:sp>
        <p:nvSpPr>
          <p:cNvPr id="3" name="Content Placeholder 2"/>
          <p:cNvSpPr>
            <a:spLocks noGrp="1"/>
          </p:cNvSpPr>
          <p:nvPr>
            <p:ph idx="1"/>
          </p:nvPr>
        </p:nvSpPr>
        <p:spPr>
          <a:xfrm>
            <a:off x="685800" y="843558"/>
            <a:ext cx="8206680" cy="3744416"/>
          </a:xfrm>
        </p:spPr>
        <p:txBody>
          <a:bodyPr/>
          <a:lstStyle/>
          <a:p>
            <a:pPr marL="0" indent="0">
              <a:buNone/>
            </a:pPr>
            <a:endParaRPr lang="en-GB" sz="2400" dirty="0"/>
          </a:p>
          <a:p>
            <a:pPr marL="0" indent="0">
              <a:buNone/>
            </a:pPr>
            <a:endParaRPr lang="en-GB" sz="2400" dirty="0"/>
          </a:p>
        </p:txBody>
      </p:sp>
      <p:pic>
        <p:nvPicPr>
          <p:cNvPr id="4" name="Picture 3">
            <a:extLst>
              <a:ext uri="{FF2B5EF4-FFF2-40B4-BE49-F238E27FC236}">
                <a16:creationId xmlns:a16="http://schemas.microsoft.com/office/drawing/2014/main" id="{7A42ADFD-5873-4DBA-B24C-0F3F02F14689}"/>
              </a:ext>
            </a:extLst>
          </p:cNvPr>
          <p:cNvPicPr>
            <a:picLocks noChangeAspect="1"/>
          </p:cNvPicPr>
          <p:nvPr/>
        </p:nvPicPr>
        <p:blipFill>
          <a:blip r:embed="rId3"/>
          <a:stretch>
            <a:fillRect/>
          </a:stretch>
        </p:blipFill>
        <p:spPr>
          <a:xfrm>
            <a:off x="0" y="2218720"/>
            <a:ext cx="9144000" cy="994092"/>
          </a:xfrm>
          <a:prstGeom prst="rect">
            <a:avLst/>
          </a:prstGeom>
        </p:spPr>
      </p:pic>
    </p:spTree>
    <p:extLst>
      <p:ext uri="{BB962C8B-B14F-4D97-AF65-F5344CB8AC3E}">
        <p14:creationId xmlns:p14="http://schemas.microsoft.com/office/powerpoint/2010/main" val="1371302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t>Conclusion and Way Forward</a:t>
            </a:r>
          </a:p>
        </p:txBody>
      </p:sp>
      <p:sp>
        <p:nvSpPr>
          <p:cNvPr id="3" name="Content Placeholder 2"/>
          <p:cNvSpPr>
            <a:spLocks noGrp="1"/>
          </p:cNvSpPr>
          <p:nvPr>
            <p:ph idx="1"/>
          </p:nvPr>
        </p:nvSpPr>
        <p:spPr>
          <a:xfrm>
            <a:off x="685800" y="843558"/>
            <a:ext cx="8206680" cy="3744416"/>
          </a:xfrm>
        </p:spPr>
        <p:txBody>
          <a:bodyPr/>
          <a:lstStyle/>
          <a:p>
            <a:r>
              <a:rPr lang="en-GB" sz="2400" dirty="0"/>
              <a:t>Achieved:</a:t>
            </a:r>
          </a:p>
          <a:p>
            <a:pPr lvl="1"/>
            <a:r>
              <a:rPr lang="en-GB" sz="2000" dirty="0"/>
              <a:t>Presented an Algorithm for Profile Generation</a:t>
            </a:r>
          </a:p>
          <a:p>
            <a:pPr lvl="1"/>
            <a:r>
              <a:rPr lang="en-GB" sz="2000" dirty="0"/>
              <a:t>Based on aggregating all seasonal variation and discarding rare events</a:t>
            </a:r>
          </a:p>
          <a:p>
            <a:pPr lvl="1"/>
            <a:r>
              <a:rPr lang="en-GB" sz="2000" dirty="0"/>
              <a:t>Much better accuracy than existing estimation methods</a:t>
            </a:r>
          </a:p>
          <a:p>
            <a:endParaRPr lang="en-GB" sz="2400" dirty="0"/>
          </a:p>
          <a:p>
            <a:r>
              <a:rPr lang="en-GB" sz="2400" dirty="0"/>
              <a:t>Way Forward:</a:t>
            </a:r>
          </a:p>
          <a:p>
            <a:pPr lvl="1"/>
            <a:r>
              <a:rPr lang="en-GB" sz="2000" dirty="0"/>
              <a:t>Improvement of definition of Spikes/Background</a:t>
            </a:r>
          </a:p>
          <a:p>
            <a:pPr lvl="1"/>
            <a:r>
              <a:rPr lang="en-GB" sz="2000" dirty="0"/>
              <a:t>Streamline the separation process in terms of natural timescales of the oscillations of the series of travel times</a:t>
            </a:r>
          </a:p>
          <a:p>
            <a:pPr marL="0" indent="0">
              <a:buNone/>
            </a:pPr>
            <a:endParaRPr lang="en-GB" sz="2400" dirty="0"/>
          </a:p>
          <a:p>
            <a:pPr marL="0" indent="0">
              <a:buNone/>
            </a:pPr>
            <a:endParaRPr lang="en-GB" sz="2400" dirty="0"/>
          </a:p>
        </p:txBody>
      </p:sp>
    </p:spTree>
    <p:extLst>
      <p:ext uri="{BB962C8B-B14F-4D97-AF65-F5344CB8AC3E}">
        <p14:creationId xmlns:p14="http://schemas.microsoft.com/office/powerpoint/2010/main" val="2898794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95486"/>
            <a:ext cx="7772400" cy="3919314"/>
          </a:xfrm>
        </p:spPr>
        <p:txBody>
          <a:bodyPr/>
          <a:lstStyle/>
          <a:p>
            <a:pPr marL="0" indent="0" algn="ctr">
              <a:buNone/>
            </a:pPr>
            <a:r>
              <a:rPr lang="en-GB" dirty="0"/>
              <a:t>Thank you!</a:t>
            </a:r>
          </a:p>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r>
              <a:rPr lang="en-GB" dirty="0"/>
              <a:t>Any questions?</a:t>
            </a:r>
          </a:p>
          <a:p>
            <a:pPr marL="0" indent="0">
              <a:buNone/>
            </a:pP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6175" y="864505"/>
            <a:ext cx="1771650" cy="2581275"/>
          </a:xfrm>
          <a:prstGeom prst="rect">
            <a:avLst/>
          </a:prstGeom>
        </p:spPr>
      </p:pic>
    </p:spTree>
    <p:extLst>
      <p:ext uri="{BB962C8B-B14F-4D97-AF65-F5344CB8AC3E}">
        <p14:creationId xmlns:p14="http://schemas.microsoft.com/office/powerpoint/2010/main" val="1139984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t>Results – Time of the Day (M25)</a:t>
            </a:r>
          </a:p>
        </p:txBody>
      </p:sp>
      <p:sp>
        <p:nvSpPr>
          <p:cNvPr id="3" name="Content Placeholder 2"/>
          <p:cNvSpPr>
            <a:spLocks noGrp="1"/>
          </p:cNvSpPr>
          <p:nvPr>
            <p:ph idx="1"/>
          </p:nvPr>
        </p:nvSpPr>
        <p:spPr>
          <a:xfrm>
            <a:off x="685800" y="843558"/>
            <a:ext cx="8206680" cy="3744416"/>
          </a:xfrm>
        </p:spPr>
        <p:txBody>
          <a:bodyPr/>
          <a:lstStyle/>
          <a:p>
            <a:pPr marL="0" indent="0">
              <a:buNone/>
            </a:pPr>
            <a:endParaRPr lang="en-GB" sz="2400" dirty="0"/>
          </a:p>
          <a:p>
            <a:pPr marL="0" indent="0">
              <a:buNone/>
            </a:pPr>
            <a:endParaRPr lang="en-GB" sz="2400" dirty="0"/>
          </a:p>
        </p:txBody>
      </p:sp>
      <p:pic>
        <p:nvPicPr>
          <p:cNvPr id="8" name="Picture 7">
            <a:extLst>
              <a:ext uri="{FF2B5EF4-FFF2-40B4-BE49-F238E27FC236}">
                <a16:creationId xmlns:a16="http://schemas.microsoft.com/office/drawing/2014/main" id="{C9A3028A-E2C0-4EA1-91FC-30C1CFCBBE8E}"/>
              </a:ext>
            </a:extLst>
          </p:cNvPr>
          <p:cNvPicPr>
            <a:picLocks noChangeAspect="1"/>
          </p:cNvPicPr>
          <p:nvPr/>
        </p:nvPicPr>
        <p:blipFill>
          <a:blip r:embed="rId3"/>
          <a:stretch>
            <a:fillRect/>
          </a:stretch>
        </p:blipFill>
        <p:spPr>
          <a:xfrm>
            <a:off x="1979712" y="874817"/>
            <a:ext cx="4896544" cy="3681897"/>
          </a:xfrm>
          <a:prstGeom prst="rect">
            <a:avLst/>
          </a:prstGeom>
        </p:spPr>
      </p:pic>
    </p:spTree>
    <p:extLst>
      <p:ext uri="{BB962C8B-B14F-4D97-AF65-F5344CB8AC3E}">
        <p14:creationId xmlns:p14="http://schemas.microsoft.com/office/powerpoint/2010/main" val="1416974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71450"/>
            <a:ext cx="7918648" cy="800100"/>
          </a:xfrm>
        </p:spPr>
        <p:txBody>
          <a:bodyPr/>
          <a:lstStyle/>
          <a:p>
            <a:r>
              <a:rPr lang="en-GB" sz="3600" dirty="0"/>
              <a:t>Results – Quantiles of Travel Time (M25)</a:t>
            </a:r>
          </a:p>
        </p:txBody>
      </p:sp>
      <p:sp>
        <p:nvSpPr>
          <p:cNvPr id="3" name="Content Placeholder 2"/>
          <p:cNvSpPr>
            <a:spLocks noGrp="1"/>
          </p:cNvSpPr>
          <p:nvPr>
            <p:ph idx="1"/>
          </p:nvPr>
        </p:nvSpPr>
        <p:spPr>
          <a:xfrm>
            <a:off x="685800" y="843558"/>
            <a:ext cx="8206680" cy="3744416"/>
          </a:xfrm>
        </p:spPr>
        <p:txBody>
          <a:bodyPr/>
          <a:lstStyle/>
          <a:p>
            <a:pPr marL="0" indent="0">
              <a:buNone/>
            </a:pPr>
            <a:endParaRPr lang="en-GB" sz="2400" dirty="0"/>
          </a:p>
          <a:p>
            <a:pPr marL="0" indent="0">
              <a:buNone/>
            </a:pPr>
            <a:endParaRPr lang="en-GB" sz="2400" dirty="0"/>
          </a:p>
        </p:txBody>
      </p:sp>
      <p:pic>
        <p:nvPicPr>
          <p:cNvPr id="6" name="Picture 5">
            <a:extLst>
              <a:ext uri="{FF2B5EF4-FFF2-40B4-BE49-F238E27FC236}">
                <a16:creationId xmlns:a16="http://schemas.microsoft.com/office/drawing/2014/main" id="{41A5A078-4DEB-4A6A-AE5A-4D0C65B8EE88}"/>
              </a:ext>
            </a:extLst>
          </p:cNvPr>
          <p:cNvPicPr>
            <a:picLocks noChangeAspect="1"/>
          </p:cNvPicPr>
          <p:nvPr/>
        </p:nvPicPr>
        <p:blipFill>
          <a:blip r:embed="rId3"/>
          <a:stretch>
            <a:fillRect/>
          </a:stretch>
        </p:blipFill>
        <p:spPr>
          <a:xfrm>
            <a:off x="947856" y="984740"/>
            <a:ext cx="7394536" cy="3215631"/>
          </a:xfrm>
          <a:prstGeom prst="rect">
            <a:avLst/>
          </a:prstGeom>
        </p:spPr>
      </p:pic>
    </p:spTree>
    <p:extLst>
      <p:ext uri="{BB962C8B-B14F-4D97-AF65-F5344CB8AC3E}">
        <p14:creationId xmlns:p14="http://schemas.microsoft.com/office/powerpoint/2010/main" val="2067495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0EBD08-3636-425C-81DE-44BEE33DC128}"/>
              </a:ext>
            </a:extLst>
          </p:cNvPr>
          <p:cNvPicPr>
            <a:picLocks noChangeAspect="1"/>
          </p:cNvPicPr>
          <p:nvPr/>
        </p:nvPicPr>
        <p:blipFill>
          <a:blip r:embed="rId3"/>
          <a:stretch>
            <a:fillRect/>
          </a:stretch>
        </p:blipFill>
        <p:spPr>
          <a:xfrm>
            <a:off x="2340970" y="843558"/>
            <a:ext cx="4751310" cy="3611768"/>
          </a:xfrm>
          <a:prstGeom prst="rect">
            <a:avLst/>
          </a:prstGeom>
        </p:spPr>
      </p:pic>
      <p:sp>
        <p:nvSpPr>
          <p:cNvPr id="2" name="Title 1"/>
          <p:cNvSpPr>
            <a:spLocks noGrp="1"/>
          </p:cNvSpPr>
          <p:nvPr>
            <p:ph type="title"/>
          </p:nvPr>
        </p:nvSpPr>
        <p:spPr/>
        <p:txBody>
          <a:bodyPr/>
          <a:lstStyle/>
          <a:p>
            <a:r>
              <a:rPr lang="en-GB" sz="3600" dirty="0"/>
              <a:t>Algorithm: Recombination</a:t>
            </a:r>
          </a:p>
        </p:txBody>
      </p:sp>
      <p:sp>
        <p:nvSpPr>
          <p:cNvPr id="3" name="Content Placeholder 2"/>
          <p:cNvSpPr>
            <a:spLocks noGrp="1"/>
          </p:cNvSpPr>
          <p:nvPr>
            <p:ph idx="1"/>
          </p:nvPr>
        </p:nvSpPr>
        <p:spPr>
          <a:xfrm>
            <a:off x="685800" y="843558"/>
            <a:ext cx="8206680" cy="3744416"/>
          </a:xfrm>
        </p:spPr>
        <p:txBody>
          <a:bodyPr/>
          <a:lstStyle/>
          <a:p>
            <a:pPr marL="0" indent="0">
              <a:buNone/>
            </a:pPr>
            <a:endParaRPr lang="en-GB" sz="2400" dirty="0"/>
          </a:p>
          <a:p>
            <a:pPr marL="0" indent="0">
              <a:buNone/>
            </a:pPr>
            <a:endParaRPr lang="en-GB" sz="2400" dirty="0"/>
          </a:p>
        </p:txBody>
      </p:sp>
    </p:spTree>
    <p:extLst>
      <p:ext uri="{BB962C8B-B14F-4D97-AF65-F5344CB8AC3E}">
        <p14:creationId xmlns:p14="http://schemas.microsoft.com/office/powerpoint/2010/main" val="1889120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984D9-9042-4AAA-9F41-377DC33E6FFA}"/>
              </a:ext>
            </a:extLst>
          </p:cNvPr>
          <p:cNvSpPr>
            <a:spLocks noGrp="1"/>
          </p:cNvSpPr>
          <p:nvPr>
            <p:ph type="title"/>
          </p:nvPr>
        </p:nvSpPr>
        <p:spPr/>
        <p:txBody>
          <a:bodyPr/>
          <a:lstStyle/>
          <a:p>
            <a:r>
              <a:rPr lang="en-GB" sz="3600" dirty="0" err="1"/>
              <a:t>MathSys</a:t>
            </a:r>
            <a:r>
              <a:rPr lang="en-GB" sz="3600" dirty="0"/>
              <a:t> Traffic Research Group</a:t>
            </a:r>
          </a:p>
        </p:txBody>
      </p:sp>
      <p:sp>
        <p:nvSpPr>
          <p:cNvPr id="3" name="Content Placeholder 2">
            <a:extLst>
              <a:ext uri="{FF2B5EF4-FFF2-40B4-BE49-F238E27FC236}">
                <a16:creationId xmlns:a16="http://schemas.microsoft.com/office/drawing/2014/main" id="{9E5D1CC9-85C1-4AB7-B167-C134B44EFDDD}"/>
              </a:ext>
            </a:extLst>
          </p:cNvPr>
          <p:cNvSpPr>
            <a:spLocks noGrp="1"/>
          </p:cNvSpPr>
          <p:nvPr>
            <p:ph idx="1"/>
          </p:nvPr>
        </p:nvSpPr>
        <p:spPr/>
        <p:txBody>
          <a:bodyPr/>
          <a:lstStyle/>
          <a:p>
            <a:r>
              <a:rPr lang="en-GB" sz="2200" dirty="0" err="1"/>
              <a:t>MathSys</a:t>
            </a:r>
            <a:r>
              <a:rPr lang="en-GB" sz="2200" dirty="0"/>
              <a:t> Centre for Doctoral Training, University of Warwick</a:t>
            </a:r>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p:txBody>
      </p:sp>
      <p:sp>
        <p:nvSpPr>
          <p:cNvPr id="7" name="Rectangle 6">
            <a:extLst>
              <a:ext uri="{FF2B5EF4-FFF2-40B4-BE49-F238E27FC236}">
                <a16:creationId xmlns:a16="http://schemas.microsoft.com/office/drawing/2014/main" id="{E9160314-6256-43BE-8AC3-54AAE1C8BD97}"/>
              </a:ext>
            </a:extLst>
          </p:cNvPr>
          <p:cNvSpPr/>
          <p:nvPr/>
        </p:nvSpPr>
        <p:spPr bwMode="auto">
          <a:xfrm>
            <a:off x="467544" y="3507854"/>
            <a:ext cx="8496944" cy="1008112"/>
          </a:xfrm>
          <a:prstGeom prst="rect">
            <a:avLst/>
          </a:prstGeom>
          <a:ln>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1"/>
                </a:solidFill>
                <a:effectLst/>
                <a:latin typeface="Times New Roman" pitchFamily="18" charset="0"/>
              </a:rPr>
              <a:t>		</a:t>
            </a:r>
          </a:p>
        </p:txBody>
      </p:sp>
      <p:pic>
        <p:nvPicPr>
          <p:cNvPr id="20" name="Picture 19">
            <a:extLst>
              <a:ext uri="{FF2B5EF4-FFF2-40B4-BE49-F238E27FC236}">
                <a16:creationId xmlns:a16="http://schemas.microsoft.com/office/drawing/2014/main" id="{061AC66A-0439-463B-A43D-FC8C98623D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7548" y="1486401"/>
            <a:ext cx="1300236" cy="1448603"/>
          </a:xfrm>
          <a:prstGeom prst="rect">
            <a:avLst/>
          </a:prstGeom>
        </p:spPr>
      </p:pic>
      <p:pic>
        <p:nvPicPr>
          <p:cNvPr id="24" name="Picture 23">
            <a:extLst>
              <a:ext uri="{FF2B5EF4-FFF2-40B4-BE49-F238E27FC236}">
                <a16:creationId xmlns:a16="http://schemas.microsoft.com/office/drawing/2014/main" id="{1F5F1F69-BF1D-427B-A1A7-A4E2EFC2FF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6136" y="1436230"/>
            <a:ext cx="1014844" cy="1526081"/>
          </a:xfrm>
          <a:prstGeom prst="rect">
            <a:avLst/>
          </a:prstGeom>
        </p:spPr>
      </p:pic>
      <p:pic>
        <p:nvPicPr>
          <p:cNvPr id="26" name="Picture 25">
            <a:extLst>
              <a:ext uri="{FF2B5EF4-FFF2-40B4-BE49-F238E27FC236}">
                <a16:creationId xmlns:a16="http://schemas.microsoft.com/office/drawing/2014/main" id="{8991F077-3594-448A-A013-5868A1F332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552" y="3585753"/>
            <a:ext cx="737251" cy="852314"/>
          </a:xfrm>
          <a:prstGeom prst="rect">
            <a:avLst/>
          </a:prstGeom>
        </p:spPr>
      </p:pic>
      <p:pic>
        <p:nvPicPr>
          <p:cNvPr id="28" name="Picture 27">
            <a:extLst>
              <a:ext uri="{FF2B5EF4-FFF2-40B4-BE49-F238E27FC236}">
                <a16:creationId xmlns:a16="http://schemas.microsoft.com/office/drawing/2014/main" id="{9EE64D4D-BDE7-47C8-9B14-B1DAAB88DC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99792" y="3579862"/>
            <a:ext cx="648072" cy="864096"/>
          </a:xfrm>
          <a:prstGeom prst="rect">
            <a:avLst/>
          </a:prstGeom>
        </p:spPr>
      </p:pic>
      <p:pic>
        <p:nvPicPr>
          <p:cNvPr id="30" name="Picture 29">
            <a:extLst>
              <a:ext uri="{FF2B5EF4-FFF2-40B4-BE49-F238E27FC236}">
                <a16:creationId xmlns:a16="http://schemas.microsoft.com/office/drawing/2014/main" id="{E604B843-3784-47E1-936F-16FC51C948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60032" y="3573971"/>
            <a:ext cx="648072" cy="864096"/>
          </a:xfrm>
          <a:prstGeom prst="rect">
            <a:avLst/>
          </a:prstGeom>
        </p:spPr>
      </p:pic>
      <p:grpSp>
        <p:nvGrpSpPr>
          <p:cNvPr id="40" name="Group 39">
            <a:extLst>
              <a:ext uri="{FF2B5EF4-FFF2-40B4-BE49-F238E27FC236}">
                <a16:creationId xmlns:a16="http://schemas.microsoft.com/office/drawing/2014/main" id="{5440C675-C0EB-47D5-98FB-943FFA576ABC}"/>
              </a:ext>
            </a:extLst>
          </p:cNvPr>
          <p:cNvGrpSpPr/>
          <p:nvPr/>
        </p:nvGrpSpPr>
        <p:grpSpPr>
          <a:xfrm>
            <a:off x="6897960" y="3548819"/>
            <a:ext cx="914400" cy="914400"/>
            <a:chOff x="7331958" y="3548819"/>
            <a:chExt cx="914400" cy="914400"/>
          </a:xfrm>
        </p:grpSpPr>
        <p:sp>
          <p:nvSpPr>
            <p:cNvPr id="31" name="Oval 30">
              <a:extLst>
                <a:ext uri="{FF2B5EF4-FFF2-40B4-BE49-F238E27FC236}">
                  <a16:creationId xmlns:a16="http://schemas.microsoft.com/office/drawing/2014/main" id="{9BE73A35-4DB3-47FE-A25C-9B30B5549020}"/>
                </a:ext>
              </a:extLst>
            </p:cNvPr>
            <p:cNvSpPr/>
            <p:nvPr/>
          </p:nvSpPr>
          <p:spPr bwMode="auto">
            <a:xfrm>
              <a:off x="7331958" y="3548819"/>
              <a:ext cx="914400" cy="9144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pitchFamily="18" charset="0"/>
              </a:endParaRPr>
            </a:p>
          </p:txBody>
        </p:sp>
        <p:sp>
          <p:nvSpPr>
            <p:cNvPr id="32" name="Oval 31">
              <a:extLst>
                <a:ext uri="{FF2B5EF4-FFF2-40B4-BE49-F238E27FC236}">
                  <a16:creationId xmlns:a16="http://schemas.microsoft.com/office/drawing/2014/main" id="{A6125398-31D9-43C3-8912-27D9122D1BB0}"/>
                </a:ext>
              </a:extLst>
            </p:cNvPr>
            <p:cNvSpPr/>
            <p:nvPr/>
          </p:nvSpPr>
          <p:spPr bwMode="auto">
            <a:xfrm>
              <a:off x="7596336" y="3723878"/>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pitchFamily="18" charset="0"/>
              </a:endParaRPr>
            </a:p>
          </p:txBody>
        </p:sp>
        <p:sp>
          <p:nvSpPr>
            <p:cNvPr id="33" name="Oval 32">
              <a:extLst>
                <a:ext uri="{FF2B5EF4-FFF2-40B4-BE49-F238E27FC236}">
                  <a16:creationId xmlns:a16="http://schemas.microsoft.com/office/drawing/2014/main" id="{56CC552C-6859-42DE-B89D-7FCE56219E9A}"/>
                </a:ext>
              </a:extLst>
            </p:cNvPr>
            <p:cNvSpPr/>
            <p:nvPr/>
          </p:nvSpPr>
          <p:spPr bwMode="auto">
            <a:xfrm>
              <a:off x="7884368" y="3723878"/>
              <a:ext cx="144016" cy="144016"/>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pitchFamily="18" charset="0"/>
              </a:endParaRPr>
            </a:p>
          </p:txBody>
        </p:sp>
        <p:sp>
          <p:nvSpPr>
            <p:cNvPr id="34" name="Arc 33">
              <a:extLst>
                <a:ext uri="{FF2B5EF4-FFF2-40B4-BE49-F238E27FC236}">
                  <a16:creationId xmlns:a16="http://schemas.microsoft.com/office/drawing/2014/main" id="{EBC3849E-66EA-486B-A97F-C06690E2F116}"/>
                </a:ext>
              </a:extLst>
            </p:cNvPr>
            <p:cNvSpPr/>
            <p:nvPr/>
          </p:nvSpPr>
          <p:spPr bwMode="auto">
            <a:xfrm rot="8017995">
              <a:off x="7535511" y="3748180"/>
              <a:ext cx="506288" cy="515677"/>
            </a:xfrm>
            <a:prstGeom prst="arc">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pitchFamily="18" charset="0"/>
              </a:endParaRPr>
            </a:p>
          </p:txBody>
        </p:sp>
      </p:grpSp>
      <p:pic>
        <p:nvPicPr>
          <p:cNvPr id="35" name="Picture 34">
            <a:extLst>
              <a:ext uri="{FF2B5EF4-FFF2-40B4-BE49-F238E27FC236}">
                <a16:creationId xmlns:a16="http://schemas.microsoft.com/office/drawing/2014/main" id="{70BE4260-FCF5-417A-8BC0-CB46251D0D55}"/>
              </a:ext>
            </a:extLst>
          </p:cNvPr>
          <p:cNvPicPr>
            <a:picLocks noChangeAspect="1"/>
          </p:cNvPicPr>
          <p:nvPr/>
        </p:nvPicPr>
        <p:blipFill>
          <a:blip r:embed="rId8"/>
          <a:stretch>
            <a:fillRect/>
          </a:stretch>
        </p:blipFill>
        <p:spPr>
          <a:xfrm>
            <a:off x="7671240" y="136938"/>
            <a:ext cx="1365353" cy="976025"/>
          </a:xfrm>
          <a:prstGeom prst="rect">
            <a:avLst/>
          </a:prstGeom>
        </p:spPr>
      </p:pic>
      <p:sp>
        <p:nvSpPr>
          <p:cNvPr id="36" name="TextBox 35">
            <a:extLst>
              <a:ext uri="{FF2B5EF4-FFF2-40B4-BE49-F238E27FC236}">
                <a16:creationId xmlns:a16="http://schemas.microsoft.com/office/drawing/2014/main" id="{2BE55361-3356-4D87-849A-36F4778C5C76}"/>
              </a:ext>
            </a:extLst>
          </p:cNvPr>
          <p:cNvSpPr txBox="1"/>
          <p:nvPr/>
        </p:nvSpPr>
        <p:spPr>
          <a:xfrm>
            <a:off x="1336984" y="3796063"/>
            <a:ext cx="1206965" cy="646331"/>
          </a:xfrm>
          <a:prstGeom prst="rect">
            <a:avLst/>
          </a:prstGeom>
          <a:noFill/>
        </p:spPr>
        <p:txBody>
          <a:bodyPr wrap="square" rtlCol="0">
            <a:spAutoFit/>
          </a:bodyPr>
          <a:lstStyle/>
          <a:p>
            <a:r>
              <a:rPr lang="en-GB" sz="1800" dirty="0">
                <a:latin typeface="+mj-lt"/>
              </a:rPr>
              <a:t>Kieran</a:t>
            </a:r>
          </a:p>
          <a:p>
            <a:r>
              <a:rPr lang="en-GB" sz="1800" dirty="0">
                <a:latin typeface="+mj-lt"/>
              </a:rPr>
              <a:t>Kalair</a:t>
            </a:r>
          </a:p>
        </p:txBody>
      </p:sp>
      <p:sp>
        <p:nvSpPr>
          <p:cNvPr id="38" name="TextBox 37">
            <a:extLst>
              <a:ext uri="{FF2B5EF4-FFF2-40B4-BE49-F238E27FC236}">
                <a16:creationId xmlns:a16="http://schemas.microsoft.com/office/drawing/2014/main" id="{1860FD85-3A65-4809-B9B8-AF21CEA1D998}"/>
              </a:ext>
            </a:extLst>
          </p:cNvPr>
          <p:cNvSpPr txBox="1"/>
          <p:nvPr/>
        </p:nvSpPr>
        <p:spPr>
          <a:xfrm>
            <a:off x="3306014" y="3770766"/>
            <a:ext cx="1206965" cy="646331"/>
          </a:xfrm>
          <a:prstGeom prst="rect">
            <a:avLst/>
          </a:prstGeom>
          <a:noFill/>
        </p:spPr>
        <p:txBody>
          <a:bodyPr wrap="square" rtlCol="0">
            <a:spAutoFit/>
          </a:bodyPr>
          <a:lstStyle/>
          <a:p>
            <a:r>
              <a:rPr lang="en-GB" sz="1800" dirty="0">
                <a:latin typeface="+mj-lt"/>
              </a:rPr>
              <a:t>Charlotte</a:t>
            </a:r>
          </a:p>
          <a:p>
            <a:r>
              <a:rPr lang="en-GB" sz="1800" dirty="0">
                <a:latin typeface="+mj-lt"/>
              </a:rPr>
              <a:t>Roman</a:t>
            </a:r>
          </a:p>
        </p:txBody>
      </p:sp>
      <p:sp>
        <p:nvSpPr>
          <p:cNvPr id="39" name="TextBox 38">
            <a:extLst>
              <a:ext uri="{FF2B5EF4-FFF2-40B4-BE49-F238E27FC236}">
                <a16:creationId xmlns:a16="http://schemas.microsoft.com/office/drawing/2014/main" id="{AD7E1949-9117-431C-A43E-2C4454755553}"/>
              </a:ext>
            </a:extLst>
          </p:cNvPr>
          <p:cNvSpPr txBox="1"/>
          <p:nvPr/>
        </p:nvSpPr>
        <p:spPr>
          <a:xfrm>
            <a:off x="5525275" y="3770766"/>
            <a:ext cx="1206965" cy="646331"/>
          </a:xfrm>
          <a:prstGeom prst="rect">
            <a:avLst/>
          </a:prstGeom>
          <a:noFill/>
        </p:spPr>
        <p:txBody>
          <a:bodyPr wrap="square" rtlCol="0">
            <a:spAutoFit/>
          </a:bodyPr>
          <a:lstStyle/>
          <a:p>
            <a:r>
              <a:rPr lang="en-GB" sz="1800" dirty="0">
                <a:latin typeface="+mj-lt"/>
              </a:rPr>
              <a:t>Andrew</a:t>
            </a:r>
          </a:p>
          <a:p>
            <a:r>
              <a:rPr lang="en-GB" sz="1800" dirty="0" err="1">
                <a:latin typeface="+mj-lt"/>
              </a:rPr>
              <a:t>Hilditch</a:t>
            </a:r>
            <a:endParaRPr lang="en-GB" sz="1800" dirty="0">
              <a:latin typeface="+mj-lt"/>
            </a:endParaRPr>
          </a:p>
        </p:txBody>
      </p:sp>
      <p:sp>
        <p:nvSpPr>
          <p:cNvPr id="41" name="TextBox 40">
            <a:extLst>
              <a:ext uri="{FF2B5EF4-FFF2-40B4-BE49-F238E27FC236}">
                <a16:creationId xmlns:a16="http://schemas.microsoft.com/office/drawing/2014/main" id="{081791B7-DBDE-4C0D-B82C-AECE5B768E41}"/>
              </a:ext>
            </a:extLst>
          </p:cNvPr>
          <p:cNvSpPr txBox="1"/>
          <p:nvPr/>
        </p:nvSpPr>
        <p:spPr>
          <a:xfrm>
            <a:off x="7829531" y="3761385"/>
            <a:ext cx="1206965" cy="646331"/>
          </a:xfrm>
          <a:prstGeom prst="rect">
            <a:avLst/>
          </a:prstGeom>
          <a:noFill/>
        </p:spPr>
        <p:txBody>
          <a:bodyPr wrap="square" rtlCol="0">
            <a:spAutoFit/>
          </a:bodyPr>
          <a:lstStyle/>
          <a:p>
            <a:r>
              <a:rPr lang="en-GB" sz="1800" dirty="0">
                <a:latin typeface="+mj-lt"/>
              </a:rPr>
              <a:t>Steve</a:t>
            </a:r>
          </a:p>
          <a:p>
            <a:r>
              <a:rPr lang="en-GB" sz="1800" dirty="0">
                <a:latin typeface="+mj-lt"/>
              </a:rPr>
              <a:t>Bennet</a:t>
            </a:r>
          </a:p>
        </p:txBody>
      </p:sp>
      <p:pic>
        <p:nvPicPr>
          <p:cNvPr id="21" name="Picture 20">
            <a:extLst>
              <a:ext uri="{FF2B5EF4-FFF2-40B4-BE49-F238E27FC236}">
                <a16:creationId xmlns:a16="http://schemas.microsoft.com/office/drawing/2014/main" id="{A647D48B-F018-4BC7-B78F-116CE833395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709227" y="2499742"/>
            <a:ext cx="926669" cy="392731"/>
          </a:xfrm>
          <a:prstGeom prst="rect">
            <a:avLst/>
          </a:prstGeom>
        </p:spPr>
      </p:pic>
    </p:spTree>
    <p:extLst>
      <p:ext uri="{BB962C8B-B14F-4D97-AF65-F5344CB8AC3E}">
        <p14:creationId xmlns:p14="http://schemas.microsoft.com/office/powerpoint/2010/main" val="1590143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BE62005-0F9C-4A3A-A93D-520F73952DA4}"/>
              </a:ext>
            </a:extLst>
          </p:cNvPr>
          <p:cNvPicPr>
            <a:picLocks noChangeAspect="1"/>
          </p:cNvPicPr>
          <p:nvPr/>
        </p:nvPicPr>
        <p:blipFill>
          <a:blip r:embed="rId3"/>
          <a:stretch>
            <a:fillRect/>
          </a:stretch>
        </p:blipFill>
        <p:spPr>
          <a:xfrm>
            <a:off x="1695028" y="2211710"/>
            <a:ext cx="3669060" cy="2238165"/>
          </a:xfrm>
          <a:prstGeom prst="rect">
            <a:avLst/>
          </a:prstGeom>
        </p:spPr>
      </p:pic>
      <p:pic>
        <p:nvPicPr>
          <p:cNvPr id="4" name="Picture 3">
            <a:extLst>
              <a:ext uri="{FF2B5EF4-FFF2-40B4-BE49-F238E27FC236}">
                <a16:creationId xmlns:a16="http://schemas.microsoft.com/office/drawing/2014/main" id="{08F5DD2B-E3BB-489C-BDAA-0452C997F847}"/>
              </a:ext>
            </a:extLst>
          </p:cNvPr>
          <p:cNvPicPr>
            <a:picLocks noChangeAspect="1"/>
          </p:cNvPicPr>
          <p:nvPr/>
        </p:nvPicPr>
        <p:blipFill>
          <a:blip r:embed="rId4"/>
          <a:stretch>
            <a:fillRect/>
          </a:stretch>
        </p:blipFill>
        <p:spPr>
          <a:xfrm>
            <a:off x="5364088" y="2211710"/>
            <a:ext cx="3669060" cy="2243477"/>
          </a:xfrm>
          <a:prstGeom prst="rect">
            <a:avLst/>
          </a:prstGeom>
        </p:spPr>
      </p:pic>
      <p:sp>
        <p:nvSpPr>
          <p:cNvPr id="2" name="Title 1"/>
          <p:cNvSpPr>
            <a:spLocks noGrp="1"/>
          </p:cNvSpPr>
          <p:nvPr>
            <p:ph type="title"/>
          </p:nvPr>
        </p:nvSpPr>
        <p:spPr>
          <a:xfrm>
            <a:off x="685800" y="171450"/>
            <a:ext cx="7918648" cy="800100"/>
          </a:xfrm>
        </p:spPr>
        <p:txBody>
          <a:bodyPr/>
          <a:lstStyle/>
          <a:p>
            <a:r>
              <a:rPr lang="en-GB" sz="3600" dirty="0"/>
              <a:t>Short term forecast vs Profile Estimation</a:t>
            </a:r>
          </a:p>
        </p:txBody>
      </p:sp>
      <p:sp>
        <p:nvSpPr>
          <p:cNvPr id="3" name="Content Placeholder 2"/>
          <p:cNvSpPr>
            <a:spLocks noGrp="1"/>
          </p:cNvSpPr>
          <p:nvPr>
            <p:ph idx="1"/>
          </p:nvPr>
        </p:nvSpPr>
        <p:spPr>
          <a:xfrm>
            <a:off x="685800" y="843558"/>
            <a:ext cx="8206680" cy="3744416"/>
          </a:xfrm>
        </p:spPr>
        <p:txBody>
          <a:bodyPr/>
          <a:lstStyle/>
          <a:p>
            <a:r>
              <a:rPr lang="en-GB" sz="2400" dirty="0"/>
              <a:t>Most literature focuses on short time prediction</a:t>
            </a:r>
          </a:p>
          <a:p>
            <a:r>
              <a:rPr lang="en-GB" sz="2400" dirty="0"/>
              <a:t>We focus on the long term estimation</a:t>
            </a:r>
            <a:endParaRPr lang="en-GB" sz="2000" dirty="0"/>
          </a:p>
          <a:p>
            <a:r>
              <a:rPr lang="en-GB" sz="2400" dirty="0"/>
              <a:t>Obtain the baseline of expected travel times during normal operation</a:t>
            </a:r>
            <a:endParaRPr lang="en-GB" sz="2000" dirty="0"/>
          </a:p>
          <a:p>
            <a:pPr marL="457200" lvl="1" indent="0">
              <a:buNone/>
            </a:pPr>
            <a:endParaRPr lang="en-GB" sz="2000" dirty="0"/>
          </a:p>
        </p:txBody>
      </p:sp>
    </p:spTree>
    <p:extLst>
      <p:ext uri="{BB962C8B-B14F-4D97-AF65-F5344CB8AC3E}">
        <p14:creationId xmlns:p14="http://schemas.microsoft.com/office/powerpoint/2010/main" val="2646590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71450"/>
            <a:ext cx="7918648" cy="800100"/>
          </a:xfrm>
        </p:spPr>
        <p:txBody>
          <a:bodyPr/>
          <a:lstStyle/>
          <a:p>
            <a:r>
              <a:rPr lang="en-GB" sz="3600" dirty="0"/>
              <a:t>Short term forecast vs Profile Estimation</a:t>
            </a:r>
          </a:p>
        </p:txBody>
      </p:sp>
      <p:sp>
        <p:nvSpPr>
          <p:cNvPr id="3" name="Content Placeholder 2"/>
          <p:cNvSpPr>
            <a:spLocks noGrp="1"/>
          </p:cNvSpPr>
          <p:nvPr>
            <p:ph idx="1"/>
          </p:nvPr>
        </p:nvSpPr>
        <p:spPr>
          <a:xfrm>
            <a:off x="685800" y="843558"/>
            <a:ext cx="8206680" cy="3744416"/>
          </a:xfrm>
        </p:spPr>
        <p:txBody>
          <a:bodyPr/>
          <a:lstStyle/>
          <a:p>
            <a:r>
              <a:rPr lang="en-GB" sz="2400" dirty="0"/>
              <a:t>Aims: </a:t>
            </a:r>
          </a:p>
          <a:p>
            <a:pPr lvl="1"/>
            <a:r>
              <a:rPr lang="en-GB" sz="2000" dirty="0"/>
              <a:t>Long term estimation of Highway Travel Time from Historical Data</a:t>
            </a:r>
          </a:p>
          <a:p>
            <a:pPr lvl="1"/>
            <a:r>
              <a:rPr lang="en-GB" sz="2000" dirty="0"/>
              <a:t>Reach best estimate of the underlying true temporal distribution of travel times </a:t>
            </a:r>
          </a:p>
          <a:p>
            <a:pPr marL="457200" lvl="1" indent="0">
              <a:buNone/>
            </a:pPr>
            <a:endParaRPr lang="en-GB" sz="2000" dirty="0"/>
          </a:p>
          <a:p>
            <a:r>
              <a:rPr lang="en-GB" sz="2400" dirty="0"/>
              <a:t>Requirements:</a:t>
            </a:r>
          </a:p>
          <a:p>
            <a:pPr lvl="1"/>
            <a:r>
              <a:rPr lang="en-GB" sz="2000" dirty="0"/>
              <a:t>Need to extract ALL seasonality</a:t>
            </a:r>
          </a:p>
          <a:p>
            <a:pPr lvl="1"/>
            <a:r>
              <a:rPr lang="en-GB" sz="2000" dirty="0"/>
              <a:t>Need to classify non-recurrent congestion as noise</a:t>
            </a:r>
          </a:p>
          <a:p>
            <a:pPr lvl="1"/>
            <a:r>
              <a:rPr lang="en-GB" sz="2000" dirty="0"/>
              <a:t>Ignore rare events</a:t>
            </a:r>
          </a:p>
          <a:p>
            <a:pPr marL="457200" lvl="1" indent="0">
              <a:buNone/>
            </a:pPr>
            <a:endParaRPr lang="en-GB" sz="2000" dirty="0"/>
          </a:p>
        </p:txBody>
      </p:sp>
    </p:spTree>
    <p:extLst>
      <p:ext uri="{BB962C8B-B14F-4D97-AF65-F5344CB8AC3E}">
        <p14:creationId xmlns:p14="http://schemas.microsoft.com/office/powerpoint/2010/main" val="4244113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t>Strategic Road Network &amp; NTIS</a:t>
            </a:r>
          </a:p>
        </p:txBody>
      </p:sp>
      <p:sp>
        <p:nvSpPr>
          <p:cNvPr id="3" name="Content Placeholder 2"/>
          <p:cNvSpPr>
            <a:spLocks noGrp="1"/>
          </p:cNvSpPr>
          <p:nvPr>
            <p:ph idx="1"/>
          </p:nvPr>
        </p:nvSpPr>
        <p:spPr>
          <a:xfrm>
            <a:off x="685800" y="843558"/>
            <a:ext cx="8206680" cy="3744416"/>
          </a:xfrm>
        </p:spPr>
        <p:txBody>
          <a:bodyPr/>
          <a:lstStyle/>
          <a:p>
            <a:pPr>
              <a:lnSpc>
                <a:spcPct val="150000"/>
              </a:lnSpc>
            </a:pPr>
            <a:r>
              <a:rPr lang="en-GB" sz="2400" dirty="0"/>
              <a:t>Strategic Road Network (Motorways and A roads)</a:t>
            </a:r>
          </a:p>
          <a:p>
            <a:endParaRPr lang="en-GB" sz="2400" dirty="0"/>
          </a:p>
        </p:txBody>
      </p:sp>
      <p:pic>
        <p:nvPicPr>
          <p:cNvPr id="4" name="Picture 3">
            <a:extLst>
              <a:ext uri="{FF2B5EF4-FFF2-40B4-BE49-F238E27FC236}">
                <a16:creationId xmlns:a16="http://schemas.microsoft.com/office/drawing/2014/main" id="{7C07BC4F-D802-4403-9D0C-7C8F437B2606}"/>
              </a:ext>
            </a:extLst>
          </p:cNvPr>
          <p:cNvPicPr>
            <a:picLocks noChangeAspect="1"/>
          </p:cNvPicPr>
          <p:nvPr/>
        </p:nvPicPr>
        <p:blipFill>
          <a:blip r:embed="rId3"/>
          <a:stretch>
            <a:fillRect/>
          </a:stretch>
        </p:blipFill>
        <p:spPr>
          <a:xfrm>
            <a:off x="6468120" y="1571625"/>
            <a:ext cx="2064319" cy="2571750"/>
          </a:xfrm>
          <a:prstGeom prst="rect">
            <a:avLst/>
          </a:prstGeom>
        </p:spPr>
      </p:pic>
      <p:graphicFrame>
        <p:nvGraphicFramePr>
          <p:cNvPr id="5" name="Diagram 4">
            <a:extLst>
              <a:ext uri="{FF2B5EF4-FFF2-40B4-BE49-F238E27FC236}">
                <a16:creationId xmlns:a16="http://schemas.microsoft.com/office/drawing/2014/main" id="{06002D10-C7F2-4A78-A916-BD2591864877}"/>
              </a:ext>
            </a:extLst>
          </p:cNvPr>
          <p:cNvGraphicFramePr/>
          <p:nvPr>
            <p:extLst>
              <p:ext uri="{D42A27DB-BD31-4B8C-83A1-F6EECF244321}">
                <p14:modId xmlns:p14="http://schemas.microsoft.com/office/powerpoint/2010/main" val="675455541"/>
              </p:ext>
            </p:extLst>
          </p:nvPr>
        </p:nvGraphicFramePr>
        <p:xfrm>
          <a:off x="107504" y="1627882"/>
          <a:ext cx="6552728" cy="29600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7" name="Straight Arrow Connector 6">
            <a:extLst>
              <a:ext uri="{FF2B5EF4-FFF2-40B4-BE49-F238E27FC236}">
                <a16:creationId xmlns:a16="http://schemas.microsoft.com/office/drawing/2014/main" id="{B0D3F65C-0C36-4B50-8B1E-10699A7A5254}"/>
              </a:ext>
            </a:extLst>
          </p:cNvPr>
          <p:cNvCxnSpPr>
            <a:cxnSpLocks/>
          </p:cNvCxnSpPr>
          <p:nvPr/>
        </p:nvCxnSpPr>
        <p:spPr bwMode="auto">
          <a:xfrm>
            <a:off x="2915816" y="2571750"/>
            <a:ext cx="504056" cy="5715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a:extLst>
              <a:ext uri="{FF2B5EF4-FFF2-40B4-BE49-F238E27FC236}">
                <a16:creationId xmlns:a16="http://schemas.microsoft.com/office/drawing/2014/main" id="{18B63767-BA45-42C0-9D77-26CFBFB7AD3B}"/>
              </a:ext>
            </a:extLst>
          </p:cNvPr>
          <p:cNvCxnSpPr/>
          <p:nvPr/>
        </p:nvCxnSpPr>
        <p:spPr bwMode="auto">
          <a:xfrm flipH="1">
            <a:off x="4211960" y="2571750"/>
            <a:ext cx="360040" cy="5715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a:extLst>
              <a:ext uri="{FF2B5EF4-FFF2-40B4-BE49-F238E27FC236}">
                <a16:creationId xmlns:a16="http://schemas.microsoft.com/office/drawing/2014/main" id="{02589A57-F478-4335-8801-DF1DD41C20EC}"/>
              </a:ext>
            </a:extLst>
          </p:cNvPr>
          <p:cNvCxnSpPr>
            <a:cxnSpLocks/>
          </p:cNvCxnSpPr>
          <p:nvPr/>
        </p:nvCxnSpPr>
        <p:spPr bwMode="auto">
          <a:xfrm>
            <a:off x="1979712" y="2857500"/>
            <a:ext cx="936104" cy="50633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a:extLst>
              <a:ext uri="{FF2B5EF4-FFF2-40B4-BE49-F238E27FC236}">
                <a16:creationId xmlns:a16="http://schemas.microsoft.com/office/drawing/2014/main" id="{1FE65CA2-8532-4921-BD9F-12F6D07486AF}"/>
              </a:ext>
            </a:extLst>
          </p:cNvPr>
          <p:cNvCxnSpPr/>
          <p:nvPr/>
        </p:nvCxnSpPr>
        <p:spPr bwMode="auto">
          <a:xfrm flipV="1">
            <a:off x="1979712" y="3867894"/>
            <a:ext cx="936104" cy="14401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9789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3402A5-0ED5-4DB8-A01C-E1F88E8D51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68" y="2139702"/>
            <a:ext cx="4176464" cy="2320938"/>
          </a:xfrm>
          <a:prstGeom prst="rect">
            <a:avLst/>
          </a:prstGeom>
        </p:spPr>
      </p:pic>
      <p:sp>
        <p:nvSpPr>
          <p:cNvPr id="2" name="Title 1"/>
          <p:cNvSpPr>
            <a:spLocks noGrp="1"/>
          </p:cNvSpPr>
          <p:nvPr>
            <p:ph type="title"/>
          </p:nvPr>
        </p:nvSpPr>
        <p:spPr/>
        <p:txBody>
          <a:bodyPr/>
          <a:lstStyle/>
          <a:p>
            <a:r>
              <a:rPr lang="en-GB" sz="3600" dirty="0"/>
              <a:t>Strategic Road Network &amp; NTIS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843558"/>
                <a:ext cx="8206680" cy="2320938"/>
              </a:xfrm>
            </p:spPr>
            <p:txBody>
              <a:bodyPr/>
              <a:lstStyle/>
              <a:p>
                <a:r>
                  <a:rPr lang="en-GB" sz="2400" dirty="0"/>
                  <a:t>Strategic Road Network modelled as directed network</a:t>
                </a:r>
              </a:p>
              <a:p>
                <a:r>
                  <a:rPr lang="en-GB" sz="2400" dirty="0"/>
                  <a:t>Edges of the network are the so called “links”</a:t>
                </a:r>
              </a:p>
              <a:p>
                <a:r>
                  <a:rPr lang="en-GB" sz="2400" dirty="0"/>
                  <a:t>Each link is assigned a “Traffic Profile”</a:t>
                </a:r>
              </a:p>
              <a:p>
                <a:r>
                  <a:rPr lang="en-GB" sz="2400" dirty="0"/>
                  <a:t>Generation of “Traffic Profiles” </a:t>
                </a:r>
                <a14:m>
                  <m:oMath xmlns:m="http://schemas.openxmlformats.org/officeDocument/2006/math">
                    <m:r>
                      <a:rPr lang="en-GB" sz="2400" i="1">
                        <a:latin typeface="Cambria Math" panose="02040503050406030204" pitchFamily="18" charset="0"/>
                      </a:rPr>
                      <m:t>= </m:t>
                    </m:r>
                    <m:r>
                      <a:rPr lang="en-GB" sz="2400" i="1">
                        <a:latin typeface="Cambria Math" panose="02040503050406030204" pitchFamily="18" charset="0"/>
                        <a:ea typeface="Cambria Math" panose="02040503050406030204" pitchFamily="18" charset="0"/>
                      </a:rPr>
                      <m:t>𝔼</m:t>
                    </m:r>
                    <m:d>
                      <m:dPr>
                        <m:begChr m:val="["/>
                        <m:endChr m:val="]"/>
                        <m:ctrlPr>
                          <a:rPr lang="en-GB" sz="2400" i="1">
                            <a:latin typeface="Cambria Math" panose="02040503050406030204" pitchFamily="18" charset="0"/>
                            <a:ea typeface="Cambria Math" panose="02040503050406030204" pitchFamily="18" charset="0"/>
                          </a:rPr>
                        </m:ctrlPr>
                      </m:dPr>
                      <m:e>
                        <m:r>
                          <a:rPr lang="en-GB" sz="2400" i="1">
                            <a:latin typeface="Cambria Math" panose="02040503050406030204" pitchFamily="18" charset="0"/>
                            <a:ea typeface="Cambria Math" panose="02040503050406030204" pitchFamily="18" charset="0"/>
                          </a:rPr>
                          <m:t> </m:t>
                        </m:r>
                        <m:r>
                          <a:rPr lang="en-GB" sz="2400" i="1">
                            <a:latin typeface="Cambria Math" panose="02040503050406030204" pitchFamily="18" charset="0"/>
                            <a:ea typeface="Cambria Math" panose="02040503050406030204" pitchFamily="18" charset="0"/>
                          </a:rPr>
                          <m:t>𝑡𝑟𝑎𝑣𝑒𝑙</m:t>
                        </m:r>
                        <m:r>
                          <a:rPr lang="en-GB" sz="2400" i="1">
                            <a:latin typeface="Cambria Math" panose="02040503050406030204" pitchFamily="18" charset="0"/>
                            <a:ea typeface="Cambria Math" panose="02040503050406030204" pitchFamily="18" charset="0"/>
                          </a:rPr>
                          <m:t> </m:t>
                        </m:r>
                        <m:r>
                          <a:rPr lang="en-GB" sz="2400" i="1">
                            <a:latin typeface="Cambria Math" panose="02040503050406030204" pitchFamily="18" charset="0"/>
                            <a:ea typeface="Cambria Math" panose="02040503050406030204" pitchFamily="18" charset="0"/>
                          </a:rPr>
                          <m:t>𝑡𝑖𝑚𝑒</m:t>
                        </m:r>
                        <m:r>
                          <a:rPr lang="en-GB" sz="2400" i="1">
                            <a:latin typeface="Cambria Math" panose="02040503050406030204" pitchFamily="18" charset="0"/>
                            <a:ea typeface="Cambria Math" panose="02040503050406030204" pitchFamily="18" charset="0"/>
                          </a:rPr>
                          <m:t> </m:t>
                        </m:r>
                      </m:e>
                    </m:d>
                    <m:r>
                      <a:rPr lang="en-GB" sz="2400" i="1">
                        <a:latin typeface="Cambria Math" panose="02040503050406030204" pitchFamily="18" charset="0"/>
                        <a:ea typeface="Cambria Math" panose="02040503050406030204" pitchFamily="18" charset="0"/>
                      </a:rPr>
                      <m:t> ∀ </m:t>
                    </m:r>
                    <m:r>
                      <a:rPr lang="en-GB" sz="2400" i="1">
                        <a:latin typeface="Cambria Math" panose="02040503050406030204" pitchFamily="18" charset="0"/>
                        <a:ea typeface="Cambria Math" panose="02040503050406030204" pitchFamily="18" charset="0"/>
                      </a:rPr>
                      <m:t>𝑡</m:t>
                    </m:r>
                  </m:oMath>
                </a14:m>
                <a:r>
                  <a:rPr lang="en-GB" sz="2400" dirty="0"/>
                  <a:t> </a:t>
                </a:r>
              </a:p>
              <a:p>
                <a:pPr marL="0" indent="0">
                  <a:buNone/>
                </a:pPr>
                <a:endParaRPr lang="en-GB" sz="2400" dirty="0"/>
              </a:p>
              <a:p>
                <a:pPr marL="0" indent="0">
                  <a:buNone/>
                </a:pPr>
                <a:endParaRPr lang="en-GB" sz="2400" dirty="0"/>
              </a:p>
              <a:p>
                <a:pPr marL="0" indent="0">
                  <a:buNone/>
                </a:pPr>
                <a:endParaRPr lang="en-GB"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843558"/>
                <a:ext cx="8206680" cy="2320938"/>
              </a:xfrm>
              <a:blipFill>
                <a:blip r:embed="rId4"/>
                <a:stretch>
                  <a:fillRect t="-2100"/>
                </a:stretch>
              </a:blipFill>
            </p:spPr>
            <p:txBody>
              <a:bodyPr/>
              <a:lstStyle/>
              <a:p>
                <a:r>
                  <a:rPr lang="en-GB">
                    <a:noFill/>
                  </a:rPr>
                  <a:t> </a:t>
                </a:r>
              </a:p>
            </p:txBody>
          </p:sp>
        </mc:Fallback>
      </mc:AlternateContent>
    </p:spTree>
    <p:extLst>
      <p:ext uri="{BB962C8B-B14F-4D97-AF65-F5344CB8AC3E}">
        <p14:creationId xmlns:p14="http://schemas.microsoft.com/office/powerpoint/2010/main" val="1946989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t>Strategic Road Network &amp; NTIS</a:t>
            </a:r>
          </a:p>
        </p:txBody>
      </p:sp>
      <p:sp>
        <p:nvSpPr>
          <p:cNvPr id="3" name="Content Placeholder 2"/>
          <p:cNvSpPr>
            <a:spLocks noGrp="1"/>
          </p:cNvSpPr>
          <p:nvPr>
            <p:ph idx="1"/>
          </p:nvPr>
        </p:nvSpPr>
        <p:spPr>
          <a:xfrm>
            <a:off x="685800" y="843558"/>
            <a:ext cx="8206680" cy="3744416"/>
          </a:xfrm>
        </p:spPr>
        <p:txBody>
          <a:bodyPr/>
          <a:lstStyle/>
          <a:p>
            <a:r>
              <a:rPr lang="en-GB" sz="2400" dirty="0"/>
              <a:t>NTIS connects subsystems of the Smart Motorways, accessing:</a:t>
            </a:r>
          </a:p>
          <a:p>
            <a:pPr lvl="1"/>
            <a:r>
              <a:rPr lang="en-GB" sz="2000" dirty="0"/>
              <a:t>Planned and Unplanned Incidents Database</a:t>
            </a:r>
          </a:p>
          <a:p>
            <a:pPr lvl="1"/>
            <a:r>
              <a:rPr lang="en-GB" sz="2000" dirty="0"/>
              <a:t>CCTV cameras</a:t>
            </a:r>
          </a:p>
          <a:p>
            <a:pPr lvl="1"/>
            <a:r>
              <a:rPr lang="en-GB" sz="2000" dirty="0"/>
              <a:t>Variable Message Signs</a:t>
            </a:r>
          </a:p>
          <a:p>
            <a:pPr lvl="1"/>
            <a:r>
              <a:rPr lang="en-GB" sz="2000" dirty="0"/>
              <a:t>Variable Speed Limits</a:t>
            </a:r>
          </a:p>
          <a:p>
            <a:pPr lvl="1"/>
            <a:r>
              <a:rPr lang="en-GB" sz="2000" dirty="0"/>
              <a:t>Variable Lane Configuration</a:t>
            </a:r>
          </a:p>
          <a:p>
            <a:pPr lvl="1"/>
            <a:r>
              <a:rPr lang="en-GB" sz="2000" dirty="0"/>
              <a:t>Loop-based Traffic Data</a:t>
            </a:r>
          </a:p>
          <a:p>
            <a:pPr lvl="1"/>
            <a:r>
              <a:rPr lang="en-GB" sz="2000" dirty="0"/>
              <a:t>Public expected travel times</a:t>
            </a:r>
          </a:p>
          <a:p>
            <a:pPr lvl="1"/>
            <a:r>
              <a:rPr lang="en-GB" sz="2000" dirty="0"/>
              <a:t>Historical Data</a:t>
            </a:r>
          </a:p>
          <a:p>
            <a:pPr lvl="1"/>
            <a:endParaRPr lang="en-GB" sz="2400" dirty="0"/>
          </a:p>
          <a:p>
            <a:pPr marL="0" indent="0">
              <a:buNone/>
            </a:pPr>
            <a:endParaRPr lang="en-GB" sz="2400" dirty="0"/>
          </a:p>
          <a:p>
            <a:pPr marL="0" indent="0">
              <a:buNone/>
            </a:pPr>
            <a:endParaRPr lang="en-GB" sz="2400" dirty="0"/>
          </a:p>
        </p:txBody>
      </p:sp>
      <p:pic>
        <p:nvPicPr>
          <p:cNvPr id="5" name="Picture 4">
            <a:extLst>
              <a:ext uri="{FF2B5EF4-FFF2-40B4-BE49-F238E27FC236}">
                <a16:creationId xmlns:a16="http://schemas.microsoft.com/office/drawing/2014/main" id="{AF143B13-1A72-40B0-B4B7-36DF1D351A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1995686"/>
            <a:ext cx="3736149" cy="2459238"/>
          </a:xfrm>
          <a:prstGeom prst="rect">
            <a:avLst/>
          </a:prstGeom>
        </p:spPr>
      </p:pic>
    </p:spTree>
    <p:extLst>
      <p:ext uri="{BB962C8B-B14F-4D97-AF65-F5344CB8AC3E}">
        <p14:creationId xmlns:p14="http://schemas.microsoft.com/office/powerpoint/2010/main" val="3930297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t>Data Selection and Contents</a:t>
            </a:r>
          </a:p>
        </p:txBody>
      </p:sp>
      <p:pic>
        <p:nvPicPr>
          <p:cNvPr id="9" name="Picture 8">
            <a:extLst>
              <a:ext uri="{FF2B5EF4-FFF2-40B4-BE49-F238E27FC236}">
                <a16:creationId xmlns:a16="http://schemas.microsoft.com/office/drawing/2014/main" id="{CDCEA257-3ACC-4209-922B-9CB07F0271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40568" y="1357299"/>
            <a:ext cx="3443544" cy="2428901"/>
          </a:xfrm>
          <a:prstGeom prst="rect">
            <a:avLst/>
          </a:prstGeom>
        </p:spPr>
      </p:pic>
      <p:pic>
        <p:nvPicPr>
          <p:cNvPr id="6" name="Content Placeholder 5">
            <a:extLst>
              <a:ext uri="{FF2B5EF4-FFF2-40B4-BE49-F238E27FC236}">
                <a16:creationId xmlns:a16="http://schemas.microsoft.com/office/drawing/2014/main" id="{2FE14887-42C2-443A-B978-4ACED1965522}"/>
              </a:ext>
            </a:extLst>
          </p:cNvPr>
          <p:cNvPicPr>
            <a:picLocks noGrp="1" noChangeAspect="1"/>
          </p:cNvPicPr>
          <p:nvPr>
            <p:ph idx="1"/>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46177" y="1028699"/>
            <a:ext cx="2504590" cy="3086100"/>
          </a:xfrm>
        </p:spPr>
      </p:pic>
      <p:cxnSp>
        <p:nvCxnSpPr>
          <p:cNvPr id="10" name="Straight Arrow Connector 9">
            <a:extLst>
              <a:ext uri="{FF2B5EF4-FFF2-40B4-BE49-F238E27FC236}">
                <a16:creationId xmlns:a16="http://schemas.microsoft.com/office/drawing/2014/main" id="{A82D2389-C602-4C4A-9A6E-D690B6037391}"/>
              </a:ext>
            </a:extLst>
          </p:cNvPr>
          <p:cNvCxnSpPr/>
          <p:nvPr/>
        </p:nvCxnSpPr>
        <p:spPr bwMode="auto">
          <a:xfrm>
            <a:off x="2051720" y="2067694"/>
            <a:ext cx="576064" cy="0"/>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a:extLst>
              <a:ext uri="{FF2B5EF4-FFF2-40B4-BE49-F238E27FC236}">
                <a16:creationId xmlns:a16="http://schemas.microsoft.com/office/drawing/2014/main" id="{FB598028-0FE6-4790-8C1C-B03C1286C68E}"/>
              </a:ext>
            </a:extLst>
          </p:cNvPr>
          <p:cNvCxnSpPr/>
          <p:nvPr/>
        </p:nvCxnSpPr>
        <p:spPr bwMode="auto">
          <a:xfrm flipH="1">
            <a:off x="1619672" y="2220094"/>
            <a:ext cx="584448" cy="0"/>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430958480"/>
      </p:ext>
    </p:extLst>
  </p:cSld>
  <p:clrMapOvr>
    <a:masterClrMapping/>
  </p:clrMapOvr>
</p:sld>
</file>

<file path=ppt/theme/theme1.xml><?xml version="1.0" encoding="utf-8"?>
<a:theme xmlns:a="http://schemas.openxmlformats.org/drawingml/2006/main" name="template_warwick_16-9_skyblue_20oct">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uni_of_warwick_skyblue_16_9_2810</Template>
  <TotalTime>3366</TotalTime>
  <Words>2827</Words>
  <Application>Microsoft Office PowerPoint</Application>
  <PresentationFormat>On-screen Show (16:9)</PresentationFormat>
  <Paragraphs>253</Paragraphs>
  <Slides>27</Slides>
  <Notes>24</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27</vt:i4>
      </vt:variant>
    </vt:vector>
  </HeadingPairs>
  <TitlesOfParts>
    <vt:vector size="34" baseType="lpstr">
      <vt:lpstr>Arial</vt:lpstr>
      <vt:lpstr>Calibri</vt:lpstr>
      <vt:lpstr>Cambria Math</vt:lpstr>
      <vt:lpstr>Times New Roman</vt:lpstr>
      <vt:lpstr>template_warwick_16-9_skyblue_20oct</vt:lpstr>
      <vt:lpstr>1_Custom Design</vt:lpstr>
      <vt:lpstr>Custom Design</vt:lpstr>
      <vt:lpstr>Wavelet Augmented Regression Profiling (WARP): improved long-term estimation of travel time series with recurrent congestion</vt:lpstr>
      <vt:lpstr>Index</vt:lpstr>
      <vt:lpstr>MathSys Traffic Research Group</vt:lpstr>
      <vt:lpstr>Short term forecast vs Profile Estimation</vt:lpstr>
      <vt:lpstr>Short term forecast vs Profile Estimation</vt:lpstr>
      <vt:lpstr>Strategic Road Network &amp; NTIS</vt:lpstr>
      <vt:lpstr>Strategic Road Network &amp; NTIS</vt:lpstr>
      <vt:lpstr>Strategic Road Network &amp; NTIS</vt:lpstr>
      <vt:lpstr>Data Selection and Contents</vt:lpstr>
      <vt:lpstr>Data Selection and Contents</vt:lpstr>
      <vt:lpstr>Data Selection and Contents</vt:lpstr>
      <vt:lpstr>Data Selection and Contents</vt:lpstr>
      <vt:lpstr>Algorithm: Decomposition</vt:lpstr>
      <vt:lpstr>Algorithm: Background Analysis</vt:lpstr>
      <vt:lpstr>Algorithm: Seasonal Analysis</vt:lpstr>
      <vt:lpstr>Algorithm: Hybrid Recombination</vt:lpstr>
      <vt:lpstr>Results – Speed and Travel Time</vt:lpstr>
      <vt:lpstr>Results – Time of the Day (M6)</vt:lpstr>
      <vt:lpstr>Results – Time of the Day (M11)</vt:lpstr>
      <vt:lpstr>Results – Quantiles of Travel Time (M6)</vt:lpstr>
      <vt:lpstr>Results – Quantiles of Travel Time (M11)</vt:lpstr>
      <vt:lpstr>Results – MARE Distribution</vt:lpstr>
      <vt:lpstr>Conclusion and Way Forward</vt:lpstr>
      <vt:lpstr>PowerPoint Presentation</vt:lpstr>
      <vt:lpstr>Results – Time of the Day (M25)</vt:lpstr>
      <vt:lpstr>Results – Quantiles of Travel Time (M25)</vt:lpstr>
      <vt:lpstr>Algorithm: Recombination</vt:lpstr>
    </vt:vector>
  </TitlesOfParts>
  <Company>University of Warwick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Cabrejas Egea, Alvaro</dc:creator>
  <cp:lastModifiedBy>Alvaro Cabrejas Egea</cp:lastModifiedBy>
  <cp:revision>135</cp:revision>
  <cp:lastPrinted>2001-12-07T16:14:49Z</cp:lastPrinted>
  <dcterms:created xsi:type="dcterms:W3CDTF">2016-09-26T18:04:29Z</dcterms:created>
  <dcterms:modified xsi:type="dcterms:W3CDTF">2020-08-25T15:11:42Z</dcterms:modified>
</cp:coreProperties>
</file>