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95" r:id="rId2"/>
    <p:sldMasterId id="2147483660" r:id="rId3"/>
  </p:sldMasterIdLst>
  <p:notesMasterIdLst>
    <p:notesMasterId r:id="rId18"/>
  </p:notesMasterIdLst>
  <p:handoutMasterIdLst>
    <p:handoutMasterId r:id="rId19"/>
  </p:handoutMasterIdLst>
  <p:sldIdLst>
    <p:sldId id="270" r:id="rId4"/>
    <p:sldId id="276" r:id="rId5"/>
    <p:sldId id="304" r:id="rId6"/>
    <p:sldId id="306" r:id="rId7"/>
    <p:sldId id="307" r:id="rId8"/>
    <p:sldId id="311" r:id="rId9"/>
    <p:sldId id="310" r:id="rId10"/>
    <p:sldId id="309" r:id="rId11"/>
    <p:sldId id="305" r:id="rId12"/>
    <p:sldId id="312" r:id="rId13"/>
    <p:sldId id="282" r:id="rId14"/>
    <p:sldId id="313" r:id="rId15"/>
    <p:sldId id="279" r:id="rId16"/>
    <p:sldId id="274" r:id="rId17"/>
  </p:sldIdLst>
  <p:sldSz cx="9144000" cy="5143500" type="screen16x9"/>
  <p:notesSz cx="6781800" cy="9906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27" autoAdjust="0"/>
    <p:restoredTop sz="80443" autoAdjust="0"/>
  </p:normalViewPr>
  <p:slideViewPr>
    <p:cSldViewPr showGuides="1">
      <p:cViewPr varScale="1">
        <p:scale>
          <a:sx n="77" d="100"/>
          <a:sy n="77" d="100"/>
        </p:scale>
        <p:origin x="948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710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3338" y="0"/>
            <a:ext cx="2938462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710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0700"/>
            <a:ext cx="293846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710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3338" y="9410700"/>
            <a:ext cx="2938462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8819A2C5-D425-418A-813C-D2056631D7C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91946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16387" name="Rectangle 2051"/>
          <p:cNvSpPr>
            <a:spLocks noGrp="1" noChangeArrowheads="1"/>
          </p:cNvSpPr>
          <p:nvPr>
            <p:ph type="dt" idx="1"/>
          </p:nvPr>
        </p:nvSpPr>
        <p:spPr bwMode="auto">
          <a:xfrm>
            <a:off x="3843338" y="0"/>
            <a:ext cx="2938462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8196" name="Rectangle 205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900" y="742950"/>
            <a:ext cx="6604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205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705350"/>
            <a:ext cx="4972050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/>
              <a:t>Click to edit Master text styles</a:t>
            </a:r>
          </a:p>
          <a:p>
            <a:pPr lvl="1"/>
            <a:r>
              <a:rPr lang="en-GB" altLang="en-US" noProof="0"/>
              <a:t>Second level</a:t>
            </a:r>
          </a:p>
          <a:p>
            <a:pPr lvl="2"/>
            <a:r>
              <a:rPr lang="en-GB" altLang="en-US" noProof="0"/>
              <a:t>Third level</a:t>
            </a:r>
          </a:p>
          <a:p>
            <a:pPr lvl="3"/>
            <a:r>
              <a:rPr lang="en-GB" altLang="en-US" noProof="0"/>
              <a:t>Fourth level</a:t>
            </a:r>
          </a:p>
          <a:p>
            <a:pPr lvl="4"/>
            <a:r>
              <a:rPr lang="en-GB" altLang="en-US" noProof="0"/>
              <a:t>Fifth level</a:t>
            </a:r>
          </a:p>
        </p:txBody>
      </p:sp>
      <p:sp>
        <p:nvSpPr>
          <p:cNvPr id="16390" name="Rectangle 205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0700"/>
            <a:ext cx="293846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16391" name="Rectangle 205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3338" y="9410700"/>
            <a:ext cx="2938462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74F9E15A-2DDD-48A4-81E6-2EDEC1199FA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510948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F9E15A-2DDD-48A4-81E6-2EDEC1199FAA}" type="slidenum">
              <a:rPr lang="en-GB" altLang="en-US" smtClean="0"/>
              <a:pPr>
                <a:defRPr/>
              </a:pPr>
              <a:t>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16538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F9E15A-2DDD-48A4-81E6-2EDEC1199FAA}" type="slidenum">
              <a:rPr lang="en-GB" altLang="en-US" smtClean="0"/>
              <a:pPr>
                <a:defRPr/>
              </a:pPr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70304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F9E15A-2DDD-48A4-81E6-2EDEC1199FAA}" type="slidenum">
              <a:rPr lang="en-GB" altLang="en-US" smtClean="0"/>
              <a:pPr>
                <a:defRPr/>
              </a:pPr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93422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F9E15A-2DDD-48A4-81E6-2EDEC1199FAA}" type="slidenum">
              <a:rPr lang="en-GB" altLang="en-US" smtClean="0"/>
              <a:pPr>
                <a:defRPr/>
              </a:pPr>
              <a:t>10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96731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GB" dirty="0"/>
              <a:t>For reducing noise in the test, not inherent</a:t>
            </a:r>
            <a:r>
              <a:rPr lang="en-GB" baseline="0" dirty="0"/>
              <a:t> to system in real life.</a:t>
            </a:r>
          </a:p>
          <a:p>
            <a:pPr marL="228600" indent="-228600">
              <a:buAutoNum type="arabicPeriod"/>
            </a:pPr>
            <a:r>
              <a:rPr lang="en-GB" baseline="0" dirty="0"/>
              <a:t>Yes</a:t>
            </a:r>
          </a:p>
          <a:p>
            <a:pPr marL="228600" indent="-228600">
              <a:buAutoNum type="arabicPeriod"/>
            </a:pPr>
            <a:r>
              <a:rPr lang="en-GB" baseline="0" dirty="0"/>
              <a:t>Idem</a:t>
            </a:r>
          </a:p>
          <a:p>
            <a:pPr marL="228600" indent="-228600">
              <a:buAutoNum type="arabicPeriod"/>
            </a:pPr>
            <a:r>
              <a:rPr lang="en-GB" baseline="0" dirty="0"/>
              <a:t>3 </a:t>
            </a:r>
            <a:r>
              <a:rPr lang="en-GB" baseline="0" dirty="0" err="1"/>
              <a:t>behaviors</a:t>
            </a:r>
            <a:r>
              <a:rPr lang="en-GB" baseline="0" dirty="0"/>
              <a:t> don’t seem to add benefit</a:t>
            </a:r>
          </a:p>
          <a:p>
            <a:pPr marL="228600" indent="-228600">
              <a:buAutoNum type="arabicPeriod"/>
            </a:pPr>
            <a:r>
              <a:rPr lang="en-GB" baseline="0" dirty="0"/>
              <a:t>It has a positive one in Fourier, but the implementation is probably missing details about WH which were not obvious. No way to test.</a:t>
            </a:r>
          </a:p>
          <a:p>
            <a:pPr marL="228600" indent="-228600">
              <a:buAutoNum type="arabicPeriod"/>
            </a:pPr>
            <a:r>
              <a:rPr lang="en-GB" baseline="0" dirty="0"/>
              <a:t>Because OSA is by definition variable sample size. These adaptations play directly against it.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F9E15A-2DDD-48A4-81E6-2EDEC1199FAA}" type="slidenum">
              <a:rPr lang="en-GB" altLang="en-US" smtClean="0"/>
              <a:pPr>
                <a:defRPr/>
              </a:pPr>
              <a:t>11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2213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52000" cy="4271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15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7504" y="3507854"/>
            <a:ext cx="7056784" cy="72008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en-GB" altLang="en-US" noProof="0" dirty="0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07504" y="4299942"/>
            <a:ext cx="6400800" cy="545424"/>
          </a:xfrm>
        </p:spPr>
        <p:txBody>
          <a:bodyPr/>
          <a:lstStyle>
            <a:lvl1pPr marL="0" indent="0" algn="l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GB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953512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2DA786-226B-42DD-93E8-A1CF6097432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62999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548C52-FFFD-49F6-B265-F7E72DF156E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05378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71450"/>
            <a:ext cx="1943100" cy="39433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71450"/>
            <a:ext cx="5676900" cy="39433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A5EEF6-EF9C-46E6-8B5F-3F5CA92D3B8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908990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84978-FF33-4943-AA93-CA0F6CF72124}" type="datetimeFigureOut">
              <a:rPr lang="en-GB" smtClean="0"/>
              <a:t>26/10/2017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5110-1EFC-4265-8B99-12D554FCC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9723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84978-FF33-4943-AA93-CA0F6CF72124}" type="datetimeFigureOut">
              <a:rPr lang="en-GB" smtClean="0"/>
              <a:t>26/10/2017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5110-1EFC-4265-8B99-12D554FCC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6135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84978-FF33-4943-AA93-CA0F6CF72124}" type="datetimeFigureOut">
              <a:rPr lang="en-GB" smtClean="0"/>
              <a:t>26/10/2017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5110-1EFC-4265-8B99-12D554FCC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0586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84978-FF33-4943-AA93-CA0F6CF72124}" type="datetimeFigureOut">
              <a:rPr lang="en-GB" smtClean="0"/>
              <a:t>26/10/2017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5110-1EFC-4265-8B99-12D554FCC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980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84978-FF33-4943-AA93-CA0F6CF72124}" type="datetimeFigureOut">
              <a:rPr lang="en-GB" smtClean="0"/>
              <a:t>26/10/2017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5110-1EFC-4265-8B99-12D554FCC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9514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84978-FF33-4943-AA93-CA0F6CF72124}" type="datetimeFigureOut">
              <a:rPr lang="en-GB" smtClean="0"/>
              <a:t>26/10/2017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5110-1EFC-4265-8B99-12D554FCC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9776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84978-FF33-4943-AA93-CA0F6CF72124}" type="datetimeFigureOut">
              <a:rPr lang="en-GB" smtClean="0"/>
              <a:t>26/10/2017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5110-1EFC-4265-8B99-12D554FCC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720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52000" cy="257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15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51520" y="2895786"/>
            <a:ext cx="7056784" cy="972108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en-GB" altLang="en-US" noProof="0" dirty="0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59432" y="3898534"/>
            <a:ext cx="6400800" cy="995474"/>
          </a:xfrm>
        </p:spPr>
        <p:txBody>
          <a:bodyPr/>
          <a:lstStyle>
            <a:lvl1pPr marL="0" indent="0" algn="l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GB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872389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84978-FF33-4943-AA93-CA0F6CF72124}" type="datetimeFigureOut">
              <a:rPr lang="en-GB" smtClean="0"/>
              <a:t>26/10/2017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5110-1EFC-4265-8B99-12D554FCC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89477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84978-FF33-4943-AA93-CA0F6CF72124}" type="datetimeFigureOut">
              <a:rPr lang="en-GB" smtClean="0"/>
              <a:t>26/10/2017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5110-1EFC-4265-8B99-12D554FCC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16336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84978-FF33-4943-AA93-CA0F6CF72124}" type="datetimeFigureOut">
              <a:rPr lang="en-GB" smtClean="0"/>
              <a:t>26/10/2017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5110-1EFC-4265-8B99-12D554FCC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1346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84978-FF33-4943-AA93-CA0F6CF72124}" type="datetimeFigureOut">
              <a:rPr lang="en-GB" smtClean="0"/>
              <a:t>26/10/2017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5110-1EFC-4265-8B99-12D554FCC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5740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4D4E8-1442-4A26-862E-F7A1A3386CB3}" type="datetimeFigureOut">
              <a:rPr lang="en-GB"/>
              <a:pPr>
                <a:defRPr/>
              </a:pPr>
              <a:t>26/10/2017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8AA0D-06A5-4A03-86AF-FCD31649C8B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24885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340FB6-9916-4744-A588-88582159FB2B}" type="datetimeFigureOut">
              <a:rPr lang="en-GB"/>
              <a:pPr>
                <a:defRPr/>
              </a:pPr>
              <a:t>26/10/2017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B5FE55-7890-4B92-8DAC-E9A4D1B5458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06457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52000" cy="1255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3568" y="1923679"/>
            <a:ext cx="7772400" cy="2403053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EA2E35-467A-4B59-82DC-CA561B91D6DD}" type="datetimeFigureOut">
              <a:rPr lang="en-GB"/>
              <a:pPr>
                <a:defRPr/>
              </a:pPr>
              <a:t>26/10/2017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30FB9F-F625-4E59-ABB6-F6A9692E428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96369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F47B15-667E-4BCF-8B3A-A77556EB54EA}" type="datetimeFigureOut">
              <a:rPr lang="en-GB"/>
              <a:pPr>
                <a:defRPr/>
              </a:pPr>
              <a:t>26/10/2017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C46B6B-B495-4202-9733-F50C9C7FB74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44361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DAC0FC-96BA-4D10-9D73-BF78231C6B28}" type="datetimeFigureOut">
              <a:rPr lang="en-GB"/>
              <a:pPr>
                <a:defRPr/>
              </a:pPr>
              <a:t>26/10/2017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33AD48-89ED-4225-9717-C63FF82E123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8771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09EE57-8035-41DD-9C26-3C6F5DAA7CFD}" type="datetimeFigureOut">
              <a:rPr lang="en-GB"/>
              <a:pPr>
                <a:defRPr/>
              </a:pPr>
              <a:t>26/10/2017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C80DCE-CC63-41F3-B3BF-2DC7C1BD5F8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1917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0D8804-937B-40C3-8369-0CF62D082B6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487849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0DAF2E-DC61-4E6E-94AB-B60AED80656E}" type="datetimeFigureOut">
              <a:rPr lang="en-GB"/>
              <a:pPr>
                <a:defRPr/>
              </a:pPr>
              <a:t>26/10/2017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B71BE9-486E-45C4-86CB-5A5F3C395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5449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898C3-4A5E-46F2-8CA9-97065EF60EB5}" type="datetimeFigureOut">
              <a:rPr lang="en-GB"/>
              <a:pPr>
                <a:defRPr/>
              </a:pPr>
              <a:t>26/10/2017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527412-71D6-44C2-A9F5-635BC276356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75443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78D83-690E-44A6-9615-6E3773D09219}" type="datetimeFigureOut">
              <a:rPr lang="en-GB"/>
              <a:pPr>
                <a:defRPr/>
              </a:pPr>
              <a:t>26/10/2017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B233AE-E9D9-464A-AA2D-6B972A04F9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45338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A34E77-4970-41AE-8E37-D8248A576885}" type="datetimeFigureOut">
              <a:rPr lang="en-GB"/>
              <a:pPr>
                <a:defRPr/>
              </a:pPr>
              <a:t>26/10/2017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B9CED2-2637-4A41-9192-F691BFD70E7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33681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9B04DF-1EF5-402B-A3AD-220EAF3DB805}" type="datetimeFigureOut">
              <a:rPr lang="en-GB"/>
              <a:pPr>
                <a:defRPr/>
              </a:pPr>
              <a:t>26/10/2017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284ABD-F176-4BF4-91E7-E32687AA688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9879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52000" cy="1255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63236"/>
            <a:ext cx="7772400" cy="1021556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F8B94E-925D-4A32-90AE-A4FAA5B8065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04711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028700"/>
            <a:ext cx="381000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28700"/>
            <a:ext cx="381000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76B3E9-7FF0-4902-80F9-E8997D5A0E3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45283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203937-7804-4435-8F73-564F70BF047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46971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CFF8C-A83F-461F-AEDD-249687053BE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47081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DD0086-8934-43DE-AB7F-FE2D8ACF740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79062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278CB3-4A42-4C7D-9227-6531CAA8D3E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94163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71450"/>
            <a:ext cx="777240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28700"/>
            <a:ext cx="77724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 dirty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4171950"/>
            <a:ext cx="19050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 alt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4171950"/>
            <a:ext cx="28956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4171950"/>
            <a:ext cx="19050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fld id="{8B2FC1F5-3F11-4F4C-98D3-E04A951B33C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pic>
        <p:nvPicPr>
          <p:cNvPr id="3" name="Picture 2" descr="M:\DV\EXTERNAL AFFAIRS - University Marketing\Branding\Brand Implementation Programme\templates\work in progress PPT\Graphics\16_9\16-9_W_line_sky_blue.jpg"/>
          <p:cNvPicPr>
            <a:picLocks noChangeAspect="1" noChangeArrowheads="1"/>
          </p:cNvPicPr>
          <p:nvPr/>
        </p:nvPicPr>
        <p:blipFill rotWithShape="1"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4531500"/>
            <a:ext cx="9144000" cy="6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707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457200" indent="-457200" algn="l" rtl="0" eaLnBrk="1" fontAlgn="base" hangingPunct="1">
        <a:spcBef>
          <a:spcPct val="20000"/>
        </a:spcBef>
        <a:spcAft>
          <a:spcPct val="0"/>
        </a:spcAft>
        <a:buFontTx/>
        <a:buBlip>
          <a:blip r:embed="rId15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52000" cy="1255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512" y="364350"/>
            <a:ext cx="705678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84978-FF33-4943-AA93-CA0F6CF72124}" type="datetimeFigureOut">
              <a:rPr lang="en-GB" smtClean="0"/>
              <a:t>26/10/2017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35110-1EFC-4265-8B99-12D554FCC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5919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defRPr sz="1200" smtClean="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9FADD070-3693-41F0-BADB-35FB541A71E6}" type="datetimeFigureOut">
              <a:rPr lang="en-GB"/>
              <a:pPr>
                <a:defRPr/>
              </a:pPr>
              <a:t>26/10/2017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0" hangingPunct="0">
              <a:defRPr sz="1200" smtClean="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191FB2FD-B962-4662-80C0-9F11CBA0627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002" y="2463738"/>
            <a:ext cx="7056784" cy="972108"/>
          </a:xfrm>
        </p:spPr>
        <p:txBody>
          <a:bodyPr/>
          <a:lstStyle/>
          <a:p>
            <a:r>
              <a:rPr lang="en-GB" sz="3200" dirty="0"/>
              <a:t>Generating Traffic Profiles and dealing with Deviations from Profile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66" y="4148026"/>
            <a:ext cx="6400800" cy="995474"/>
          </a:xfrm>
        </p:spPr>
        <p:txBody>
          <a:bodyPr/>
          <a:lstStyle/>
          <a:p>
            <a:r>
              <a:rPr lang="en-GB" dirty="0"/>
              <a:t>Alvaro Cabrejas Egea</a:t>
            </a:r>
          </a:p>
          <a:p>
            <a:r>
              <a:rPr lang="en-GB" sz="2000" dirty="0"/>
              <a:t>Supervisor: Colm Connaughton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987" y="3093326"/>
            <a:ext cx="1608453" cy="8811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612" y="4244662"/>
            <a:ext cx="2102860" cy="80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8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Deviations from Profile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28700"/>
            <a:ext cx="8242176" cy="3086100"/>
          </a:xfrm>
        </p:spPr>
        <p:txBody>
          <a:bodyPr/>
          <a:lstStyle/>
          <a:p>
            <a:r>
              <a:rPr lang="en-GB" sz="2400" dirty="0"/>
              <a:t>RSG Project 2016: Forecasting Return to Normal time during Deviations from Profile</a:t>
            </a:r>
          </a:p>
          <a:p>
            <a:pPr lvl="1"/>
            <a:r>
              <a:rPr lang="en-GB" sz="2000" dirty="0"/>
              <a:t>Null Model</a:t>
            </a:r>
          </a:p>
          <a:p>
            <a:pPr lvl="1"/>
            <a:r>
              <a:rPr lang="en-GB" sz="2000" dirty="0"/>
              <a:t>Published Method</a:t>
            </a:r>
          </a:p>
          <a:p>
            <a:pPr lvl="1"/>
            <a:r>
              <a:rPr lang="en-GB" sz="2000" dirty="0"/>
              <a:t>Linear Model</a:t>
            </a:r>
          </a:p>
          <a:p>
            <a:pPr lvl="1"/>
            <a:r>
              <a:rPr lang="en-GB" sz="2000" dirty="0"/>
              <a:t>Midpoint prediction</a:t>
            </a:r>
          </a:p>
          <a:p>
            <a:pPr lvl="1"/>
            <a:r>
              <a:rPr lang="en-GB" sz="2000" dirty="0"/>
              <a:t>Dynamic Trapezoid</a:t>
            </a:r>
          </a:p>
          <a:p>
            <a:r>
              <a:rPr lang="en-GB" sz="2400" dirty="0"/>
              <a:t>These can benefit from more adequate profiles: more accurate DPEs</a:t>
            </a:r>
          </a:p>
        </p:txBody>
      </p:sp>
    </p:spTree>
    <p:extLst>
      <p:ext uri="{BB962C8B-B14F-4D97-AF65-F5344CB8AC3E}">
        <p14:creationId xmlns:p14="http://schemas.microsoft.com/office/powerpoint/2010/main" val="2878546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Results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Standard Deviation Scaling methods proven valid</a:t>
            </a:r>
          </a:p>
          <a:p>
            <a:r>
              <a:rPr lang="en-GB" sz="2400" dirty="0"/>
              <a:t>OSA shows better and faster convergence than WH</a:t>
            </a:r>
          </a:p>
          <a:p>
            <a:r>
              <a:rPr lang="en-GB" sz="2400" dirty="0"/>
              <a:t>OSA performs better for all run lengths</a:t>
            </a:r>
          </a:p>
          <a:p>
            <a:r>
              <a:rPr lang="en-GB" sz="2400" dirty="0"/>
              <a:t>Solution proposal strategy in WH does not seem to play on its favour. Lack of data for stronger statement</a:t>
            </a:r>
          </a:p>
          <a:p>
            <a:r>
              <a:rPr lang="en-GB" sz="2400" dirty="0"/>
              <a:t>Common Random Numbers has negative effect in the </a:t>
            </a:r>
            <a:r>
              <a:rPr lang="en-GB" sz="2400" dirty="0" err="1"/>
              <a:t>Rosenbrock</a:t>
            </a:r>
            <a:r>
              <a:rPr lang="en-GB" sz="2400" dirty="0"/>
              <a:t> problem</a:t>
            </a:r>
          </a:p>
          <a:p>
            <a:r>
              <a:rPr lang="en-GB" sz="2400" dirty="0"/>
              <a:t>OSA’s resampling approach discourages fix sample size</a:t>
            </a:r>
          </a:p>
          <a:p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532712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5FCD6-E371-4C90-9D19-C82EFA44B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DPEs: Figures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7E90DE0-94C8-4E9A-9D4C-A3369DB7C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GB" dirty="0"/>
              <a:t>Min 5 minute DPE, long jam</a:t>
            </a:r>
          </a:p>
          <a:p>
            <a:pPr marL="514350" indent="-514350">
              <a:buAutoNum type="arabicPeriod"/>
            </a:pPr>
            <a:endParaRPr lang="en-GB" dirty="0"/>
          </a:p>
          <a:p>
            <a:pPr marL="514350" indent="-514350">
              <a:buAutoNum type="arabicPeriod"/>
            </a:pPr>
            <a:r>
              <a:rPr lang="en-GB" dirty="0"/>
              <a:t>Min 6 second DPE</a:t>
            </a:r>
            <a:r>
              <a:rPr lang="en-GB"/>
              <a:t>, all jams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1440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Further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Individualised thresholding for each link</a:t>
            </a:r>
          </a:p>
          <a:p>
            <a:r>
              <a:rPr lang="en-GB" sz="2400" dirty="0"/>
              <a:t>Longer timeseries</a:t>
            </a:r>
          </a:p>
          <a:p>
            <a:r>
              <a:rPr lang="en-GB" sz="2400" dirty="0"/>
              <a:t>Sensitivity analysis (variable training/prediction ratio)</a:t>
            </a:r>
          </a:p>
          <a:p>
            <a:r>
              <a:rPr lang="en-GB" sz="2400" dirty="0"/>
              <a:t>NEW : Shockwave absorption for self-driving cars</a:t>
            </a:r>
          </a:p>
          <a:p>
            <a:r>
              <a:rPr lang="en-GB" sz="2400" dirty="0"/>
              <a:t>NEW: Fluid-Dynamic models for Motorways and Ramps</a:t>
            </a:r>
          </a:p>
          <a:p>
            <a:r>
              <a:rPr lang="en-GB" sz="2400" dirty="0"/>
              <a:t>NEW: Traffic Prediction with Data Assimilation</a:t>
            </a:r>
          </a:p>
        </p:txBody>
      </p:sp>
    </p:spTree>
    <p:extLst>
      <p:ext uri="{BB962C8B-B14F-4D97-AF65-F5344CB8AC3E}">
        <p14:creationId xmlns:p14="http://schemas.microsoft.com/office/powerpoint/2010/main" val="455099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5486"/>
            <a:ext cx="7772400" cy="3919314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/>
              <a:t>Thank you!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Any questions?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175" y="864505"/>
            <a:ext cx="177165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984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Forecasting Traffic: Profiles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28700"/>
            <a:ext cx="8242176" cy="3086100"/>
          </a:xfrm>
        </p:spPr>
        <p:txBody>
          <a:bodyPr/>
          <a:lstStyle/>
          <a:p>
            <a:r>
              <a:rPr lang="en-GB" sz="2400" dirty="0"/>
              <a:t>Current profiles: Some form of EWMA</a:t>
            </a:r>
          </a:p>
          <a:p>
            <a:pPr lvl="1"/>
            <a:r>
              <a:rPr lang="en-GB" sz="2000" dirty="0"/>
              <a:t>Black Box</a:t>
            </a:r>
          </a:p>
          <a:p>
            <a:pPr lvl="1"/>
            <a:r>
              <a:rPr lang="en-GB" sz="2000" dirty="0"/>
              <a:t>Sensitive to extreme events that can create distortions</a:t>
            </a:r>
          </a:p>
          <a:p>
            <a:pPr lvl="1"/>
            <a:r>
              <a:rPr lang="en-GB" sz="2000" dirty="0"/>
              <a:t>Updating profiles causes discontinuities in data (profile shifting)</a:t>
            </a:r>
          </a:p>
          <a:p>
            <a:pPr lvl="1"/>
            <a:r>
              <a:rPr lang="en-GB" sz="2000" dirty="0"/>
              <a:t>Solution based on the assumption that most weeks can be described as an average version of their </a:t>
            </a:r>
            <a:r>
              <a:rPr lang="en-GB" sz="2000" dirty="0" err="1"/>
              <a:t>neighbors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35925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Forecasting Traffic: Profiles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28700"/>
            <a:ext cx="8242176" cy="3086100"/>
          </a:xfrm>
        </p:spPr>
        <p:txBody>
          <a:bodyPr/>
          <a:lstStyle/>
          <a:p>
            <a:r>
              <a:rPr lang="en-GB" sz="2400" dirty="0"/>
              <a:t>Proposed profiles: Frequency filter and Seasonal analysis</a:t>
            </a:r>
          </a:p>
          <a:p>
            <a:pPr lvl="1"/>
            <a:r>
              <a:rPr lang="en-GB" sz="2000" dirty="0"/>
              <a:t>White Box</a:t>
            </a:r>
          </a:p>
          <a:p>
            <a:pPr lvl="1"/>
            <a:r>
              <a:rPr lang="en-GB" sz="2000" dirty="0"/>
              <a:t>Resilient to extreme values and short term oscillations</a:t>
            </a:r>
          </a:p>
          <a:p>
            <a:pPr lvl="1"/>
            <a:r>
              <a:rPr lang="en-GB" sz="2000" dirty="0"/>
              <a:t>No profile shifting, no discontinuities</a:t>
            </a:r>
          </a:p>
          <a:p>
            <a:pPr lvl="1"/>
            <a:r>
              <a:rPr lang="en-GB" sz="2000" dirty="0"/>
              <a:t>Solution based on the assumption that there is an underlying minimal profile per link that characterises it. Measurements fluctuate randomly around the profile.</a:t>
            </a:r>
          </a:p>
          <a:p>
            <a:pPr lvl="1"/>
            <a:r>
              <a:rPr lang="en-GB" sz="2000" dirty="0"/>
              <a:t>Accounts for different kinds of seasonality</a:t>
            </a:r>
          </a:p>
        </p:txBody>
      </p:sp>
    </p:spTree>
    <p:extLst>
      <p:ext uri="{BB962C8B-B14F-4D97-AF65-F5344CB8AC3E}">
        <p14:creationId xmlns:p14="http://schemas.microsoft.com/office/powerpoint/2010/main" val="2096936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4290248" y="724062"/>
            <a:ext cx="474112" cy="1495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2" dirty="0">
                <a:solidFill>
                  <a:schemeClr val="tx1"/>
                </a:solidFill>
                <a:latin typeface="Leelawadee UI Semilight" panose="020B0402040204020203" pitchFamily="34" charset="-34"/>
                <a:ea typeface="Cambria Math" panose="02040503050406030204" pitchFamily="18" charset="0"/>
                <a:cs typeface="Leelawadee UI Semilight" panose="020B0402040204020203" pitchFamily="34" charset="-34"/>
              </a:rPr>
              <a:t>Time Travel </a:t>
            </a:r>
          </a:p>
          <a:p>
            <a:pPr algn="ctr"/>
            <a:r>
              <a:rPr lang="en-GB" sz="362" dirty="0">
                <a:solidFill>
                  <a:schemeClr val="tx1"/>
                </a:solidFill>
                <a:latin typeface="Leelawadee UI Semilight" panose="020B0402040204020203" pitchFamily="34" charset="-34"/>
                <a:ea typeface="Cambria Math" panose="02040503050406030204" pitchFamily="18" charset="0"/>
                <a:cs typeface="Leelawadee UI Semilight" panose="020B0402040204020203" pitchFamily="34" charset="-34"/>
              </a:rPr>
              <a:t>Clean Data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4527304" y="873643"/>
            <a:ext cx="4208" cy="141069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Flowchart: Data 43"/>
          <p:cNvSpPr/>
          <p:nvPr/>
        </p:nvSpPr>
        <p:spPr>
          <a:xfrm>
            <a:off x="4290247" y="1023224"/>
            <a:ext cx="474112" cy="149581"/>
          </a:xfrm>
          <a:prstGeom prst="flowChartInputOutp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2" dirty="0">
                <a:solidFill>
                  <a:schemeClr val="tx1"/>
                </a:solidFill>
                <a:latin typeface="Leelawadee UI Semilight" panose="020B0402040204020203" pitchFamily="34" charset="-34"/>
                <a:ea typeface="Cambria Math" panose="02040503050406030204" pitchFamily="18" charset="0"/>
                <a:cs typeface="Leelawadee UI Semilight" panose="020B0402040204020203" pitchFamily="34" charset="-34"/>
              </a:rPr>
              <a:t>Threshold Filter</a:t>
            </a:r>
            <a:endParaRPr lang="en-US" sz="482" dirty="0">
              <a:solidFill>
                <a:schemeClr val="tx1"/>
              </a:solidFill>
              <a:latin typeface="Leelawadee UI Semilight" panose="020B0402040204020203" pitchFamily="34" charset="-34"/>
              <a:ea typeface="Cambria Math" panose="02040503050406030204" pitchFamily="18" charset="0"/>
              <a:cs typeface="Leelawadee UI Semilight" panose="020B0402040204020203" pitchFamily="34" charset="-34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972487" y="902045"/>
            <a:ext cx="533584" cy="216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2" dirty="0">
                <a:latin typeface="Leelawadee UI Semilight" panose="020B0402040204020203" pitchFamily="34" charset="-34"/>
                <a:ea typeface="Cambria Math" panose="02040503050406030204" pitchFamily="18" charset="0"/>
                <a:cs typeface="Leelawadee UI Semilight" panose="020B0402040204020203" pitchFamily="34" charset="-34"/>
              </a:rPr>
              <a:t>Average Max Daily</a:t>
            </a:r>
          </a:p>
        </p:txBody>
      </p:sp>
      <p:cxnSp>
        <p:nvCxnSpPr>
          <p:cNvPr id="54" name="Straight Arrow Connector 10"/>
          <p:cNvCxnSpPr>
            <a:stCxn id="58" idx="0"/>
            <a:endCxn id="44" idx="3"/>
          </p:cNvCxnSpPr>
          <p:nvPr/>
        </p:nvCxnSpPr>
        <p:spPr>
          <a:xfrm rot="5400000" flipH="1" flipV="1">
            <a:off x="3825060" y="601811"/>
            <a:ext cx="83838" cy="1225826"/>
          </a:xfrm>
          <a:prstGeom prst="bentConnector3">
            <a:avLst>
              <a:gd name="adj1" fmla="val 50000"/>
            </a:avLst>
          </a:prstGeom>
          <a:ln w="9525">
            <a:prstDash val="solid"/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3017010" y="1256643"/>
            <a:ext cx="474112" cy="14958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2" dirty="0">
                <a:solidFill>
                  <a:schemeClr val="tx1"/>
                </a:solidFill>
                <a:latin typeface="Leelawadee UI Semilight" panose="020B0402040204020203" pitchFamily="34" charset="-34"/>
                <a:ea typeface="Cambria Math" panose="02040503050406030204" pitchFamily="18" charset="0"/>
                <a:cs typeface="Leelawadee UI Semilight" panose="020B0402040204020203" pitchFamily="34" charset="-34"/>
              </a:rPr>
              <a:t>Background</a:t>
            </a:r>
            <a:endParaRPr lang="en-US" sz="482" dirty="0">
              <a:solidFill>
                <a:schemeClr val="tx1"/>
              </a:solidFill>
              <a:latin typeface="Leelawadee UI Semilight" panose="020B0402040204020203" pitchFamily="34" charset="-34"/>
              <a:ea typeface="Cambria Math" panose="02040503050406030204" pitchFamily="18" charset="0"/>
              <a:cs typeface="Leelawadee UI Semilight" panose="020B0402040204020203" pitchFamily="34" charset="-34"/>
            </a:endParaRPr>
          </a:p>
        </p:txBody>
      </p:sp>
      <p:cxnSp>
        <p:nvCxnSpPr>
          <p:cNvPr id="64" name="Straight Arrow Connector 10"/>
          <p:cNvCxnSpPr>
            <a:stCxn id="83" idx="0"/>
            <a:endCxn id="44" idx="4"/>
          </p:cNvCxnSpPr>
          <p:nvPr/>
        </p:nvCxnSpPr>
        <p:spPr>
          <a:xfrm rot="16200000" flipV="1">
            <a:off x="5100556" y="599553"/>
            <a:ext cx="92881" cy="1239386"/>
          </a:xfrm>
          <a:prstGeom prst="bentConnector3">
            <a:avLst>
              <a:gd name="adj1" fmla="val 50000"/>
            </a:avLst>
          </a:prstGeom>
          <a:ln w="9525">
            <a:prstDash val="solid"/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Flowchart: Data 70"/>
          <p:cNvSpPr/>
          <p:nvPr/>
        </p:nvSpPr>
        <p:spPr>
          <a:xfrm>
            <a:off x="2970295" y="1481015"/>
            <a:ext cx="474112" cy="149581"/>
          </a:xfrm>
          <a:prstGeom prst="flowChartInputOutp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2" dirty="0">
                <a:solidFill>
                  <a:schemeClr val="tx1"/>
                </a:solidFill>
                <a:latin typeface="Leelawadee UI Semilight" panose="020B0402040204020203" pitchFamily="34" charset="-34"/>
                <a:ea typeface="Cambria Math" panose="02040503050406030204" pitchFamily="18" charset="0"/>
                <a:cs typeface="Leelawadee UI Semilight" panose="020B0402040204020203" pitchFamily="34" charset="-34"/>
              </a:rPr>
              <a:t>STL</a:t>
            </a:r>
          </a:p>
          <a:p>
            <a:pPr algn="ctr"/>
            <a:r>
              <a:rPr lang="en-GB" sz="362" dirty="0">
                <a:solidFill>
                  <a:schemeClr val="tx1"/>
                </a:solidFill>
                <a:latin typeface="Leelawadee UI Semilight" panose="020B0402040204020203" pitchFamily="34" charset="-34"/>
                <a:ea typeface="Cambria Math" panose="02040503050406030204" pitchFamily="18" charset="0"/>
                <a:cs typeface="Leelawadee UI Semilight" panose="020B0402040204020203" pitchFamily="34" charset="-34"/>
              </a:rPr>
              <a:t>Daily period</a:t>
            </a:r>
            <a:endParaRPr lang="en-US" sz="482" dirty="0">
              <a:solidFill>
                <a:schemeClr val="tx1"/>
              </a:solidFill>
              <a:latin typeface="Leelawadee UI Semilight" panose="020B0402040204020203" pitchFamily="34" charset="-34"/>
              <a:ea typeface="Cambria Math" panose="02040503050406030204" pitchFamily="18" charset="0"/>
              <a:cs typeface="Leelawadee UI Semilight" panose="020B0402040204020203" pitchFamily="34" charset="-34"/>
            </a:endParaRPr>
          </a:p>
        </p:txBody>
      </p:sp>
      <p:cxnSp>
        <p:nvCxnSpPr>
          <p:cNvPr id="73" name="Straight Arrow Connector 72"/>
          <p:cNvCxnSpPr>
            <a:stCxn id="58" idx="2"/>
            <a:endCxn id="71" idx="0"/>
          </p:cNvCxnSpPr>
          <p:nvPr/>
        </p:nvCxnSpPr>
        <p:spPr>
          <a:xfrm>
            <a:off x="3254065" y="1406223"/>
            <a:ext cx="697" cy="7479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5529633" y="1265686"/>
            <a:ext cx="474112" cy="1495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2" dirty="0">
                <a:solidFill>
                  <a:schemeClr val="tx1"/>
                </a:solidFill>
                <a:latin typeface="Leelawadee UI Semilight" panose="020B0402040204020203" pitchFamily="34" charset="-34"/>
                <a:ea typeface="Cambria Math" panose="02040503050406030204" pitchFamily="18" charset="0"/>
                <a:cs typeface="Leelawadee UI Semilight" panose="020B0402040204020203" pitchFamily="34" charset="-34"/>
              </a:rPr>
              <a:t>Spikes</a:t>
            </a:r>
            <a:endParaRPr lang="en-US" sz="482" dirty="0">
              <a:solidFill>
                <a:schemeClr val="tx1"/>
              </a:solidFill>
              <a:latin typeface="Leelawadee UI Semilight" panose="020B0402040204020203" pitchFamily="34" charset="-34"/>
              <a:ea typeface="Cambria Math" panose="02040503050406030204" pitchFamily="18" charset="0"/>
              <a:cs typeface="Leelawadee UI Semilight" panose="020B0402040204020203" pitchFamily="34" charset="-34"/>
            </a:endParaRPr>
          </a:p>
        </p:txBody>
      </p:sp>
      <p:sp>
        <p:nvSpPr>
          <p:cNvPr id="86" name="Flowchart: Data 85"/>
          <p:cNvSpPr/>
          <p:nvPr/>
        </p:nvSpPr>
        <p:spPr>
          <a:xfrm>
            <a:off x="5529632" y="1494887"/>
            <a:ext cx="474112" cy="149581"/>
          </a:xfrm>
          <a:prstGeom prst="flowChartInputOutp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2" dirty="0">
                <a:solidFill>
                  <a:schemeClr val="tx1"/>
                </a:solidFill>
                <a:latin typeface="Leelawadee UI Semilight" panose="020B0402040204020203" pitchFamily="34" charset="-34"/>
                <a:ea typeface="Cambria Math" panose="02040503050406030204" pitchFamily="18" charset="0"/>
                <a:cs typeface="Leelawadee UI Semilight" panose="020B0402040204020203" pitchFamily="34" charset="-34"/>
              </a:rPr>
              <a:t>STL</a:t>
            </a:r>
          </a:p>
          <a:p>
            <a:pPr algn="ctr"/>
            <a:r>
              <a:rPr lang="en-GB" sz="362" dirty="0">
                <a:solidFill>
                  <a:schemeClr val="tx1"/>
                </a:solidFill>
                <a:latin typeface="Leelawadee UI Semilight" panose="020B0402040204020203" pitchFamily="34" charset="-34"/>
                <a:ea typeface="Cambria Math" panose="02040503050406030204" pitchFamily="18" charset="0"/>
                <a:cs typeface="Leelawadee UI Semilight" panose="020B0402040204020203" pitchFamily="34" charset="-34"/>
              </a:rPr>
              <a:t>Weekly period</a:t>
            </a:r>
            <a:endParaRPr lang="en-US" sz="482" dirty="0">
              <a:solidFill>
                <a:schemeClr val="tx1"/>
              </a:solidFill>
              <a:latin typeface="Leelawadee UI Semilight" panose="020B0402040204020203" pitchFamily="34" charset="-34"/>
              <a:ea typeface="Cambria Math" panose="02040503050406030204" pitchFamily="18" charset="0"/>
              <a:cs typeface="Leelawadee UI Semilight" panose="020B0402040204020203" pitchFamily="34" charset="-34"/>
            </a:endParaRPr>
          </a:p>
        </p:txBody>
      </p:sp>
      <p:cxnSp>
        <p:nvCxnSpPr>
          <p:cNvPr id="89" name="Straight Arrow Connector 88"/>
          <p:cNvCxnSpPr>
            <a:stCxn id="83" idx="2"/>
            <a:endCxn id="86" idx="1"/>
          </p:cNvCxnSpPr>
          <p:nvPr/>
        </p:nvCxnSpPr>
        <p:spPr>
          <a:xfrm flipH="1">
            <a:off x="5766689" y="1415267"/>
            <a:ext cx="0" cy="7962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2739685" y="1797128"/>
            <a:ext cx="274537" cy="14958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2" dirty="0">
                <a:solidFill>
                  <a:schemeClr val="tx1"/>
                </a:solidFill>
                <a:latin typeface="Leelawadee UI Semilight" panose="020B0402040204020203" pitchFamily="34" charset="-34"/>
                <a:ea typeface="Cambria Math" panose="02040503050406030204" pitchFamily="18" charset="0"/>
                <a:cs typeface="Leelawadee UI Semilight" panose="020B0402040204020203" pitchFamily="34" charset="-34"/>
              </a:rPr>
              <a:t>Seasonal</a:t>
            </a:r>
          </a:p>
          <a:p>
            <a:pPr algn="ctr"/>
            <a:r>
              <a:rPr lang="en-GB" sz="362" dirty="0">
                <a:solidFill>
                  <a:schemeClr val="tx1"/>
                </a:solidFill>
                <a:latin typeface="Leelawadee UI Semilight" panose="020B0402040204020203" pitchFamily="34" charset="-34"/>
                <a:ea typeface="Cambria Math" panose="02040503050406030204" pitchFamily="18" charset="0"/>
                <a:cs typeface="Leelawadee UI Semilight" panose="020B0402040204020203" pitchFamily="34" charset="-34"/>
              </a:rPr>
              <a:t>Day</a:t>
            </a:r>
          </a:p>
        </p:txBody>
      </p:sp>
      <p:sp>
        <p:nvSpPr>
          <p:cNvPr id="91" name="Rectangle 90"/>
          <p:cNvSpPr/>
          <p:nvPr/>
        </p:nvSpPr>
        <p:spPr>
          <a:xfrm>
            <a:off x="3069385" y="1797815"/>
            <a:ext cx="274537" cy="14958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2" dirty="0">
                <a:solidFill>
                  <a:schemeClr val="tx1"/>
                </a:solidFill>
                <a:latin typeface="Leelawadee UI Semilight" panose="020B0402040204020203" pitchFamily="34" charset="-34"/>
                <a:ea typeface="Cambria Math" panose="02040503050406030204" pitchFamily="18" charset="0"/>
                <a:cs typeface="Leelawadee UI Semilight" panose="020B0402040204020203" pitchFamily="34" charset="-34"/>
              </a:rPr>
              <a:t>Trend</a:t>
            </a:r>
          </a:p>
          <a:p>
            <a:pPr algn="ctr"/>
            <a:r>
              <a:rPr lang="en-GB" sz="362" dirty="0">
                <a:solidFill>
                  <a:schemeClr val="tx1"/>
                </a:solidFill>
                <a:latin typeface="Leelawadee UI Semilight" panose="020B0402040204020203" pitchFamily="34" charset="-34"/>
                <a:ea typeface="Cambria Math" panose="02040503050406030204" pitchFamily="18" charset="0"/>
                <a:cs typeface="Leelawadee UI Semilight" panose="020B0402040204020203" pitchFamily="34" charset="-34"/>
              </a:rPr>
              <a:t>Background</a:t>
            </a:r>
          </a:p>
        </p:txBody>
      </p:sp>
      <p:sp>
        <p:nvSpPr>
          <p:cNvPr id="92" name="Rectangle 91"/>
          <p:cNvSpPr/>
          <p:nvPr/>
        </p:nvSpPr>
        <p:spPr>
          <a:xfrm>
            <a:off x="3396299" y="1800955"/>
            <a:ext cx="274537" cy="14958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2" dirty="0">
                <a:solidFill>
                  <a:schemeClr val="tx1"/>
                </a:solidFill>
                <a:latin typeface="Leelawadee UI Semilight" panose="020B0402040204020203" pitchFamily="34" charset="-34"/>
                <a:ea typeface="Cambria Math" panose="02040503050406030204" pitchFamily="18" charset="0"/>
                <a:cs typeface="Leelawadee UI Semilight" panose="020B0402040204020203" pitchFamily="34" charset="-34"/>
              </a:rPr>
              <a:t>Remainder</a:t>
            </a:r>
          </a:p>
          <a:p>
            <a:pPr algn="ctr"/>
            <a:r>
              <a:rPr lang="en-GB" sz="362" dirty="0">
                <a:solidFill>
                  <a:schemeClr val="tx1"/>
                </a:solidFill>
                <a:latin typeface="Leelawadee UI Semilight" panose="020B0402040204020203" pitchFamily="34" charset="-34"/>
                <a:ea typeface="Cambria Math" panose="02040503050406030204" pitchFamily="18" charset="0"/>
                <a:cs typeface="Leelawadee UI Semilight" panose="020B0402040204020203" pitchFamily="34" charset="-34"/>
              </a:rPr>
              <a:t>Background</a:t>
            </a:r>
          </a:p>
        </p:txBody>
      </p:sp>
      <p:cxnSp>
        <p:nvCxnSpPr>
          <p:cNvPr id="93" name="Straight Arrow Connector 10"/>
          <p:cNvCxnSpPr>
            <a:stCxn id="90" idx="0"/>
            <a:endCxn id="71" idx="4"/>
          </p:cNvCxnSpPr>
          <p:nvPr/>
        </p:nvCxnSpPr>
        <p:spPr>
          <a:xfrm rot="5400000" flipH="1" flipV="1">
            <a:off x="2958887" y="1548663"/>
            <a:ext cx="166532" cy="330398"/>
          </a:xfrm>
          <a:prstGeom prst="bentConnector3">
            <a:avLst>
              <a:gd name="adj1" fmla="val 47702"/>
            </a:avLst>
          </a:prstGeom>
          <a:ln w="9525">
            <a:prstDash val="solid"/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3206654" y="1721581"/>
            <a:ext cx="697" cy="7479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10"/>
          <p:cNvCxnSpPr>
            <a:stCxn id="92" idx="0"/>
            <a:endCxn id="71" idx="4"/>
          </p:cNvCxnSpPr>
          <p:nvPr/>
        </p:nvCxnSpPr>
        <p:spPr>
          <a:xfrm rot="16200000" flipV="1">
            <a:off x="3285280" y="1552667"/>
            <a:ext cx="170359" cy="326216"/>
          </a:xfrm>
          <a:prstGeom prst="bentConnector3">
            <a:avLst>
              <a:gd name="adj1" fmla="val 47753"/>
            </a:avLst>
          </a:prstGeom>
          <a:ln w="9525">
            <a:prstDash val="solid"/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5048346" y="2866509"/>
            <a:ext cx="274537" cy="1495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2" dirty="0">
                <a:solidFill>
                  <a:schemeClr val="tx1"/>
                </a:solidFill>
                <a:latin typeface="Leelawadee UI Semilight" panose="020B0402040204020203" pitchFamily="34" charset="-34"/>
                <a:ea typeface="Cambria Math" panose="02040503050406030204" pitchFamily="18" charset="0"/>
                <a:cs typeface="Leelawadee UI Semilight" panose="020B0402040204020203" pitchFamily="34" charset="-34"/>
              </a:rPr>
              <a:t>Seasonal</a:t>
            </a:r>
          </a:p>
          <a:p>
            <a:pPr algn="ctr"/>
            <a:r>
              <a:rPr lang="en-GB" sz="362" dirty="0">
                <a:solidFill>
                  <a:schemeClr val="tx1"/>
                </a:solidFill>
                <a:latin typeface="Leelawadee UI Semilight" panose="020B0402040204020203" pitchFamily="34" charset="-34"/>
                <a:ea typeface="Cambria Math" panose="02040503050406030204" pitchFamily="18" charset="0"/>
                <a:cs typeface="Leelawadee UI Semilight" panose="020B0402040204020203" pitchFamily="34" charset="-34"/>
              </a:rPr>
              <a:t>Spikes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5581316" y="1790857"/>
            <a:ext cx="275922" cy="1440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2" dirty="0">
                <a:solidFill>
                  <a:schemeClr val="tx1"/>
                </a:solidFill>
                <a:latin typeface="Leelawadee UI Semilight" panose="020B0402040204020203" pitchFamily="34" charset="-34"/>
                <a:ea typeface="Cambria Math" panose="02040503050406030204" pitchFamily="18" charset="0"/>
                <a:cs typeface="Leelawadee UI Semilight" panose="020B0402040204020203" pitchFamily="34" charset="-34"/>
              </a:rPr>
              <a:t>Trend</a:t>
            </a:r>
          </a:p>
          <a:p>
            <a:pPr algn="ctr"/>
            <a:r>
              <a:rPr lang="en-GB" sz="362" dirty="0">
                <a:solidFill>
                  <a:schemeClr val="tx1"/>
                </a:solidFill>
                <a:latin typeface="Leelawadee UI Semilight" panose="020B0402040204020203" pitchFamily="34" charset="-34"/>
                <a:ea typeface="Cambria Math" panose="02040503050406030204" pitchFamily="18" charset="0"/>
                <a:cs typeface="Leelawadee UI Semilight" panose="020B0402040204020203" pitchFamily="34" charset="-34"/>
              </a:rPr>
              <a:t>Spikes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5936666" y="1795967"/>
            <a:ext cx="274537" cy="1495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2" dirty="0">
                <a:solidFill>
                  <a:schemeClr val="tx1"/>
                </a:solidFill>
                <a:latin typeface="Leelawadee UI Semilight" panose="020B0402040204020203" pitchFamily="34" charset="-34"/>
                <a:ea typeface="Cambria Math" panose="02040503050406030204" pitchFamily="18" charset="0"/>
                <a:cs typeface="Leelawadee UI Semilight" panose="020B0402040204020203" pitchFamily="34" charset="-34"/>
              </a:rPr>
              <a:t>Remainder</a:t>
            </a:r>
          </a:p>
          <a:p>
            <a:pPr algn="ctr"/>
            <a:r>
              <a:rPr lang="en-GB" sz="362" dirty="0">
                <a:solidFill>
                  <a:schemeClr val="tx1"/>
                </a:solidFill>
                <a:latin typeface="Leelawadee UI Semilight" panose="020B0402040204020203" pitchFamily="34" charset="-34"/>
                <a:ea typeface="Cambria Math" panose="02040503050406030204" pitchFamily="18" charset="0"/>
                <a:cs typeface="Leelawadee UI Semilight" panose="020B0402040204020203" pitchFamily="34" charset="-34"/>
              </a:rPr>
              <a:t>Spikes</a:t>
            </a:r>
          </a:p>
        </p:txBody>
      </p:sp>
      <p:cxnSp>
        <p:nvCxnSpPr>
          <p:cNvPr id="107" name="Straight Arrow Connector 106"/>
          <p:cNvCxnSpPr>
            <a:stCxn id="86" idx="3"/>
            <a:endCxn id="104" idx="0"/>
          </p:cNvCxnSpPr>
          <p:nvPr/>
        </p:nvCxnSpPr>
        <p:spPr>
          <a:xfrm>
            <a:off x="5719277" y="1644468"/>
            <a:ext cx="0" cy="14638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"/>
          <p:cNvCxnSpPr>
            <a:stCxn id="105" idx="0"/>
            <a:endCxn id="86" idx="3"/>
          </p:cNvCxnSpPr>
          <p:nvPr/>
        </p:nvCxnSpPr>
        <p:spPr>
          <a:xfrm rot="16200000" flipV="1">
            <a:off x="5820856" y="1542889"/>
            <a:ext cx="151499" cy="354657"/>
          </a:xfrm>
          <a:prstGeom prst="bentConnector3">
            <a:avLst>
              <a:gd name="adj1" fmla="val 50000"/>
            </a:avLst>
          </a:prstGeom>
          <a:ln w="9525">
            <a:prstDash val="solid"/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3133403" y="2228908"/>
            <a:ext cx="474112" cy="14958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2" dirty="0" err="1">
                <a:solidFill>
                  <a:schemeClr val="tx1"/>
                </a:solidFill>
                <a:latin typeface="Leelawadee UI Semilight" panose="020B0402040204020203" pitchFamily="34" charset="-34"/>
                <a:ea typeface="Cambria Math" panose="02040503050406030204" pitchFamily="18" charset="0"/>
                <a:cs typeface="Leelawadee UI Semilight" panose="020B0402040204020203" pitchFamily="34" charset="-34"/>
              </a:rPr>
              <a:t>Deseasonalised</a:t>
            </a:r>
            <a:r>
              <a:rPr lang="en-GB" sz="362" dirty="0">
                <a:solidFill>
                  <a:schemeClr val="tx1"/>
                </a:solidFill>
                <a:latin typeface="Leelawadee UI Semilight" panose="020B0402040204020203" pitchFamily="34" charset="-34"/>
                <a:ea typeface="Cambria Math" panose="02040503050406030204" pitchFamily="18" charset="0"/>
                <a:cs typeface="Leelawadee UI Semilight" panose="020B0402040204020203" pitchFamily="34" charset="-34"/>
              </a:rPr>
              <a:t> data</a:t>
            </a:r>
          </a:p>
          <a:p>
            <a:pPr algn="ctr"/>
            <a:r>
              <a:rPr lang="en-GB" sz="362" dirty="0">
                <a:solidFill>
                  <a:schemeClr val="tx1"/>
                </a:solidFill>
                <a:latin typeface="Leelawadee UI Semilight" panose="020B0402040204020203" pitchFamily="34" charset="-34"/>
                <a:ea typeface="Cambria Math" panose="02040503050406030204" pitchFamily="18" charset="0"/>
                <a:cs typeface="Leelawadee UI Semilight" panose="020B0402040204020203" pitchFamily="34" charset="-34"/>
              </a:rPr>
              <a:t>(Day)</a:t>
            </a:r>
            <a:endParaRPr lang="en-US" sz="362" dirty="0">
              <a:solidFill>
                <a:schemeClr val="tx1"/>
              </a:solidFill>
              <a:latin typeface="Leelawadee UI Semilight" panose="020B0402040204020203" pitchFamily="34" charset="-34"/>
              <a:ea typeface="Cambria Math" panose="02040503050406030204" pitchFamily="18" charset="0"/>
              <a:cs typeface="Leelawadee UI Semilight" panose="020B0402040204020203" pitchFamily="34" charset="-34"/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3296085" y="2015761"/>
            <a:ext cx="149253" cy="14925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739" tIns="18370" rIns="36739" bIns="1837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964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126" name="Straight Arrow Connector 10"/>
          <p:cNvCxnSpPr>
            <a:stCxn id="125" idx="2"/>
            <a:endCxn id="91" idx="2"/>
          </p:cNvCxnSpPr>
          <p:nvPr/>
        </p:nvCxnSpPr>
        <p:spPr>
          <a:xfrm rot="10800000">
            <a:off x="3206654" y="1947396"/>
            <a:ext cx="89430" cy="142992"/>
          </a:xfrm>
          <a:prstGeom prst="bentConnector2">
            <a:avLst/>
          </a:prstGeom>
          <a:ln w="9525">
            <a:prstDash val="solid"/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0"/>
          <p:cNvCxnSpPr>
            <a:stCxn id="125" idx="6"/>
            <a:endCxn id="92" idx="2"/>
          </p:cNvCxnSpPr>
          <p:nvPr/>
        </p:nvCxnSpPr>
        <p:spPr>
          <a:xfrm flipV="1">
            <a:off x="3445337" y="1950536"/>
            <a:ext cx="88230" cy="139852"/>
          </a:xfrm>
          <a:prstGeom prst="bentConnector2">
            <a:avLst/>
          </a:prstGeom>
          <a:ln w="9525">
            <a:prstDash val="solid"/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25" idx="4"/>
            <a:endCxn id="121" idx="0"/>
          </p:cNvCxnSpPr>
          <p:nvPr/>
        </p:nvCxnSpPr>
        <p:spPr>
          <a:xfrm flipH="1">
            <a:off x="3370460" y="2165015"/>
            <a:ext cx="252" cy="6389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Flowchart: Data 148"/>
          <p:cNvSpPr/>
          <p:nvPr/>
        </p:nvSpPr>
        <p:spPr>
          <a:xfrm>
            <a:off x="3159243" y="2451581"/>
            <a:ext cx="474112" cy="149581"/>
          </a:xfrm>
          <a:prstGeom prst="flowChartInputOutp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2" dirty="0">
                <a:solidFill>
                  <a:schemeClr val="tx1"/>
                </a:solidFill>
                <a:latin typeface="Leelawadee UI Semilight" panose="020B0402040204020203" pitchFamily="34" charset="-34"/>
                <a:ea typeface="Cambria Math" panose="02040503050406030204" pitchFamily="18" charset="0"/>
                <a:cs typeface="Leelawadee UI Semilight" panose="020B0402040204020203" pitchFamily="34" charset="-34"/>
              </a:rPr>
              <a:t>STL</a:t>
            </a:r>
          </a:p>
          <a:p>
            <a:pPr algn="ctr"/>
            <a:r>
              <a:rPr lang="en-GB" sz="362" dirty="0">
                <a:solidFill>
                  <a:schemeClr val="tx1"/>
                </a:solidFill>
                <a:latin typeface="Leelawadee UI Semilight" panose="020B0402040204020203" pitchFamily="34" charset="-34"/>
                <a:ea typeface="Cambria Math" panose="02040503050406030204" pitchFamily="18" charset="0"/>
                <a:cs typeface="Leelawadee UI Semilight" panose="020B0402040204020203" pitchFamily="34" charset="-34"/>
              </a:rPr>
              <a:t>Weekly period</a:t>
            </a:r>
            <a:endParaRPr lang="en-US" sz="482" dirty="0">
              <a:solidFill>
                <a:schemeClr val="tx1"/>
              </a:solidFill>
              <a:latin typeface="Leelawadee UI Semilight" panose="020B0402040204020203" pitchFamily="34" charset="-34"/>
              <a:ea typeface="Cambria Math" panose="02040503050406030204" pitchFamily="18" charset="0"/>
              <a:cs typeface="Leelawadee UI Semilight" panose="020B0402040204020203" pitchFamily="34" charset="-34"/>
            </a:endParaRPr>
          </a:p>
        </p:txBody>
      </p:sp>
      <p:cxnSp>
        <p:nvCxnSpPr>
          <p:cNvPr id="150" name="Straight Arrow Connector 149"/>
          <p:cNvCxnSpPr/>
          <p:nvPr/>
        </p:nvCxnSpPr>
        <p:spPr>
          <a:xfrm>
            <a:off x="3401840" y="2376789"/>
            <a:ext cx="697" cy="7479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2931420" y="2775279"/>
            <a:ext cx="274537" cy="1495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2" dirty="0">
                <a:solidFill>
                  <a:prstClr val="black"/>
                </a:solidFill>
                <a:latin typeface="Leelawadee UI Semilight" panose="020B0402040204020203" pitchFamily="34" charset="-34"/>
                <a:ea typeface="Cambria Math" panose="02040503050406030204" pitchFamily="18" charset="0"/>
                <a:cs typeface="Leelawadee UI Semilight" panose="020B0402040204020203" pitchFamily="34" charset="-34"/>
              </a:rPr>
              <a:t>Seasonal</a:t>
            </a:r>
          </a:p>
          <a:p>
            <a:pPr algn="ctr"/>
            <a:r>
              <a:rPr lang="en-GB" sz="362" dirty="0">
                <a:solidFill>
                  <a:prstClr val="black"/>
                </a:solidFill>
                <a:latin typeface="Leelawadee UI Semilight" panose="020B0402040204020203" pitchFamily="34" charset="-34"/>
                <a:ea typeface="Cambria Math" panose="02040503050406030204" pitchFamily="18" charset="0"/>
                <a:cs typeface="Leelawadee UI Semilight" panose="020B0402040204020203" pitchFamily="34" charset="-34"/>
              </a:rPr>
              <a:t>Week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3258333" y="2768381"/>
            <a:ext cx="274537" cy="1495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2" dirty="0">
                <a:solidFill>
                  <a:prstClr val="black"/>
                </a:solidFill>
                <a:latin typeface="Leelawadee UI Semilight" panose="020B0402040204020203" pitchFamily="34" charset="-34"/>
                <a:ea typeface="Cambria Math" panose="02040503050406030204" pitchFamily="18" charset="0"/>
                <a:cs typeface="Leelawadee UI Semilight" panose="020B0402040204020203" pitchFamily="34" charset="-34"/>
              </a:rPr>
              <a:t>Trend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3585246" y="2771521"/>
            <a:ext cx="274537" cy="1495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2" dirty="0">
                <a:solidFill>
                  <a:prstClr val="black"/>
                </a:solidFill>
                <a:latin typeface="Leelawadee UI Semilight" panose="020B0402040204020203" pitchFamily="34" charset="-34"/>
                <a:ea typeface="Cambria Math" panose="02040503050406030204" pitchFamily="18" charset="0"/>
                <a:cs typeface="Leelawadee UI Semilight" panose="020B0402040204020203" pitchFamily="34" charset="-34"/>
              </a:rPr>
              <a:t>Remainder</a:t>
            </a:r>
          </a:p>
        </p:txBody>
      </p:sp>
      <p:cxnSp>
        <p:nvCxnSpPr>
          <p:cNvPr id="154" name="Straight Arrow Connector 10"/>
          <p:cNvCxnSpPr>
            <a:cxnSpLocks/>
          </p:cNvCxnSpPr>
          <p:nvPr/>
        </p:nvCxnSpPr>
        <p:spPr>
          <a:xfrm rot="5400000" flipH="1" flipV="1">
            <a:off x="3295122" y="2449419"/>
            <a:ext cx="174117" cy="327610"/>
          </a:xfrm>
          <a:prstGeom prst="bentConnector3">
            <a:avLst>
              <a:gd name="adj1" fmla="val 50000"/>
            </a:avLst>
          </a:prstGeom>
          <a:ln w="9525">
            <a:prstDash val="solid"/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>
            <a:off x="3395601" y="2692147"/>
            <a:ext cx="697" cy="7479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0"/>
          <p:cNvCxnSpPr>
            <a:stCxn id="153" idx="0"/>
            <a:endCxn id="149" idx="4"/>
          </p:cNvCxnSpPr>
          <p:nvPr/>
        </p:nvCxnSpPr>
        <p:spPr>
          <a:xfrm rot="16200000" flipV="1">
            <a:off x="3474228" y="2523233"/>
            <a:ext cx="170359" cy="326216"/>
          </a:xfrm>
          <a:prstGeom prst="bentConnector3">
            <a:avLst>
              <a:gd name="adj1" fmla="val 47753"/>
            </a:avLst>
          </a:prstGeom>
          <a:ln w="9525">
            <a:prstDash val="solid"/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Flowchart: Data 159"/>
          <p:cNvSpPr/>
          <p:nvPr/>
        </p:nvSpPr>
        <p:spPr>
          <a:xfrm>
            <a:off x="3185850" y="2995893"/>
            <a:ext cx="398103" cy="149581"/>
          </a:xfrm>
          <a:prstGeom prst="flowChartInputOutpu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2" dirty="0">
                <a:solidFill>
                  <a:prstClr val="black"/>
                </a:solidFill>
                <a:latin typeface="Leelawadee UI Semilight" panose="020B0402040204020203" pitchFamily="34" charset="-34"/>
                <a:ea typeface="Cambria Math" panose="02040503050406030204" pitchFamily="18" charset="0"/>
                <a:cs typeface="Leelawadee UI Semilight" panose="020B0402040204020203" pitchFamily="34" charset="-34"/>
              </a:rPr>
              <a:t>Substitution by median</a:t>
            </a:r>
            <a:endParaRPr lang="en-US" sz="362" dirty="0">
              <a:solidFill>
                <a:prstClr val="black"/>
              </a:solidFill>
              <a:latin typeface="Leelawadee UI Semilight" panose="020B0402040204020203" pitchFamily="34" charset="-34"/>
              <a:ea typeface="Cambria Math" panose="02040503050406030204" pitchFamily="18" charset="0"/>
              <a:cs typeface="Leelawadee UI Semilight" panose="020B0402040204020203" pitchFamily="34" charset="-34"/>
            </a:endParaRPr>
          </a:p>
        </p:txBody>
      </p:sp>
      <p:cxnSp>
        <p:nvCxnSpPr>
          <p:cNvPr id="161" name="Straight Arrow Connector 160"/>
          <p:cNvCxnSpPr/>
          <p:nvPr/>
        </p:nvCxnSpPr>
        <p:spPr>
          <a:xfrm>
            <a:off x="3404250" y="2921102"/>
            <a:ext cx="697" cy="7479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Oval 161"/>
          <p:cNvSpPr/>
          <p:nvPr/>
        </p:nvSpPr>
        <p:spPr>
          <a:xfrm>
            <a:off x="2954476" y="3286860"/>
            <a:ext cx="149253" cy="14925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739" tIns="18370" rIns="36739" bIns="1837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964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163" name="Straight Arrow Connector 10"/>
          <p:cNvCxnSpPr>
            <a:stCxn id="162" idx="2"/>
            <a:endCxn id="90" idx="2"/>
          </p:cNvCxnSpPr>
          <p:nvPr/>
        </p:nvCxnSpPr>
        <p:spPr>
          <a:xfrm rot="10800000">
            <a:off x="2876953" y="1946709"/>
            <a:ext cx="77522" cy="1414778"/>
          </a:xfrm>
          <a:prstGeom prst="bentConnector2">
            <a:avLst/>
          </a:prstGeom>
          <a:ln w="9525">
            <a:prstDash val="solid"/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Arrow Connector 10"/>
          <p:cNvCxnSpPr>
            <a:stCxn id="162" idx="6"/>
            <a:endCxn id="151" idx="2"/>
          </p:cNvCxnSpPr>
          <p:nvPr/>
        </p:nvCxnSpPr>
        <p:spPr>
          <a:xfrm flipH="1" flipV="1">
            <a:off x="3068689" y="2924860"/>
            <a:ext cx="35040" cy="436626"/>
          </a:xfrm>
          <a:prstGeom prst="bentConnector4">
            <a:avLst>
              <a:gd name="adj1" fmla="val -163827"/>
              <a:gd name="adj2" fmla="val 32251"/>
            </a:avLst>
          </a:prstGeom>
          <a:ln w="9525">
            <a:prstDash val="solid"/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162" idx="4"/>
            <a:endCxn id="173" idx="0"/>
          </p:cNvCxnSpPr>
          <p:nvPr/>
        </p:nvCxnSpPr>
        <p:spPr>
          <a:xfrm>
            <a:off x="3029102" y="3436113"/>
            <a:ext cx="2729" cy="9259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2794775" y="3528706"/>
            <a:ext cx="474112" cy="1495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2" dirty="0">
                <a:solidFill>
                  <a:schemeClr val="tx1"/>
                </a:solidFill>
                <a:latin typeface="Leelawadee UI Semilight" panose="020B0402040204020203" pitchFamily="34" charset="-34"/>
                <a:ea typeface="Cambria Math" panose="02040503050406030204" pitchFamily="18" charset="0"/>
                <a:cs typeface="Leelawadee UI Semilight" panose="020B0402040204020203" pitchFamily="34" charset="-34"/>
              </a:rPr>
              <a:t>Seasonal Background</a:t>
            </a:r>
            <a:endParaRPr lang="en-US" sz="482" dirty="0">
              <a:solidFill>
                <a:schemeClr val="tx1"/>
              </a:solidFill>
              <a:latin typeface="Leelawadee UI Semilight" panose="020B0402040204020203" pitchFamily="34" charset="-34"/>
              <a:ea typeface="Cambria Math" panose="02040503050406030204" pitchFamily="18" charset="0"/>
              <a:cs typeface="Leelawadee UI Semilight" panose="020B0402040204020203" pitchFamily="34" charset="-34"/>
            </a:endParaRPr>
          </a:p>
        </p:txBody>
      </p:sp>
      <p:sp>
        <p:nvSpPr>
          <p:cNvPr id="175" name="Oval 174"/>
          <p:cNvSpPr/>
          <p:nvPr/>
        </p:nvSpPr>
        <p:spPr>
          <a:xfrm>
            <a:off x="4308514" y="4121715"/>
            <a:ext cx="149253" cy="14925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739" tIns="18370" rIns="36739" bIns="1837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964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176" name="Straight Arrow Connector 10"/>
          <p:cNvCxnSpPr>
            <a:stCxn id="175" idx="2"/>
            <a:endCxn id="248" idx="2"/>
          </p:cNvCxnSpPr>
          <p:nvPr/>
        </p:nvCxnSpPr>
        <p:spPr>
          <a:xfrm rot="10800000">
            <a:off x="2995438" y="4153355"/>
            <a:ext cx="1313076" cy="42987"/>
          </a:xfrm>
          <a:prstGeom prst="bentConnector2">
            <a:avLst/>
          </a:prstGeom>
          <a:ln w="9525">
            <a:prstDash val="solid"/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0"/>
          <p:cNvCxnSpPr>
            <a:stCxn id="175" idx="6"/>
            <a:endCxn id="276" idx="2"/>
          </p:cNvCxnSpPr>
          <p:nvPr/>
        </p:nvCxnSpPr>
        <p:spPr>
          <a:xfrm flipV="1">
            <a:off x="4457767" y="3635137"/>
            <a:ext cx="730316" cy="561205"/>
          </a:xfrm>
          <a:prstGeom prst="bentConnector2">
            <a:avLst/>
          </a:prstGeom>
          <a:ln w="9525">
            <a:prstDash val="solid"/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175" idx="4"/>
            <a:endCxn id="179" idx="0"/>
          </p:cNvCxnSpPr>
          <p:nvPr/>
        </p:nvCxnSpPr>
        <p:spPr>
          <a:xfrm flipH="1">
            <a:off x="4383141" y="4270968"/>
            <a:ext cx="0" cy="150327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Rectangle 178"/>
          <p:cNvSpPr/>
          <p:nvPr/>
        </p:nvSpPr>
        <p:spPr>
          <a:xfrm>
            <a:off x="4146084" y="4421295"/>
            <a:ext cx="474112" cy="1495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2" dirty="0">
                <a:solidFill>
                  <a:schemeClr val="tx1"/>
                </a:solidFill>
                <a:latin typeface="Leelawadee UI Semilight" panose="020B0402040204020203" pitchFamily="34" charset="-34"/>
                <a:ea typeface="Cambria Math" panose="02040503050406030204" pitchFamily="18" charset="0"/>
                <a:cs typeface="Leelawadee UI Semilight" panose="020B0402040204020203" pitchFamily="34" charset="-34"/>
              </a:rPr>
              <a:t>Profile</a:t>
            </a:r>
            <a:endParaRPr lang="en-US" sz="482" dirty="0">
              <a:solidFill>
                <a:schemeClr val="tx1"/>
              </a:solidFill>
              <a:latin typeface="Leelawadee UI Semilight" panose="020B0402040204020203" pitchFamily="34" charset="-34"/>
              <a:ea typeface="Cambria Math" panose="02040503050406030204" pitchFamily="18" charset="0"/>
              <a:cs typeface="Leelawadee UI Semilight" panose="020B0402040204020203" pitchFamily="34" charset="-34"/>
            </a:endParaRPr>
          </a:p>
        </p:txBody>
      </p:sp>
      <p:cxnSp>
        <p:nvCxnSpPr>
          <p:cNvPr id="182" name="Straight Arrow Connector 10"/>
          <p:cNvCxnSpPr>
            <a:stCxn id="175" idx="0"/>
            <a:endCxn id="160" idx="4"/>
          </p:cNvCxnSpPr>
          <p:nvPr/>
        </p:nvCxnSpPr>
        <p:spPr>
          <a:xfrm rot="16200000" flipV="1">
            <a:off x="3395901" y="3134475"/>
            <a:ext cx="976240" cy="998239"/>
          </a:xfrm>
          <a:prstGeom prst="bentConnector3">
            <a:avLst>
              <a:gd name="adj1" fmla="val 76265"/>
            </a:avLst>
          </a:prstGeom>
          <a:ln w="9525">
            <a:prstDash val="solid"/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Flowchart: Data 186"/>
          <p:cNvSpPr/>
          <p:nvPr/>
        </p:nvSpPr>
        <p:spPr>
          <a:xfrm>
            <a:off x="3554272" y="3001130"/>
            <a:ext cx="398103" cy="149581"/>
          </a:xfrm>
          <a:prstGeom prst="flowChartInputOutpu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2" dirty="0">
                <a:solidFill>
                  <a:prstClr val="black"/>
                </a:solidFill>
                <a:latin typeface="Leelawadee UI Semilight" panose="020B0402040204020203" pitchFamily="34" charset="-34"/>
                <a:ea typeface="Cambria Math" panose="02040503050406030204" pitchFamily="18" charset="0"/>
                <a:cs typeface="Leelawadee UI Semilight" panose="020B0402040204020203" pitchFamily="34" charset="-34"/>
              </a:rPr>
              <a:t>Distribution check</a:t>
            </a:r>
            <a:endParaRPr lang="en-US" sz="362" dirty="0">
              <a:solidFill>
                <a:prstClr val="black"/>
              </a:solidFill>
              <a:latin typeface="Leelawadee UI Semilight" panose="020B0402040204020203" pitchFamily="34" charset="-34"/>
              <a:ea typeface="Cambria Math" panose="02040503050406030204" pitchFamily="18" charset="0"/>
              <a:cs typeface="Leelawadee UI Semilight" panose="020B0402040204020203" pitchFamily="34" charset="-34"/>
            </a:endParaRPr>
          </a:p>
        </p:txBody>
      </p:sp>
      <p:cxnSp>
        <p:nvCxnSpPr>
          <p:cNvPr id="188" name="Straight Arrow Connector 187"/>
          <p:cNvCxnSpPr/>
          <p:nvPr/>
        </p:nvCxnSpPr>
        <p:spPr>
          <a:xfrm>
            <a:off x="3748776" y="2917248"/>
            <a:ext cx="697" cy="7479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8" name="Picture 19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248" y="31435"/>
            <a:ext cx="1027057" cy="570755"/>
          </a:xfrm>
          <a:prstGeom prst="rect">
            <a:avLst/>
          </a:prstGeom>
        </p:spPr>
      </p:pic>
      <p:pic>
        <p:nvPicPr>
          <p:cNvPr id="200" name="Picture 19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784" y="12170"/>
            <a:ext cx="1249466" cy="694352"/>
          </a:xfrm>
          <a:prstGeom prst="rect">
            <a:avLst/>
          </a:prstGeom>
        </p:spPr>
      </p:pic>
      <p:pic>
        <p:nvPicPr>
          <p:cNvPr id="202" name="Picture 20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890" y="1238145"/>
            <a:ext cx="972722" cy="540559"/>
          </a:xfrm>
          <a:prstGeom prst="rect">
            <a:avLst/>
          </a:prstGeom>
        </p:spPr>
      </p:pic>
      <p:pic>
        <p:nvPicPr>
          <p:cNvPr id="204" name="Picture 20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050" y="1750979"/>
            <a:ext cx="922673" cy="512746"/>
          </a:xfrm>
          <a:prstGeom prst="rect">
            <a:avLst/>
          </a:prstGeom>
        </p:spPr>
      </p:pic>
      <p:cxnSp>
        <p:nvCxnSpPr>
          <p:cNvPr id="207" name="Straight Arrow Connector 206"/>
          <p:cNvCxnSpPr>
            <a:stCxn id="104" idx="2"/>
          </p:cNvCxnSpPr>
          <p:nvPr/>
        </p:nvCxnSpPr>
        <p:spPr>
          <a:xfrm flipH="1">
            <a:off x="5718694" y="1934953"/>
            <a:ext cx="583" cy="5492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stCxn id="105" idx="2"/>
            <a:endCxn id="351" idx="0"/>
          </p:cNvCxnSpPr>
          <p:nvPr/>
        </p:nvCxnSpPr>
        <p:spPr>
          <a:xfrm>
            <a:off x="6073934" y="1945548"/>
            <a:ext cx="0" cy="9823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5" name="Picture 2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275" y="3388925"/>
            <a:ext cx="1052404" cy="584840"/>
          </a:xfrm>
          <a:prstGeom prst="rect">
            <a:avLst/>
          </a:prstGeom>
        </p:spPr>
      </p:pic>
      <p:sp>
        <p:nvSpPr>
          <p:cNvPr id="244" name="Flowchart: Data 243"/>
          <p:cNvSpPr/>
          <p:nvPr/>
        </p:nvSpPr>
        <p:spPr>
          <a:xfrm>
            <a:off x="2758382" y="3763012"/>
            <a:ext cx="474112" cy="149581"/>
          </a:xfrm>
          <a:prstGeom prst="flowChartInputOutp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2" dirty="0">
                <a:solidFill>
                  <a:schemeClr val="tx1"/>
                </a:solidFill>
                <a:latin typeface="Leelawadee UI Semilight" panose="020B0402040204020203" pitchFamily="34" charset="-34"/>
                <a:ea typeface="Cambria Math" panose="02040503050406030204" pitchFamily="18" charset="0"/>
                <a:cs typeface="Leelawadee UI Semilight" panose="020B0402040204020203" pitchFamily="34" charset="-34"/>
              </a:rPr>
              <a:t>Average over weeks</a:t>
            </a:r>
            <a:endParaRPr lang="en-US" sz="482" dirty="0">
              <a:solidFill>
                <a:schemeClr val="tx1"/>
              </a:solidFill>
              <a:latin typeface="Leelawadee UI Semilight" panose="020B0402040204020203" pitchFamily="34" charset="-34"/>
              <a:ea typeface="Cambria Math" panose="02040503050406030204" pitchFamily="18" charset="0"/>
              <a:cs typeface="Leelawadee UI Semilight" panose="020B0402040204020203" pitchFamily="34" charset="-34"/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2758381" y="3991089"/>
            <a:ext cx="474112" cy="1622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2" dirty="0">
                <a:solidFill>
                  <a:schemeClr val="tx1"/>
                </a:solidFill>
                <a:latin typeface="Leelawadee UI Semilight" panose="020B0402040204020203" pitchFamily="34" charset="-34"/>
                <a:ea typeface="Cambria Math" panose="02040503050406030204" pitchFamily="18" charset="0"/>
                <a:cs typeface="Leelawadee UI Semilight" panose="020B0402040204020203" pitchFamily="34" charset="-34"/>
              </a:rPr>
              <a:t>Seasonal Background Weekly Basis</a:t>
            </a:r>
            <a:endParaRPr lang="en-US" sz="482" dirty="0">
              <a:solidFill>
                <a:schemeClr val="tx1"/>
              </a:solidFill>
              <a:latin typeface="Leelawadee UI Semilight" panose="020B0402040204020203" pitchFamily="34" charset="-34"/>
              <a:ea typeface="Cambria Math" panose="02040503050406030204" pitchFamily="18" charset="0"/>
              <a:cs typeface="Leelawadee UI Semilight" panose="020B0402040204020203" pitchFamily="34" charset="-34"/>
            </a:endParaRPr>
          </a:p>
        </p:txBody>
      </p:sp>
      <p:cxnSp>
        <p:nvCxnSpPr>
          <p:cNvPr id="250" name="Straight Arrow Connector 249"/>
          <p:cNvCxnSpPr>
            <a:stCxn id="173" idx="2"/>
          </p:cNvCxnSpPr>
          <p:nvPr/>
        </p:nvCxnSpPr>
        <p:spPr>
          <a:xfrm flipH="1">
            <a:off x="3029102" y="3678287"/>
            <a:ext cx="2729" cy="8472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/>
          <p:nvPr/>
        </p:nvCxnSpPr>
        <p:spPr>
          <a:xfrm>
            <a:off x="3012629" y="3906647"/>
            <a:ext cx="1593" cy="8057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8" name="Picture 25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098" y="4254044"/>
            <a:ext cx="1088542" cy="604923"/>
          </a:xfrm>
          <a:prstGeom prst="rect">
            <a:avLst/>
          </a:prstGeom>
        </p:spPr>
      </p:pic>
      <p:pic>
        <p:nvPicPr>
          <p:cNvPr id="260" name="Picture 25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564" y="1219947"/>
            <a:ext cx="1023377" cy="568710"/>
          </a:xfrm>
          <a:prstGeom prst="rect">
            <a:avLst/>
          </a:prstGeom>
        </p:spPr>
      </p:pic>
      <p:pic>
        <p:nvPicPr>
          <p:cNvPr id="271" name="Picture 27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976" y="3611235"/>
            <a:ext cx="1103386" cy="613172"/>
          </a:xfrm>
          <a:prstGeom prst="rect">
            <a:avLst/>
          </a:prstGeom>
        </p:spPr>
      </p:pic>
      <p:sp>
        <p:nvSpPr>
          <p:cNvPr id="275" name="Flowchart: Data 274"/>
          <p:cNvSpPr/>
          <p:nvPr/>
        </p:nvSpPr>
        <p:spPr>
          <a:xfrm>
            <a:off x="4948559" y="3150711"/>
            <a:ext cx="474112" cy="149581"/>
          </a:xfrm>
          <a:prstGeom prst="flowChartInputOutp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2" dirty="0">
                <a:solidFill>
                  <a:schemeClr val="tx1"/>
                </a:solidFill>
                <a:latin typeface="Leelawadee UI Semilight" panose="020B0402040204020203" pitchFamily="34" charset="-34"/>
                <a:ea typeface="Cambria Math" panose="02040503050406030204" pitchFamily="18" charset="0"/>
                <a:cs typeface="Leelawadee UI Semilight" panose="020B0402040204020203" pitchFamily="34" charset="-34"/>
              </a:rPr>
              <a:t>Average over weeks</a:t>
            </a:r>
            <a:endParaRPr lang="en-US" sz="482" dirty="0">
              <a:solidFill>
                <a:schemeClr val="tx1"/>
              </a:solidFill>
              <a:latin typeface="Leelawadee UI Semilight" panose="020B0402040204020203" pitchFamily="34" charset="-34"/>
              <a:ea typeface="Cambria Math" panose="02040503050406030204" pitchFamily="18" charset="0"/>
              <a:cs typeface="Leelawadee UI Semilight" panose="020B0402040204020203" pitchFamily="34" charset="-34"/>
            </a:endParaRPr>
          </a:p>
        </p:txBody>
      </p:sp>
      <p:sp>
        <p:nvSpPr>
          <p:cNvPr id="276" name="Rectangle 275"/>
          <p:cNvSpPr/>
          <p:nvPr/>
        </p:nvSpPr>
        <p:spPr>
          <a:xfrm>
            <a:off x="4951027" y="3472872"/>
            <a:ext cx="474112" cy="1622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2" dirty="0">
                <a:solidFill>
                  <a:schemeClr val="tx1"/>
                </a:solidFill>
                <a:latin typeface="Leelawadee UI Semilight" panose="020B0402040204020203" pitchFamily="34" charset="-34"/>
                <a:ea typeface="Cambria Math" panose="02040503050406030204" pitchFamily="18" charset="0"/>
                <a:cs typeface="Leelawadee UI Semilight" panose="020B0402040204020203" pitchFamily="34" charset="-34"/>
              </a:rPr>
              <a:t>Seasonal Spike Weekly Basis</a:t>
            </a:r>
            <a:endParaRPr lang="en-US" sz="482" dirty="0">
              <a:solidFill>
                <a:schemeClr val="tx1"/>
              </a:solidFill>
              <a:latin typeface="Leelawadee UI Semilight" panose="020B0402040204020203" pitchFamily="34" charset="-34"/>
              <a:ea typeface="Cambria Math" panose="02040503050406030204" pitchFamily="18" charset="0"/>
              <a:cs typeface="Leelawadee UI Semilight" panose="020B0402040204020203" pitchFamily="34" charset="-34"/>
            </a:endParaRPr>
          </a:p>
        </p:txBody>
      </p:sp>
      <p:cxnSp>
        <p:nvCxnSpPr>
          <p:cNvPr id="277" name="Straight Arrow Connector 276"/>
          <p:cNvCxnSpPr>
            <a:stCxn id="275" idx="4"/>
            <a:endCxn id="276" idx="0"/>
          </p:cNvCxnSpPr>
          <p:nvPr/>
        </p:nvCxnSpPr>
        <p:spPr>
          <a:xfrm>
            <a:off x="5185615" y="3300292"/>
            <a:ext cx="2468" cy="17258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Straight Arrow Connector 278"/>
          <p:cNvCxnSpPr>
            <a:stCxn id="103" idx="2"/>
            <a:endCxn id="275" idx="1"/>
          </p:cNvCxnSpPr>
          <p:nvPr/>
        </p:nvCxnSpPr>
        <p:spPr>
          <a:xfrm>
            <a:off x="5185615" y="3016090"/>
            <a:ext cx="0" cy="13462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3" name="Picture 28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359" y="4211048"/>
            <a:ext cx="1681326" cy="934344"/>
          </a:xfrm>
          <a:prstGeom prst="rect">
            <a:avLst/>
          </a:prstGeom>
        </p:spPr>
      </p:pic>
      <p:cxnSp>
        <p:nvCxnSpPr>
          <p:cNvPr id="284" name="Straight Arrow Connector 10"/>
          <p:cNvCxnSpPr>
            <a:stCxn id="198" idx="2"/>
            <a:endCxn id="45" idx="0"/>
          </p:cNvCxnSpPr>
          <p:nvPr/>
        </p:nvCxnSpPr>
        <p:spPr>
          <a:xfrm rot="16200000" flipH="1">
            <a:off x="3585601" y="248366"/>
            <a:ext cx="299855" cy="100750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94" name="Picture 29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629" y="640872"/>
            <a:ext cx="1000608" cy="556057"/>
          </a:xfrm>
          <a:prstGeom prst="rect">
            <a:avLst/>
          </a:prstGeom>
        </p:spPr>
      </p:pic>
      <p:pic>
        <p:nvPicPr>
          <p:cNvPr id="296" name="Picture 29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369" y="598355"/>
            <a:ext cx="1000608" cy="556057"/>
          </a:xfrm>
          <a:prstGeom prst="rect">
            <a:avLst/>
          </a:prstGeom>
        </p:spPr>
      </p:pic>
      <p:cxnSp>
        <p:nvCxnSpPr>
          <p:cNvPr id="297" name="Straight Arrow Connector 10"/>
          <p:cNvCxnSpPr>
            <a:stCxn id="204" idx="1"/>
            <a:endCxn id="121" idx="3"/>
          </p:cNvCxnSpPr>
          <p:nvPr/>
        </p:nvCxnSpPr>
        <p:spPr>
          <a:xfrm rot="10800000" flipV="1">
            <a:off x="3607516" y="2007351"/>
            <a:ext cx="249535" cy="296347"/>
          </a:xfrm>
          <a:prstGeom prst="curvedConnector3">
            <a:avLst/>
          </a:prstGeom>
          <a:ln w="9525">
            <a:solidFill>
              <a:srgbClr val="FF0000"/>
            </a:solidFill>
            <a:prstDash val="solid"/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9" name="Picture 30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135" y="2870529"/>
            <a:ext cx="842596" cy="468246"/>
          </a:xfrm>
          <a:prstGeom prst="rect">
            <a:avLst/>
          </a:prstGeom>
        </p:spPr>
      </p:pic>
      <p:pic>
        <p:nvPicPr>
          <p:cNvPr id="215" name="Picture 21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391" y="2238991"/>
            <a:ext cx="1038557" cy="577145"/>
          </a:xfrm>
          <a:prstGeom prst="rect">
            <a:avLst/>
          </a:prstGeom>
        </p:spPr>
      </p:pic>
      <p:cxnSp>
        <p:nvCxnSpPr>
          <p:cNvPr id="313" name="Straight Arrow Connector 10"/>
          <p:cNvCxnSpPr>
            <a:endCxn id="187" idx="4"/>
          </p:cNvCxnSpPr>
          <p:nvPr/>
        </p:nvCxnSpPr>
        <p:spPr>
          <a:xfrm rot="10800000" flipV="1">
            <a:off x="3753324" y="3058186"/>
            <a:ext cx="339979" cy="92525"/>
          </a:xfrm>
          <a:prstGeom prst="curvedConnector4">
            <a:avLst>
              <a:gd name="adj1" fmla="val 20726"/>
              <a:gd name="adj2" fmla="val 199269"/>
            </a:avLst>
          </a:prstGeom>
          <a:ln w="9525">
            <a:solidFill>
              <a:srgbClr val="FF0000"/>
            </a:solidFill>
            <a:prstDash val="solid"/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35" name="Picture 33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632" y="2972747"/>
            <a:ext cx="955640" cy="531067"/>
          </a:xfrm>
          <a:prstGeom prst="rect">
            <a:avLst/>
          </a:prstGeom>
        </p:spPr>
      </p:pic>
      <p:sp>
        <p:nvSpPr>
          <p:cNvPr id="192" name="Multiplication Sign 191"/>
          <p:cNvSpPr/>
          <p:nvPr/>
        </p:nvSpPr>
        <p:spPr>
          <a:xfrm>
            <a:off x="5639819" y="1962414"/>
            <a:ext cx="173186" cy="17727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739" tIns="18370" rIns="36739" bIns="1837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964"/>
          </a:p>
        </p:txBody>
      </p:sp>
      <p:cxnSp>
        <p:nvCxnSpPr>
          <p:cNvPr id="137" name="Straight Arrow Connector 10"/>
          <p:cNvCxnSpPr>
            <a:stCxn id="103" idx="0"/>
            <a:endCxn id="86" idx="3"/>
          </p:cNvCxnSpPr>
          <p:nvPr/>
        </p:nvCxnSpPr>
        <p:spPr>
          <a:xfrm rot="5400000" flipH="1" flipV="1">
            <a:off x="4841425" y="1988657"/>
            <a:ext cx="1222040" cy="533662"/>
          </a:xfrm>
          <a:prstGeom prst="bentConnector3">
            <a:avLst>
              <a:gd name="adj1" fmla="val 93843"/>
            </a:avLst>
          </a:prstGeom>
          <a:ln w="9525">
            <a:prstDash val="solid"/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Straight Arrow Connector 10"/>
          <p:cNvCxnSpPr>
            <a:stCxn id="351" idx="2"/>
            <a:endCxn id="153" idx="3"/>
          </p:cNvCxnSpPr>
          <p:nvPr/>
        </p:nvCxnSpPr>
        <p:spPr>
          <a:xfrm rot="10800000" flipV="1">
            <a:off x="3859784" y="2118413"/>
            <a:ext cx="2139524" cy="727899"/>
          </a:xfrm>
          <a:prstGeom prst="bentConnector3">
            <a:avLst>
              <a:gd name="adj1" fmla="val 50000"/>
            </a:avLst>
          </a:prstGeom>
          <a:ln w="9525">
            <a:prstDash val="solid"/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1" name="Oval 350"/>
          <p:cNvSpPr/>
          <p:nvPr/>
        </p:nvSpPr>
        <p:spPr>
          <a:xfrm>
            <a:off x="5999308" y="2043786"/>
            <a:ext cx="149253" cy="14925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739" tIns="18370" rIns="36739" bIns="1837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964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356" name="Straight Arrow Connector 355"/>
          <p:cNvCxnSpPr>
            <a:stCxn id="351" idx="4"/>
            <a:endCxn id="357" idx="0"/>
          </p:cNvCxnSpPr>
          <p:nvPr/>
        </p:nvCxnSpPr>
        <p:spPr>
          <a:xfrm>
            <a:off x="6073934" y="2193039"/>
            <a:ext cx="0" cy="5841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7" name="Rectangle 356"/>
          <p:cNvSpPr/>
          <p:nvPr/>
        </p:nvSpPr>
        <p:spPr>
          <a:xfrm>
            <a:off x="5936666" y="2251456"/>
            <a:ext cx="274537" cy="1495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2" dirty="0">
                <a:solidFill>
                  <a:schemeClr val="tx1"/>
                </a:solidFill>
                <a:latin typeface="Leelawadee UI Semilight" panose="020B0402040204020203" pitchFamily="34" charset="-34"/>
                <a:ea typeface="Cambria Math" panose="02040503050406030204" pitchFamily="18" charset="0"/>
                <a:cs typeface="Leelawadee UI Semilight" panose="020B0402040204020203" pitchFamily="34" charset="-34"/>
              </a:rPr>
              <a:t>Outstanding Congestion</a:t>
            </a:r>
          </a:p>
        </p:txBody>
      </p:sp>
      <p:pic>
        <p:nvPicPr>
          <p:cNvPr id="362" name="Picture 36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070" y="2405892"/>
            <a:ext cx="1033645" cy="55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586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322CF88-7759-496C-A620-737B04D0E4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6265"/>
            <a:ext cx="9144000" cy="459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442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CDC087-E70C-4E86-9130-ABA92ACD97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6265"/>
            <a:ext cx="9144000" cy="459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19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CDDBD5-D83B-4CFE-B857-B37C83C276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95486"/>
            <a:ext cx="7401958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563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951D341-0E70-4F67-A46E-9C42F44F20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6265"/>
            <a:ext cx="9144000" cy="459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415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5FCD6-E371-4C90-9D19-C82EFA44B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Profiles: Figures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7E90DE0-94C8-4E9A-9D4C-A3369DB7C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GB" dirty="0"/>
              <a:t>Q1-100</a:t>
            </a:r>
          </a:p>
          <a:p>
            <a:pPr marL="514350" indent="-514350">
              <a:buAutoNum type="arabicPeriod"/>
            </a:pPr>
            <a:r>
              <a:rPr lang="en-GB" dirty="0"/>
              <a:t>Q95-100</a:t>
            </a:r>
          </a:p>
          <a:p>
            <a:pPr marL="514350" indent="-514350">
              <a:buAutoNum type="arabicPeriod"/>
            </a:pPr>
            <a:r>
              <a:rPr lang="en-GB" dirty="0"/>
              <a:t>Q99-100</a:t>
            </a:r>
          </a:p>
          <a:p>
            <a:pPr marL="514350" indent="-514350">
              <a:buAutoNum type="arabicPeriod"/>
            </a:pPr>
            <a:r>
              <a:rPr lang="en-GB" dirty="0"/>
              <a:t>Daytime</a:t>
            </a:r>
          </a:p>
          <a:p>
            <a:pPr marL="514350" indent="-514350">
              <a:buAutoNum type="arabicPeriod"/>
            </a:pPr>
            <a:r>
              <a:rPr lang="en-GB" dirty="0"/>
              <a:t>Daytime negative errors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0408404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warwick_16-9_skyblue_20oct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uni_of_warwick_skyblue_16_9_2810</Template>
  <TotalTime>716</TotalTime>
  <Words>435</Words>
  <Application>Microsoft Office PowerPoint</Application>
  <PresentationFormat>On-screen Show (16:9)</PresentationFormat>
  <Paragraphs>109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Cambria Math</vt:lpstr>
      <vt:lpstr>Leelawadee UI Semilight</vt:lpstr>
      <vt:lpstr>Times New Roman</vt:lpstr>
      <vt:lpstr>template_warwick_16-9_skyblue_20oct</vt:lpstr>
      <vt:lpstr>1_Custom Design</vt:lpstr>
      <vt:lpstr>Custom Design</vt:lpstr>
      <vt:lpstr>Generating Traffic Profiles and dealing with Deviations from Profile</vt:lpstr>
      <vt:lpstr>Forecasting Traffic: Profiles</vt:lpstr>
      <vt:lpstr>Forecasting Traffic: Profiles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Profiles: Figures</vt:lpstr>
      <vt:lpstr>Deviations from Profile</vt:lpstr>
      <vt:lpstr>Results Summary</vt:lpstr>
      <vt:lpstr>DPEs: Figures</vt:lpstr>
      <vt:lpstr>Further Work</vt:lpstr>
      <vt:lpstr>PowerPoint Presentation</vt:lpstr>
    </vt:vector>
  </TitlesOfParts>
  <Company>University of Warwick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Cabrejas Egea, Alvaro</dc:creator>
  <cp:lastModifiedBy>Cabrejas Egea, Alvaro</cp:lastModifiedBy>
  <cp:revision>45</cp:revision>
  <cp:lastPrinted>2001-12-07T16:14:49Z</cp:lastPrinted>
  <dcterms:created xsi:type="dcterms:W3CDTF">2016-09-26T18:04:29Z</dcterms:created>
  <dcterms:modified xsi:type="dcterms:W3CDTF">2017-10-26T08:10:25Z</dcterms:modified>
</cp:coreProperties>
</file>