
<file path=[Content_Types].xml><?xml version="1.0" encoding="utf-8"?>
<Types xmlns="http://schemas.openxmlformats.org/package/2006/content-types">
  <Default Extension="bin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9442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7D"/>
    <a:srgbClr val="2E2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0775" autoAdjust="0"/>
  </p:normalViewPr>
  <p:slideViewPr>
    <p:cSldViewPr snapToGrid="0" showGuides="1">
      <p:cViewPr varScale="1">
        <p:scale>
          <a:sx n="74" d="100"/>
          <a:sy n="74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10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D75AFC-8523-4A8C-B7F9-14975E06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C5F37-9EAE-42C6-8B79-796F88FC1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CB64-7ED2-413E-92E5-9E5ECDDC5653}" type="datetimeFigureOut">
              <a:rPr lang="de-CH"/>
              <a:t>10.02.2023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F79E1-529E-4946-A158-7767C24D0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8A2B9-091D-462C-86C8-F4BBAA364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85DD-9B08-498C-ABCE-CE60654D0F7C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30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ABEF-1649-414E-9F1A-4DEFB4FDA52D}" type="datetimeFigureOut">
              <a:rPr lang="de-CH"/>
              <a:t>10.02.2023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143000"/>
            <a:ext cx="492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BF93-C8C6-4EB3-9999-BD39A0010D16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0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299"/>
            <a:ext cx="5040000" cy="684213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 dirty="0"/>
              <a:t>
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kurz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r>
              <a:rPr lang="de-DE"/>
              <a:t>Dr. Samuel D. schmid</a:t>
            </a:r>
            <a:endParaRPr/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7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3624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3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link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14A7B445-738B-4806-9CF6-B4BF0DC661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66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1009863"/>
            <a:ext cx="504092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040673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1354" y="1052514"/>
            <a:ext cx="504092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9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274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182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rech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F7482BBE-ADCE-4918-8B03-B5D8365B6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B86386F-C024-4658-B84E-553F66937B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2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173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Bil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10226675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52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558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368CCEDC-8DFC-4679-A5C8-93028A06B7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297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485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rosa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 dirty="0"/>
              <a:t>
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r>
              <a:rPr lang="de-CH" sz="10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Samuel D. schmid</a:t>
            </a: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086272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4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387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3550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3550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293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775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5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681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636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636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BA3C8027-C8E8-4866-A6CB-9C44D9957E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1451" y="3969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305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 descr="&lt;Einzelfelder_Präsentationstitel&gt;, &lt;Einzelfelder_Datum&gt;">
            <a:extLst>
              <a:ext uri="{FF2B5EF4-FFF2-40B4-BE49-F238E27FC236}">
                <a16:creationId xmlns:a16="http://schemas.microsoft.com/office/drawing/2014/main" id="{ECF68D89-E961-4DB4-93B2-E48325F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6" name="Fußzeilenplatzhalter 5" descr="&lt;Mitarbeitende_Ersteller_Mitarbeitende_Titelmitname&gt;">
            <a:extLst>
              <a:ext uri="{FF2B5EF4-FFF2-40B4-BE49-F238E27FC236}">
                <a16:creationId xmlns:a16="http://schemas.microsoft.com/office/drawing/2014/main" id="{A4C023A7-5F25-4081-ADAE-1A83571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A23FD-9046-4D68-8042-6EAA9D0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77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1454186"/>
            <a:ext cx="5066650" cy="4783102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49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3" name="Untertitel 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 dirty="0"/>
              <a:t>
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27724"/>
            <a:ext cx="2419350" cy="742950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7926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r>
              <a:rPr lang="de-CH" sz="10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Samuel D. schmid</a:t>
            </a: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CC393FA3-A6A3-41AF-8F2C-A42D465142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D2FFD82-6F1D-4CEF-992A-ED4A7CA56F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4355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62EB18FE-B9DE-4B95-AD30-9A367FFC9C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607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193486A0-BD3E-4A1D-93E1-ED172871C9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4860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4C9FD99E-DFF1-4010-B144-89B625A688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112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7437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  <p15:guide id="6" orient="horz" pos="3271" userDrawn="1">
          <p15:clr>
            <a:srgbClr val="5ACBF0"/>
          </p15:clr>
        </p15:guide>
        <p15:guide id="7" orient="horz" pos="3589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6903"/>
            <a:ext cx="10224000" cy="565247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AC7952-ACCD-43D1-BF6F-9F45B94B6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2031318"/>
            <a:ext cx="10223500" cy="3744000"/>
          </a:xfrm>
        </p:spPr>
        <p:txBody>
          <a:bodyPr numCol="2" spcCol="144000"/>
          <a:lstStyle>
            <a:lvl1pPr marL="432000" indent="-432000">
              <a:spcAft>
                <a:spcPts val="1900"/>
              </a:spcAft>
              <a:buFont typeface="+mj-lt"/>
              <a:buAutoNum type="arabicPeriod"/>
              <a:tabLst>
                <a:tab pos="432000" algn="l"/>
              </a:tabLst>
              <a:defRPr sz="1800"/>
            </a:lvl1pPr>
            <a:lvl2pPr>
              <a:buFontTx/>
              <a:buNone/>
              <a:defRPr sz="1800"/>
            </a:lvl2pPr>
            <a:lvl3pPr>
              <a:buFont typeface="Arial" panose="020B0604020202020204" pitchFamily="34" charset="0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18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966902"/>
            <a:ext cx="5066650" cy="5270386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698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INHALT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10223500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7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Media &amp; Politics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5039088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r 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24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28" y="1009863"/>
            <a:ext cx="5038971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3550" y="1484314"/>
            <a:ext cx="503872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50419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12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484314"/>
            <a:ext cx="10224000" cy="4752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  <a:p>
            <a:pPr lvl="5"/>
            <a:r>
              <a:rPr lang="de-CH" dirty="0"/>
              <a:t>Sechste Ebene</a:t>
            </a:r>
          </a:p>
          <a:p>
            <a:pPr lvl="6"/>
            <a:r>
              <a:rPr lang="de-CH" dirty="0"/>
              <a:t>Siebte Ebene</a:t>
            </a:r>
          </a:p>
          <a:p>
            <a:pPr lvl="7"/>
            <a:r>
              <a:rPr lang="de-CH" dirty="0"/>
              <a:t>Achte Ebene</a:t>
            </a:r>
          </a:p>
          <a:p>
            <a:pPr lvl="8"/>
            <a:r>
              <a:rPr lang="de-CH" dirty="0"/>
              <a:t>Neunte Ebene</a:t>
            </a:r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86B66F5F-246B-41C3-A7EF-74B5848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1" y="6417721"/>
            <a:ext cx="5039088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r>
              <a:rPr lang="de-DE"/>
              <a:t>What Divides Us, 22 November 2022</a:t>
            </a:r>
            <a:endParaRPr lang="de-CH" dirty="0"/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BA7469D3-D758-4D66-B52B-335D0B00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3550" y="6417721"/>
            <a:ext cx="4176713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r>
              <a:rPr lang="de-DE"/>
              <a:t>Dr. Samuel D. schmid</a:t>
            </a:r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6E1BC-0BF1-4586-8DE0-316908CC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725" y="6417721"/>
            <a:ext cx="71805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0A6ABA92-B65E-42F5-BB28-73DA50746AED}" type="slidenum">
              <a:rPr lang="de-CH"/>
              <a:pPr/>
              <a:t>‹Nr.›</a:t>
            </a:fld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FDFFC1B-1543-47CF-ADEA-5D5B6A3C01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358065"/>
            <a:ext cx="1266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53" r:id="rId3"/>
    <p:sldLayoutId id="2147483671" r:id="rId4"/>
    <p:sldLayoutId id="2147483666" r:id="rId5"/>
    <p:sldLayoutId id="2147483663" r:id="rId6"/>
    <p:sldLayoutId id="2147483655" r:id="rId7"/>
    <p:sldLayoutId id="2147483649" r:id="rId8"/>
    <p:sldLayoutId id="2147483672" r:id="rId9"/>
    <p:sldLayoutId id="2147483669" r:id="rId10"/>
    <p:sldLayoutId id="2147483664" r:id="rId11"/>
    <p:sldLayoutId id="2147483656" r:id="rId12"/>
    <p:sldLayoutId id="2147483650" r:id="rId13"/>
    <p:sldLayoutId id="2147483673" r:id="rId14"/>
    <p:sldLayoutId id="2147483667" r:id="rId15"/>
    <p:sldLayoutId id="2147483660" r:id="rId16"/>
    <p:sldLayoutId id="2147483657" r:id="rId17"/>
    <p:sldLayoutId id="2147483651" r:id="rId18"/>
    <p:sldLayoutId id="2147483670" r:id="rId19"/>
    <p:sldLayoutId id="2147483661" r:id="rId20"/>
    <p:sldLayoutId id="2147483654" r:id="rId21"/>
    <p:sldLayoutId id="2147483674" r:id="rId22"/>
    <p:sldLayoutId id="2147483668" r:id="rId23"/>
    <p:sldLayoutId id="2147483665" r:id="rId24"/>
    <p:sldLayoutId id="2147483658" r:id="rId25"/>
    <p:sldLayoutId id="2147483652" r:id="rId26"/>
  </p:sldLayoutIdLst>
  <p:hf sldNum="0" hdr="0" ftr="0" dt="0"/>
  <p:txStyles>
    <p:titleStyle>
      <a:lvl1pPr algn="l" defTabSz="820857" rtl="0" eaLnBrk="1" latinLnBrk="0" hangingPunct="1">
        <a:lnSpc>
          <a:spcPct val="95000"/>
        </a:lnSpc>
        <a:spcBef>
          <a:spcPct val="0"/>
        </a:spcBef>
        <a:buNone/>
        <a:defRPr sz="2000" b="1" kern="1200" cap="all" spc="3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21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98000" indent="-216000" algn="l" defTabSz="864000" rtl="0" eaLnBrk="1" latinLnBrk="0" hangingPunct="1">
        <a:lnSpc>
          <a:spcPct val="117000"/>
        </a:lnSpc>
        <a:spcBef>
          <a:spcPts val="0"/>
        </a:spcBef>
        <a:buFont typeface="+mj-lt"/>
        <a:buAutoNum type="arabicPeriod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43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648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864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6pPr>
      <a:lvl7pPr marL="1080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7pPr>
      <a:lvl8pPr marL="129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8pPr>
      <a:lvl9pPr marL="151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547EBF"/>
          </p15:clr>
        </p15:guide>
        <p15:guide id="2" pos="6668" userDrawn="1">
          <p15:clr>
            <a:srgbClr val="547EBF"/>
          </p15:clr>
        </p15:guide>
        <p15:guide id="5" orient="horz" pos="3929" userDrawn="1">
          <p15:clr>
            <a:srgbClr val="547EBF"/>
          </p15:clr>
        </p15:guide>
        <p15:guide id="6" orient="horz" pos="4178" userDrawn="1">
          <p15:clr>
            <a:srgbClr val="547EBF"/>
          </p15:clr>
        </p15:guide>
        <p15:guide id="8" pos="3492" userDrawn="1">
          <p15:clr>
            <a:srgbClr val="5ACBF0"/>
          </p15:clr>
        </p15:guide>
        <p15:guide id="9" pos="3402" userDrawn="1">
          <p15:clr>
            <a:srgbClr val="5ACBF0"/>
          </p15:clr>
        </p15:guide>
        <p15:guide id="10" pos="2948" userDrawn="1">
          <p15:clr>
            <a:srgbClr val="5ACBF0"/>
          </p15:clr>
        </p15:guide>
        <p15:guide id="11" pos="2857" userDrawn="1">
          <p15:clr>
            <a:srgbClr val="5ACBF0"/>
          </p15:clr>
        </p15:guide>
        <p15:guide id="12" pos="2404" userDrawn="1">
          <p15:clr>
            <a:srgbClr val="5ACBF0"/>
          </p15:clr>
        </p15:guide>
        <p15:guide id="13" pos="2313" userDrawn="1">
          <p15:clr>
            <a:srgbClr val="5ACBF0"/>
          </p15:clr>
        </p15:guide>
        <p15:guide id="14" pos="1859" userDrawn="1">
          <p15:clr>
            <a:srgbClr val="5ACBF0"/>
          </p15:clr>
        </p15:guide>
        <p15:guide id="15" pos="1769" userDrawn="1">
          <p15:clr>
            <a:srgbClr val="5ACBF0"/>
          </p15:clr>
        </p15:guide>
        <p15:guide id="16" pos="1315" userDrawn="1">
          <p15:clr>
            <a:srgbClr val="5ACBF0"/>
          </p15:clr>
        </p15:guide>
        <p15:guide id="17" pos="1224" userDrawn="1">
          <p15:clr>
            <a:srgbClr val="5ACBF0"/>
          </p15:clr>
        </p15:guide>
        <p15:guide id="18" pos="771" userDrawn="1">
          <p15:clr>
            <a:srgbClr val="5ACBF0"/>
          </p15:clr>
        </p15:guide>
        <p15:guide id="19" pos="680" userDrawn="1">
          <p15:clr>
            <a:srgbClr val="5ACBF0"/>
          </p15:clr>
        </p15:guide>
        <p15:guide id="20" pos="3946" userDrawn="1">
          <p15:clr>
            <a:srgbClr val="5ACBF0"/>
          </p15:clr>
        </p15:guide>
        <p15:guide id="21" pos="4037" userDrawn="1">
          <p15:clr>
            <a:srgbClr val="5ACBF0"/>
          </p15:clr>
        </p15:guide>
        <p15:guide id="22" pos="4581" userDrawn="1">
          <p15:clr>
            <a:srgbClr val="5ACBF0"/>
          </p15:clr>
        </p15:guide>
        <p15:guide id="23" pos="4490" userDrawn="1">
          <p15:clr>
            <a:srgbClr val="5ACBF0"/>
          </p15:clr>
        </p15:guide>
        <p15:guide id="24" pos="5035" userDrawn="1">
          <p15:clr>
            <a:srgbClr val="5ACBF0"/>
          </p15:clr>
        </p15:guide>
        <p15:guide id="25" pos="5125" userDrawn="1">
          <p15:clr>
            <a:srgbClr val="5ACBF0"/>
          </p15:clr>
        </p15:guide>
        <p15:guide id="26" pos="5579" userDrawn="1">
          <p15:clr>
            <a:srgbClr val="5ACBF0"/>
          </p15:clr>
        </p15:guide>
        <p15:guide id="27" pos="5670" userDrawn="1">
          <p15:clr>
            <a:srgbClr val="5ACBF0"/>
          </p15:clr>
        </p15:guide>
        <p15:guide id="28" pos="6123" userDrawn="1">
          <p15:clr>
            <a:srgbClr val="5ACBF0"/>
          </p15:clr>
        </p15:guide>
        <p15:guide id="29" pos="6214" userDrawn="1">
          <p15:clr>
            <a:srgbClr val="5ACBF0"/>
          </p15:clr>
        </p15:guide>
        <p15:guide id="32" orient="horz" pos="232" userDrawn="1">
          <p15:clr>
            <a:srgbClr val="547EBF"/>
          </p15:clr>
        </p15:guide>
        <p15:guide id="36" orient="horz" pos="969" userDrawn="1">
          <p15:clr>
            <a:srgbClr val="5ACBF0"/>
          </p15:clr>
        </p15:guide>
        <p15:guide id="37" orient="horz" pos="6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Einzelfelder_Präsentationstitel&gt;">
            <a:extLst>
              <a:ext uri="{FF2B5EF4-FFF2-40B4-BE49-F238E27FC236}">
                <a16:creationId xmlns:a16="http://schemas.microsoft.com/office/drawing/2014/main" id="{C11613C6-AD18-411E-A443-E97E2649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550" y="1434071"/>
            <a:ext cx="4823999" cy="2713997"/>
          </a:xfrm>
        </p:spPr>
        <p:txBody>
          <a:bodyPr/>
          <a:lstStyle/>
          <a:p>
            <a:r>
              <a:rPr lang="en-US" sz="2800" cap="small" dirty="0"/>
              <a:t>International Symposium "Going Beyond Partisan Affective Polarization"</a:t>
            </a:r>
            <a:endParaRPr lang="de-CH" b="0" dirty="0"/>
          </a:p>
        </p:txBody>
      </p:sp>
      <p:sp>
        <p:nvSpPr>
          <p:cNvPr id="13" name="Untertitel 12" descr="&lt;Mitarbeitende_Ersteller_Mitarbeitende_Fakultaet&gt;&#10;&#10;&lt;mitarbeitende_ersteller_mitarbeitende_institut&gt;">
            <a:extLst>
              <a:ext uri="{FF2B5EF4-FFF2-40B4-BE49-F238E27FC236}">
                <a16:creationId xmlns:a16="http://schemas.microsoft.com/office/drawing/2014/main" id="{67C2900E-10CF-4F09-8E0E-FBAB1974B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
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866F131-A1A3-19C9-2F5D-575A65B04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15796"/>
              </p:ext>
            </p:extLst>
          </p:nvPr>
        </p:nvGraphicFramePr>
        <p:xfrm>
          <a:off x="5543550" y="4529627"/>
          <a:ext cx="5181600" cy="1515536"/>
        </p:xfrm>
        <a:graphic>
          <a:graphicData uri="http://schemas.openxmlformats.org/drawingml/2006/table">
            <a:tbl>
              <a:tblPr/>
              <a:tblGrid>
                <a:gridCol w="1159175">
                  <a:extLst>
                    <a:ext uri="{9D8B030D-6E8A-4147-A177-3AD203B41FA5}">
                      <a16:colId xmlns:a16="http://schemas.microsoft.com/office/drawing/2014/main" val="350505373"/>
                    </a:ext>
                  </a:extLst>
                </a:gridCol>
                <a:gridCol w="4022425">
                  <a:extLst>
                    <a:ext uri="{9D8B030D-6E8A-4147-A177-3AD203B41FA5}">
                      <a16:colId xmlns:a16="http://schemas.microsoft.com/office/drawing/2014/main" val="3750646374"/>
                    </a:ext>
                  </a:extLst>
                </a:gridCol>
              </a:tblGrid>
              <a:tr h="118468">
                <a:tc>
                  <a:txBody>
                    <a:bodyPr/>
                    <a:lstStyle/>
                    <a:p>
                      <a:pPr algn="l" fontAlgn="t"/>
                      <a:r>
                        <a:rPr lang="de-CH" sz="1600" b="1" dirty="0">
                          <a:effectLst/>
                        </a:rPr>
                        <a:t>Datum:</a:t>
                      </a:r>
                    </a:p>
                  </a:txBody>
                  <a:tcPr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600">
                          <a:effectLst/>
                        </a:rPr>
                        <a:t>24. Februar 2023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1494"/>
                  </a:ext>
                </a:extLst>
              </a:tr>
              <a:tr h="357296">
                <a:tc>
                  <a:txBody>
                    <a:bodyPr/>
                    <a:lstStyle/>
                    <a:p>
                      <a:pPr algn="l" fontAlgn="t"/>
                      <a:r>
                        <a:rPr lang="de-CH" sz="1600" b="1" dirty="0">
                          <a:effectLst/>
                        </a:rPr>
                        <a:t>Zeit:</a:t>
                      </a:r>
                    </a:p>
                  </a:txBody>
                  <a:tcPr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600">
                          <a:effectLst/>
                        </a:rPr>
                        <a:t>15.15 Uhr bis 18.30 Uhr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63336"/>
                  </a:ext>
                </a:extLst>
              </a:tr>
              <a:tr h="357296">
                <a:tc>
                  <a:txBody>
                    <a:bodyPr/>
                    <a:lstStyle/>
                    <a:p>
                      <a:pPr algn="l" fontAlgn="t"/>
                      <a:r>
                        <a:rPr lang="de-CH" sz="1600" b="1">
                          <a:effectLst/>
                        </a:rPr>
                        <a:t>Ort:</a:t>
                      </a:r>
                    </a:p>
                  </a:txBody>
                  <a:tcPr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600" dirty="0">
                          <a:effectLst/>
                        </a:rPr>
                        <a:t>Hörsaal 9</a:t>
                      </a:r>
                    </a:p>
                    <a:p>
                      <a:pPr fontAlgn="t"/>
                      <a:endParaRPr lang="de-CH" sz="1600" dirty="0">
                        <a:effectLst/>
                      </a:endParaRPr>
                    </a:p>
                    <a:p>
                      <a:pPr fontAlgn="t"/>
                      <a:r>
                        <a:rPr lang="de-CH" sz="1600" b="1" dirty="0">
                          <a:effectLst/>
                        </a:rPr>
                        <a:t>Anschliessend Apéro!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755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D73AFBD2-CBE4-7274-2B03-D29191B3C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1" y="2913800"/>
            <a:ext cx="43898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 </a:t>
            </a:r>
            <a:r>
              <a:rPr lang="de-DE" altLang="de-DE" dirty="0" err="1">
                <a:latin typeface="Arial" panose="020B0604020202020204" pitchFamily="34" charset="0"/>
              </a:rPr>
              <a:t>cutting-edge</a:t>
            </a:r>
            <a:r>
              <a:rPr lang="de-DE" altLang="de-DE" dirty="0">
                <a:latin typeface="Arial" panose="020B0604020202020204" pitchFamily="34" charset="0"/>
              </a:rPr>
              <a:t> of the </a:t>
            </a:r>
            <a:r>
              <a:rPr lang="de-DE" altLang="de-DE" dirty="0" err="1">
                <a:latin typeface="Arial" panose="020B0604020202020204" pitchFamily="34" charset="0"/>
              </a:rPr>
              <a:t>literature</a:t>
            </a:r>
            <a:r>
              <a:rPr lang="de-DE" altLang="de-DE" dirty="0">
                <a:latin typeface="Arial" panose="020B0604020202020204" pitchFamily="34" charset="0"/>
              </a:rPr>
              <a:t> 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polarization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640EB88B-1E88-8F62-CFC6-D6D788E6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5" y="1434071"/>
            <a:ext cx="4567828" cy="22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726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Luzern">
  <a:themeElements>
    <a:clrScheme name="Universität Luzern - Farbstil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007D"/>
      </a:accent1>
      <a:accent2>
        <a:srgbClr val="941680"/>
      </a:accent2>
      <a:accent3>
        <a:srgbClr val="009EE3"/>
      </a:accent3>
      <a:accent4>
        <a:srgbClr val="2E2382"/>
      </a:accent4>
      <a:accent5>
        <a:srgbClr val="FFED00"/>
      </a:accent5>
      <a:accent6>
        <a:srgbClr val="94C119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D3E6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17000"/>
          </a:lnSpc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7000"/>
          </a:lnSpc>
          <a:defRPr sz="1400" dirty="0">
            <a:solidFill>
              <a:srgbClr val="000000"/>
            </a:solidFill>
          </a:defRPr>
        </a:defPPr>
      </a:lstStyle>
    </a:txDef>
  </a:objectDefaults>
  <a:extraClrSchemeLst>
    <a:extraClrScheme>
      <a:clrScheme name="Universität Luzern - Farbsti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5007D"/>
        </a:accent1>
        <a:accent2>
          <a:srgbClr val="941680"/>
        </a:accent2>
        <a:accent3>
          <a:srgbClr val="009EE3"/>
        </a:accent3>
        <a:accent4>
          <a:srgbClr val="2E2382"/>
        </a:accent4>
        <a:accent5>
          <a:srgbClr val="FFED00"/>
        </a:accent5>
        <a:accent6>
          <a:srgbClr val="94C11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Farbstil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9100"/>
        </a:accent1>
        <a:accent2>
          <a:srgbClr val="E3000B"/>
        </a:accent2>
        <a:accent3>
          <a:srgbClr val="009992"/>
        </a:accent3>
        <a:accent4>
          <a:srgbClr val="0068B4"/>
        </a:accent4>
        <a:accent5>
          <a:srgbClr val="E5004F"/>
        </a:accent5>
        <a:accent6>
          <a:srgbClr val="0096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Grau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0000"/>
        </a:accent1>
        <a:accent2>
          <a:srgbClr val="333333"/>
        </a:accent2>
        <a:accent3>
          <a:srgbClr val="666666"/>
        </a:accent3>
        <a:accent4>
          <a:srgbClr val="999999"/>
        </a:accent4>
        <a:accent5>
          <a:srgbClr val="CCCCCC"/>
        </a:accent5>
        <a:accent6>
          <a:srgbClr val="E6E6E6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äre Farbe 100%">
      <a:srgbClr val="E5007D"/>
    </a:custClr>
    <a:custClr name="Sekundäre Farbe 100%">
      <a:srgbClr val="000000"/>
    </a:custClr>
    <a:custClr>
      <a:srgbClr val="FFFFFF"/>
    </a:custClr>
    <a:custClr>
      <a:srgbClr val="0068B4"/>
    </a:custClr>
    <a:custClr>
      <a:srgbClr val="009EE3"/>
    </a:custClr>
    <a:custClr>
      <a:srgbClr val="009992"/>
    </a:custClr>
    <a:custClr>
      <a:srgbClr val="00963E"/>
    </a:custClr>
    <a:custClr>
      <a:srgbClr val="94C119"/>
    </a:custClr>
    <a:custClr>
      <a:srgbClr val="FFFFFF"/>
    </a:custClr>
    <a:custClr name="Rosa Hintergrund">
      <a:srgbClr val="F9D3E6"/>
    </a:custClr>
    <a:custClr name="Primäre Farbe 75%">
      <a:srgbClr val="EB5F9E"/>
    </a:custClr>
    <a:custClr name="Sekundäre Farbe 75%">
      <a:srgbClr val="646464"/>
    </a:custClr>
    <a:custClr>
      <a:srgbClr val="FFFFFF"/>
    </a:custClr>
    <a:custClr>
      <a:srgbClr val="FFED00"/>
    </a:custClr>
    <a:custClr>
      <a:srgbClr val="F39100"/>
    </a:custClr>
    <a:custClr>
      <a:srgbClr val="E3000B"/>
    </a:custClr>
    <a:custClr>
      <a:srgbClr val="E5004F"/>
    </a:custClr>
    <a:custClr>
      <a:srgbClr val="E5007D"/>
    </a:custClr>
    <a:custClr>
      <a:srgbClr val="FFFFFF"/>
    </a:custClr>
    <a:custClr>
      <a:srgbClr val="FFFFFF"/>
    </a:custClr>
    <a:custClr name="Primäre Farbe 50%">
      <a:srgbClr val="F29EC4"/>
    </a:custClr>
    <a:custClr name="Sekundäre Farbe 50%">
      <a:srgbClr val="9C9C9C"/>
    </a:custClr>
    <a:custClr>
      <a:srgbClr val="FFFFFF"/>
    </a:custClr>
    <a:custClr>
      <a:srgbClr val="941680"/>
    </a:custClr>
    <a:custClr>
      <a:srgbClr val="2E2382"/>
    </a:custClr>
    <a:custClr>
      <a:srgbClr val="FFFFFF"/>
    </a:custClr>
    <a:custClr>
      <a:srgbClr val="9184BE"/>
    </a:custClr>
    <a:custClr>
      <a:srgbClr val="C592C1"/>
    </a:custClr>
    <a:custClr>
      <a:srgbClr val="FFFFFF"/>
    </a:custClr>
    <a:custClr>
      <a:srgbClr val="FFFFFF"/>
    </a:custClr>
    <a:custClr name="Primäre Farbe 25%">
      <a:srgbClr val="F9D2E6"/>
    </a:custClr>
    <a:custClr name="Sekundäre Farbe 25%">
      <a:srgbClr val="D0D0D0"/>
    </a:custClr>
    <a:custClr>
      <a:srgbClr val="FFFFFF"/>
    </a:custClr>
    <a:custClr>
      <a:srgbClr val="F29EC4"/>
    </a:custClr>
    <a:custClr>
      <a:srgbClr val="F39BA2"/>
    </a:custClr>
    <a:custClr>
      <a:srgbClr val="F3987A"/>
    </a:custClr>
    <a:custClr>
      <a:srgbClr val="FCCB8D"/>
    </a:custClr>
    <a:custClr>
      <a:srgbClr val="FFF59A"/>
    </a:custClr>
    <a:custClr>
      <a:srgbClr val="FFFFFF"/>
    </a:custClr>
    <a:custClr>
      <a:srgbClr val="FFFFFF"/>
    </a:custClr>
    <a:custClr name="Primäre Farbe 5%">
      <a:srgbClr val="FEF6FA"/>
    </a:custClr>
    <a:custClr name="Sekundäre Farbe 5%">
      <a:srgbClr val="F6F6F6"/>
    </a:custClr>
    <a:custClr>
      <a:srgbClr val="FFFFFF"/>
    </a:custClr>
    <a:custClr>
      <a:srgbClr val="CFE09A"/>
    </a:custClr>
    <a:custClr>
      <a:srgbClr val="8DC899"/>
    </a:custClr>
    <a:custClr>
      <a:srgbClr val="91CCC9"/>
    </a:custClr>
    <a:custClr>
      <a:srgbClr val="81D0F5"/>
    </a:custClr>
    <a:custClr>
      <a:srgbClr val="8AADDC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UniversitaetLuzern_Praesentation_16-10 Schrift grösser" id="{14C337A0-A982-2942-8986-A4C09490EE7D}" vid="{F2CDF610-6860-D14A-8D06-ED45A3ECFB3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ocument xmlns="http://www.docugate.com/2015/docugatedatastorexml">
  <snapins xmlns=""/>
</document>
</file>

<file path=customXml/itemProps1.xml><?xml version="1.0" encoding="utf-8"?>
<ds:datastoreItem xmlns:ds="http://schemas.openxmlformats.org/officeDocument/2006/customXml" ds:itemID="{949EAF64-30A4-4453-8BAE-C5807444D96A}">
  <ds:schemaRefs>
    <ds:schemaRef ds:uri="http://www.docugate.com/2015/docugatedatastorexml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DE_GV_UNI_Präsentation</Template>
  <TotalTime>0</TotalTime>
  <Words>57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Universität Luzern</vt:lpstr>
      <vt:lpstr>International Symposium "Going Beyond Partisan Affective Polarization"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 blindtext  über mehrere  zeilen</dc:title>
  <dc:creator>Universität Luzern</dc:creator>
  <cp:lastModifiedBy>Sam</cp:lastModifiedBy>
  <cp:revision>159</cp:revision>
  <dcterms:created xsi:type="dcterms:W3CDTF">2021-02-18T16:56:46Z</dcterms:created>
  <dcterms:modified xsi:type="dcterms:W3CDTF">2023-02-10T10:46:53Z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  <property fmtid="{D5CDD505-2E9C-101B-9397-08002B2CF9AE}" pid="3" name="einzelfelder_präsentationstitel">
    <vt:lpwstr>Media &amp; Politics</vt:lpwstr>
  </property>
  <property fmtid="{D5CDD505-2E9C-101B-9397-08002B2CF9AE}" pid="4" name="einzelfelder_präsentationstitelunformatted">
    <vt:lpwstr>Media &amp; Politics</vt:lpwstr>
  </property>
  <property fmtid="{D5CDD505-2E9C-101B-9397-08002B2CF9AE}" pid="5" name="einzelfelder_datum">
    <vt:lpwstr>20. Februar 2022</vt:lpwstr>
  </property>
  <property fmtid="{D5CDD505-2E9C-101B-9397-08002B2CF9AE}" pid="6" name="einzelfelder_datumunformatted">
    <vt:lpwstr>02/20/2022 00:00:00</vt:lpwstr>
  </property>
  <property fmtid="{D5CDD505-2E9C-101B-9397-08002B2CF9AE}" pid="7" name="mitarbeitende_ersteller_mitarbeitende_anrede">
    <vt:lpwstr/>
  </property>
  <property fmtid="{D5CDD505-2E9C-101B-9397-08002B2CF9AE}" pid="8" name="mitarbeitende_ersteller_mitarbeitende_anredee">
    <vt:lpwstr/>
  </property>
  <property fmtid="{D5CDD505-2E9C-101B-9397-08002B2CF9AE}" pid="9" name="mitarbeitende_ersteller_mitarbeitende_anstellungbis">
    <vt:lpwstr/>
  </property>
  <property fmtid="{D5CDD505-2E9C-101B-9397-08002B2CF9AE}" pid="10" name="mitarbeitende_ersteller_mitarbeitende_anstellungvon">
    <vt:lpwstr/>
  </property>
  <property fmtid="{D5CDD505-2E9C-101B-9397-08002B2CF9AE}" pid="11" name="mitarbeitende_ersteller_mitarbeitende_email">
    <vt:lpwstr/>
  </property>
  <property fmtid="{D5CDD505-2E9C-101B-9397-08002B2CF9AE}" pid="12" name="mitarbeitende_ersteller_mitarbeitende_fakultaet">
    <vt:lpwstr/>
  </property>
  <property fmtid="{D5CDD505-2E9C-101B-9397-08002B2CF9AE}" pid="13" name="mitarbeitende_ersteller_mitarbeitende_fakultaete">
    <vt:lpwstr/>
  </property>
  <property fmtid="{D5CDD505-2E9C-101B-9397-08002B2CF9AE}" pid="14" name="mitarbeitende_ersteller_mitarbeitende_fakultaetkurzzeichen">
    <vt:lpwstr/>
  </property>
  <property fmtid="{D5CDD505-2E9C-101B-9397-08002B2CF9AE}" pid="15" name="mitarbeitende_ersteller_mitarbeitende_finanzquelle">
    <vt:lpwstr/>
  </property>
  <property fmtid="{D5CDD505-2E9C-101B-9397-08002B2CF9AE}" pid="16" name="mitarbeitende_ersteller_mitarbeitende_funktion">
    <vt:lpwstr/>
  </property>
  <property fmtid="{D5CDD505-2E9C-101B-9397-08002B2CF9AE}" pid="17" name="mitarbeitende_ersteller_mitarbeitende_funktione">
    <vt:lpwstr/>
  </property>
  <property fmtid="{D5CDD505-2E9C-101B-9397-08002B2CF9AE}" pid="18" name="mitarbeitende_ersteller_mitarbeitende_geburtstag">
    <vt:lpwstr/>
  </property>
  <property fmtid="{D5CDD505-2E9C-101B-9397-08002B2CF9AE}" pid="19" name="mitarbeitende_ersteller_mitarbeitende_geschlecht">
    <vt:lpwstr/>
  </property>
  <property fmtid="{D5CDD505-2E9C-101B-9397-08002B2CF9AE}" pid="20" name="mitarbeitende_ersteller_mitarbeitende_id">
    <vt:lpwstr/>
  </property>
  <property fmtid="{D5CDD505-2E9C-101B-9397-08002B2CF9AE}" pid="21" name="mitarbeitende_ersteller_mitarbeitende_institut">
    <vt:lpwstr/>
  </property>
  <property fmtid="{D5CDD505-2E9C-101B-9397-08002B2CF9AE}" pid="22" name="mitarbeitende_ersteller_mitarbeitende_institute">
    <vt:lpwstr/>
  </property>
  <property fmtid="{D5CDD505-2E9C-101B-9397-08002B2CF9AE}" pid="23" name="mitarbeitende_ersteller_mitarbeitende_kostenstelle">
    <vt:lpwstr/>
  </property>
  <property fmtid="{D5CDD505-2E9C-101B-9397-08002B2CF9AE}" pid="24" name="mitarbeitende_ersteller_mitarbeitende_kurzzeichen">
    <vt:lpwstr/>
  </property>
  <property fmtid="{D5CDD505-2E9C-101B-9397-08002B2CF9AE}" pid="25" name="mitarbeitende_ersteller_mitarbeitende_land">
    <vt:lpwstr/>
  </property>
  <property fmtid="{D5CDD505-2E9C-101B-9397-08002B2CF9AE}" pid="26" name="mitarbeitende_ersteller_mitarbeitende_logoname">
    <vt:lpwstr/>
  </property>
  <property fmtid="{D5CDD505-2E9C-101B-9397-08002B2CF9AE}" pid="27" name="mitarbeitende_ersteller_mitarbeitende_ort">
    <vt:lpwstr/>
  </property>
  <property fmtid="{D5CDD505-2E9C-101B-9397-08002B2CF9AE}" pid="28" name="mitarbeitende_ersteller_mitarbeitende_pensum">
    <vt:lpwstr/>
  </property>
  <property fmtid="{D5CDD505-2E9C-101B-9397-08002B2CF9AE}" pid="29" name="mitarbeitende_ersteller_mitarbeitende_plz">
    <vt:lpwstr/>
  </property>
  <property fmtid="{D5CDD505-2E9C-101B-9397-08002B2CF9AE}" pid="30" name="mitarbeitende_ersteller_mitarbeitende_professurabteilungprojekt">
    <vt:lpwstr/>
  </property>
  <property fmtid="{D5CDD505-2E9C-101B-9397-08002B2CF9AE}" pid="31" name="mitarbeitende_ersteller_mitarbeitende_seminarinstitutfachbereich">
    <vt:lpwstr/>
  </property>
  <property fmtid="{D5CDD505-2E9C-101B-9397-08002B2CF9AE}" pid="32" name="mitarbeitende_ersteller_mitarbeitende_strasse">
    <vt:lpwstr/>
  </property>
  <property fmtid="{D5CDD505-2E9C-101B-9397-08002B2CF9AE}" pid="33" name="mitarbeitende_ersteller_mitarbeitende_svnummer">
    <vt:lpwstr/>
  </property>
  <property fmtid="{D5CDD505-2E9C-101B-9397-08002B2CF9AE}" pid="34" name="mitarbeitende_ersteller_mitarbeitende_teldirekt">
    <vt:lpwstr/>
  </property>
  <property fmtid="{D5CDD505-2E9C-101B-9397-08002B2CF9AE}" pid="35" name="mitarbeitende_ersteller_mitarbeitende_titelhinten">
    <vt:lpwstr/>
  </property>
  <property fmtid="{D5CDD505-2E9C-101B-9397-08002B2CF9AE}" pid="36" name="mitarbeitende_ersteller_mitarbeitende_titelmitname">
    <vt:lpwstr/>
  </property>
  <property fmtid="{D5CDD505-2E9C-101B-9397-08002B2CF9AE}" pid="37" name="mitarbeitende_ersteller_mitarbeitende_titelvor">
    <vt:lpwstr/>
  </property>
  <property fmtid="{D5CDD505-2E9C-101B-9397-08002B2CF9AE}" pid="38" name="mitarbeitende_ersteller_mitarbeitende_url">
    <vt:lpwstr/>
  </property>
  <property fmtid="{D5CDD505-2E9C-101B-9397-08002B2CF9AE}" pid="39" name="mitarbeitende_ersteller_mitarbeitende_vorname">
    <vt:lpwstr/>
  </property>
  <property fmtid="{D5CDD505-2E9C-101B-9397-08002B2CF9AE}" pid="40" name="mitarbeitende_ersteller_mitarbeitende_name">
    <vt:lpwstr/>
  </property>
  <property fmtid="{D5CDD505-2E9C-101B-9397-08002B2CF9AE}" pid="41" name="mitarbeitende_ersteller_mitarbeitende_personalnummer">
    <vt:lpwstr/>
  </property>
  <property fmtid="{D5CDD505-2E9C-101B-9397-08002B2CF9AE}" pid="42" name="mitarbeitende_ersteller_sourceid">
    <vt:lpwstr/>
  </property>
  <property fmtid="{D5CDD505-2E9C-101B-9397-08002B2CF9AE}" pid="43" name="templateid">
    <vt:lpwstr>d64f2c8a-5e60-448d-a733-fc60711ae8e1</vt:lpwstr>
  </property>
  <property fmtid="{D5CDD505-2E9C-101B-9397-08002B2CF9AE}" pid="44" name="templateexternalid">
    <vt:lpwstr>5abd61b7-c2b8-4940-868a-27f65fb7181e</vt:lpwstr>
  </property>
  <property fmtid="{D5CDD505-2E9C-101B-9397-08002B2CF9AE}" pid="45" name="languagekey">
    <vt:lpwstr>DE</vt:lpwstr>
  </property>
  <property fmtid="{D5CDD505-2E9C-101B-9397-08002B2CF9AE}" pid="46" name="taskpaneguid">
    <vt:lpwstr>5de04534-b010-4fb3-a90e-6c1dccd0ad82</vt:lpwstr>
  </property>
  <property fmtid="{D5CDD505-2E9C-101B-9397-08002B2CF9AE}" pid="47" name="taskpaneenablemanually">
    <vt:lpwstr>Manually</vt:lpwstr>
  </property>
  <property fmtid="{D5CDD505-2E9C-101B-9397-08002B2CF9AE}" pid="48" name="templatename">
    <vt:lpwstr>PowerPoint Standard: Weitere Stichworte: Präsentation Vortrag Darbietung Referat Vorlesung Erklärung Rede_x000d_
</vt:lpwstr>
  </property>
  <property fmtid="{D5CDD505-2E9C-101B-9397-08002B2CF9AE}" pid="49" name="docugatedocumenthasdatastore">
    <vt:lpwstr>True</vt:lpwstr>
  </property>
  <property fmtid="{D5CDD505-2E9C-101B-9397-08002B2CF9AE}" pid="50" name="templatedisplayname">
    <vt:lpwstr>PowerPoint Standard</vt:lpwstr>
  </property>
  <property fmtid="{D5CDD505-2E9C-101B-9397-08002B2CF9AE}" pid="51" name="dgworkflowid">
    <vt:lpwstr>d52b921a-b653-4034-afdf-9d6178040b95</vt:lpwstr>
  </property>
  <property fmtid="{D5CDD505-2E9C-101B-9397-08002B2CF9AE}" pid="52" name="docugatedocumentversion">
    <vt:lpwstr>5.17.8.0</vt:lpwstr>
  </property>
  <property fmtid="{D5CDD505-2E9C-101B-9397-08002B2CF9AE}" pid="53" name="docugatedocumentcreationpath">
    <vt:lpwstr>C:\Users\SchmidS\AppData\Local\Temp\Docugate\Documents\n3np2d04.pptx</vt:lpwstr>
  </property>
</Properties>
</file>