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8" r:id="rId5"/>
    <p:sldId id="270" r:id="rId6"/>
    <p:sldId id="272" r:id="rId7"/>
    <p:sldId id="271" r:id="rId8"/>
    <p:sldId id="269" r:id="rId9"/>
    <p:sldId id="273" r:id="rId10"/>
    <p:sldId id="274" r:id="rId11"/>
    <p:sldId id="275" r:id="rId12"/>
    <p:sldId id="276" r:id="rId13"/>
    <p:sldId id="278" r:id="rId14"/>
    <p:sldId id="283" r:id="rId15"/>
    <p:sldId id="279" r:id="rId16"/>
    <p:sldId id="284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9268-528B-4F2D-83FD-EDC95AF71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93F90-257C-4F1F-9A67-C1F16C59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DC443-417B-46F0-AAB5-00357865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5DE58-EA22-4E18-8C6E-905B269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D4F31-2762-4B11-AD89-82A3988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1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3075-FBD2-4EB4-BBF6-E43794D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2A943C-2000-45B5-A98A-E6F8D469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97EE0-2C79-4DF9-8725-7FCA8FD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BA93E-4AAF-4129-8B99-0FF0B2AE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3604D-8FC1-43BA-9B49-4D7F50C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AD1583-8922-45FF-A8D9-7B38DE4A4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094FA5-BB4F-4349-BF28-9BE565C4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6BB8F-BDB1-4C89-B9DF-69E6B34B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3A1C0-50DB-4B78-B44D-5B5CF5D2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65AA7-48AA-4E48-8AA4-7691E83F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89CA-2E84-4EFD-950C-5B7FD408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DB96D-F574-44EB-9C88-48350EC1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C7991-76B5-4EF5-8607-2558AAE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CD026-EB59-4664-B863-83A132F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4EAAF-F588-4934-9B2B-6D056428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33F85-BBBB-4A48-A68B-487DFE21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210C2-9C49-44FF-BC4E-82F42DAB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6FA24-1FBB-4AAD-860A-BB1DAE93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5BD24-DFA4-4EFD-BC53-E092FD8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E90CC-E65B-45F6-9656-45BF163D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0046-BD10-4C61-AF8D-A4F5F3E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FC806-BE8C-466E-A0B1-077E52119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9486FF-2802-4A43-9E03-2142F125C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05704-E051-4527-AA28-407C4F3E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81AF3A-F2A4-4CF9-BEE5-276571CD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31F0A1-F55A-4746-975A-0810CCD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2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5569-FC62-4B4F-9063-4926EB7A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3BA98D-F789-4521-8384-FBBB7258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145008-1B18-4500-8B7A-F5D34907F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2E4833-D82A-47F2-A6BA-010B37F2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0E84DE-0BEE-4E64-B97C-83057BE1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09FE35-AAD5-4E4B-9D9B-0596BF3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15F1F9-8EE3-4BD7-A02F-52B00FF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DFDEA-1112-4E7F-AA0A-EA49AB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E8BA8-66BA-4DE0-98CE-C5ADC17B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931590-EBB8-42CD-AD19-D7471B0D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2ECC96-EF16-4474-82F5-43FB1B7E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D6AFF6-898A-4EA0-99D7-611A414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4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0EE86-2EA6-47A9-B50D-1D4AC945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AE6769-8D4B-4FD8-B8FC-6028091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C669C7-7956-4ADB-8579-1138E47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0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F8460-5707-4A81-9316-9FF04728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F969F-82BA-4E62-A809-C1A0BCA2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03B422-7ECD-486A-9409-AE69F37D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1FCA8-A6C3-413B-B872-AF2A1E2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C623F-7BE6-401C-A85F-91ABCC57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C4FF5-E6E0-4122-8A09-26A687D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3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CEF3-FDFA-4C48-ACC9-34F188D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27A276-9BE9-4150-ADF0-8F4B473D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3FC08-546F-4CB9-A36E-7E618A3A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8A3BB-0022-47C2-B860-ACFD4A2D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9A0-F9FC-4680-BF20-F167378C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5A5E6-F41E-4B29-BAA1-F4717A1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3902B-8A27-4C20-B379-7E26241A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11A38-545A-4452-87EA-283BCB3C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A03DE-4633-44E6-A3EF-AD04BE601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24DA-8598-4586-809A-2202BB7CC3C6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7A1EB-3CB4-4212-9B85-1591112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B24CF-3983-445A-84FE-4244C889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771A-1BEB-468A-80BD-A0260B616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estika.org/pt/blog/3652-15-recursos-gratis-de-tipografia" TargetMode="External"/><Relationship Id="rId2" Type="http://schemas.openxmlformats.org/officeDocument/2006/relationships/hyperlink" Target="https://fido.palermo.edu/servicios_dyc/publicacionesdc/vista/detalle_articulo.php?id_libro=1&amp;id_articulo=56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31050-80DB-4789-B346-75F493BB9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Tipografia: Considerações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3D14B-B8A0-451B-AB7F-702F57F62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Ivo Branquinho e Turma DSM Fatec ZL</a:t>
            </a:r>
          </a:p>
          <a:p>
            <a:r>
              <a:rPr lang="pt-BR" dirty="0" err="1"/>
              <a:t>ago</a:t>
            </a:r>
            <a:r>
              <a:rPr lang="pt-BR" dirty="0"/>
              <a:t>/2022</a:t>
            </a:r>
          </a:p>
        </p:txBody>
      </p:sp>
    </p:spTree>
    <p:extLst>
      <p:ext uri="{BB962C8B-B14F-4D97-AF65-F5344CB8AC3E}">
        <p14:creationId xmlns:p14="http://schemas.microsoft.com/office/powerpoint/2010/main" val="17597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3B3C-58F3-462D-BA43-D91F86B5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Fontes que não servem para escrever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32636B-4A84-4E5F-AD97-2C613325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29827"/>
            <a:ext cx="9353550" cy="23983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ABF322-197B-4A0C-B67C-3ADA1DD2E20A}"/>
              </a:ext>
            </a:extLst>
          </p:cNvPr>
          <p:cNvSpPr txBox="1"/>
          <p:nvPr/>
        </p:nvSpPr>
        <p:spPr>
          <a:xfrm>
            <a:off x="1471955" y="1690688"/>
            <a:ext cx="281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Informativos</a:t>
            </a:r>
          </a:p>
        </p:txBody>
      </p:sp>
    </p:spTree>
    <p:extLst>
      <p:ext uri="{BB962C8B-B14F-4D97-AF65-F5344CB8AC3E}">
        <p14:creationId xmlns:p14="http://schemas.microsoft.com/office/powerpoint/2010/main" val="236163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E1A5-5A25-4100-B3CB-87CF0B0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Tipografia – Classificação de Fontes de Letras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FF9C-83AB-4C57-A784-0BDBEDAF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2251075"/>
          </a:xfrm>
        </p:spPr>
        <p:txBody>
          <a:bodyPr/>
          <a:lstStyle/>
          <a:p>
            <a:r>
              <a:rPr lang="pt-BR" dirty="0" err="1"/>
              <a:t>Serif</a:t>
            </a:r>
            <a:r>
              <a:rPr lang="pt-BR" dirty="0"/>
              <a:t> (com serifa);</a:t>
            </a:r>
          </a:p>
          <a:p>
            <a:r>
              <a:rPr lang="pt-BR" dirty="0" err="1"/>
              <a:t>Sans</a:t>
            </a:r>
            <a:r>
              <a:rPr lang="pt-BR" dirty="0"/>
              <a:t> </a:t>
            </a:r>
            <a:r>
              <a:rPr lang="pt-BR" dirty="0" err="1"/>
              <a:t>Serif</a:t>
            </a:r>
            <a:r>
              <a:rPr lang="pt-BR" dirty="0"/>
              <a:t> (sem serifa);</a:t>
            </a:r>
          </a:p>
          <a:p>
            <a:r>
              <a:rPr lang="pt-BR" dirty="0"/>
              <a:t>Script (simula a escrita à mão);</a:t>
            </a:r>
          </a:p>
          <a:p>
            <a:r>
              <a:rPr lang="pt-BR" dirty="0"/>
              <a:t>Display (fontes artísticas).</a:t>
            </a:r>
          </a:p>
        </p:txBody>
      </p:sp>
      <p:pic>
        <p:nvPicPr>
          <p:cNvPr id="1026" name="Picture 2" descr="Fonte-Com-Serifa">
            <a:extLst>
              <a:ext uri="{FF2B5EF4-FFF2-40B4-BE49-F238E27FC236}">
                <a16:creationId xmlns:a16="http://schemas.microsoft.com/office/drawing/2014/main" id="{CC547228-2FA8-4267-98E2-D8F83AD36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2" y="1690688"/>
            <a:ext cx="4502148" cy="22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nte-Sem-Serifa">
            <a:extLst>
              <a:ext uri="{FF2B5EF4-FFF2-40B4-BE49-F238E27FC236}">
                <a16:creationId xmlns:a16="http://schemas.microsoft.com/office/drawing/2014/main" id="{D8F97464-8029-4285-82BF-DF664687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32223"/>
            <a:ext cx="42100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nte-Script">
            <a:extLst>
              <a:ext uri="{FF2B5EF4-FFF2-40B4-BE49-F238E27FC236}">
                <a16:creationId xmlns:a16="http://schemas.microsoft.com/office/drawing/2014/main" id="{E7D45DB2-518A-4353-8F95-C08DD075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2" y="4395786"/>
            <a:ext cx="3937002" cy="19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nte-Display">
            <a:extLst>
              <a:ext uri="{FF2B5EF4-FFF2-40B4-BE49-F238E27FC236}">
                <a16:creationId xmlns:a16="http://schemas.microsoft.com/office/drawing/2014/main" id="{541606D6-D289-4BEA-A743-72E13A6E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056186"/>
            <a:ext cx="3524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E1A5-5A25-4100-B3CB-87CF0B0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Tipográficas -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FF9C-83AB-4C57-A784-0BDBEDAF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0950" cy="4175125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Light;</a:t>
            </a:r>
          </a:p>
          <a:p>
            <a:r>
              <a:rPr lang="pt-BR" sz="3600" dirty="0"/>
              <a:t>Regular;</a:t>
            </a:r>
          </a:p>
          <a:p>
            <a:r>
              <a:rPr lang="pt-BR" sz="3600" dirty="0" err="1"/>
              <a:t>Bold</a:t>
            </a:r>
            <a:r>
              <a:rPr lang="pt-BR" sz="3600" dirty="0"/>
              <a:t>;</a:t>
            </a:r>
          </a:p>
          <a:p>
            <a:r>
              <a:rPr lang="pt-BR" sz="3600" dirty="0"/>
              <a:t>Extra </a:t>
            </a:r>
            <a:r>
              <a:rPr lang="pt-BR" sz="3600" dirty="0" err="1"/>
              <a:t>Bold</a:t>
            </a:r>
            <a:r>
              <a:rPr lang="pt-BR" sz="3600" dirty="0"/>
              <a:t>;</a:t>
            </a:r>
          </a:p>
          <a:p>
            <a:r>
              <a:rPr lang="pt-BR" sz="3600" dirty="0"/>
              <a:t>Itálico;</a:t>
            </a:r>
          </a:p>
          <a:p>
            <a:r>
              <a:rPr lang="pt-BR" sz="3600" dirty="0"/>
              <a:t>Condensado;</a:t>
            </a:r>
          </a:p>
          <a:p>
            <a:r>
              <a:rPr lang="pt-BR" sz="3600" dirty="0"/>
              <a:t>Estendido.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FF726-896B-437B-9EE1-B2A569C0F49F}"/>
              </a:ext>
            </a:extLst>
          </p:cNvPr>
          <p:cNvSpPr txBox="1"/>
          <p:nvPr/>
        </p:nvSpPr>
        <p:spPr>
          <a:xfrm>
            <a:off x="4438650" y="1825625"/>
            <a:ext cx="636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0" i="0" dirty="0">
                <a:solidFill>
                  <a:srgbClr val="767676"/>
                </a:solidFill>
                <a:effectLst/>
                <a:latin typeface="Open Sans"/>
              </a:rPr>
              <a:t> </a:t>
            </a:r>
            <a:r>
              <a:rPr lang="pt-BR" sz="3600" b="1" i="0" dirty="0">
                <a:solidFill>
                  <a:srgbClr val="767676"/>
                </a:solidFill>
                <a:effectLst/>
                <a:latin typeface="Open Sans"/>
              </a:rPr>
              <a:t>espessura, altura, inclinação</a:t>
            </a:r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2854FE-DB4C-4772-BD15-8F7DE832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759978"/>
            <a:ext cx="7372350" cy="39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73C74-CF56-404B-B829-307EB55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aplicação de Fontes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75C16-2BF8-497D-8C23-B8E79014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4152900" cy="4830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88FCDB-5D90-4083-AC81-CC29555E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919" y="2193048"/>
            <a:ext cx="8189082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55F3A8-B8B2-4964-8949-018F7B72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242887"/>
            <a:ext cx="10582275" cy="66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1184BA-7681-4F7E-BA50-C676A90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00"/>
            <a:ext cx="12192000" cy="59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E07F8A-AB4A-4B67-94B7-B5415AB0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7" y="209548"/>
            <a:ext cx="4262438" cy="63646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B6FB20-C7CA-4C25-BED8-645397CE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209549"/>
            <a:ext cx="4285901" cy="63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C8ADFE-3F8B-4596-83A2-6358C64F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47"/>
            <a:ext cx="12192000" cy="60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AEB97F-B792-47F7-AABC-3EE46346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85620"/>
            <a:ext cx="5238750" cy="65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3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E0C424-29A1-495A-8A5D-CA4EAD55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3979"/>
            <a:ext cx="3714750" cy="65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pografia básica #8 – Classificação dos tipos - Clube do Design">
            <a:extLst>
              <a:ext uri="{FF2B5EF4-FFF2-40B4-BE49-F238E27FC236}">
                <a16:creationId xmlns:a16="http://schemas.microsoft.com/office/drawing/2014/main" id="{E8C43FCA-3996-455C-9197-FB1D7634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1" y="514351"/>
            <a:ext cx="10301449" cy="5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0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2B07-BF9B-418E-A74E-BC8354A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importantes para estudos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FCC06-70AD-4B4B-A10A-0DFBF0CA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000000"/>
                </a:solidFill>
                <a:effectLst/>
                <a:latin typeface="Hind"/>
              </a:rPr>
              <a:t>Público-alvo (usuários); Faixa etária; Nível cultural e de conhecimento; Nível de compreensão; Fatores psicológicos e sociais; Existência ou não de necessidades especiais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3146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2B07-BF9B-418E-A74E-BC8354A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importantes para estudos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FCC06-70AD-4B4B-A10A-0DFBF0CA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00B050"/>
                </a:solidFill>
                <a:effectLst/>
                <a:latin typeface="Hind"/>
              </a:rPr>
              <a:t>Onde a fonte será empregada:</a:t>
            </a:r>
            <a:r>
              <a:rPr lang="pt-BR" sz="5400" b="0" i="0" dirty="0">
                <a:solidFill>
                  <a:srgbClr val="000000"/>
                </a:solidFill>
                <a:effectLst/>
                <a:latin typeface="Hind"/>
              </a:rPr>
              <a:t> Título; Subtítulo; Corpo de texto; Legenda; Gráfico. </a:t>
            </a:r>
            <a:r>
              <a:rPr lang="pt-BR" sz="5400" b="0" i="0" dirty="0">
                <a:solidFill>
                  <a:srgbClr val="00B050"/>
                </a:solidFill>
                <a:effectLst/>
                <a:latin typeface="Hind"/>
              </a:rPr>
              <a:t>Como a fonte será empregada:</a:t>
            </a:r>
            <a:r>
              <a:rPr lang="pt-BR" sz="5400" b="0" i="0" dirty="0">
                <a:solidFill>
                  <a:srgbClr val="000000"/>
                </a:solidFill>
                <a:effectLst/>
                <a:latin typeface="Hind"/>
              </a:rPr>
              <a:t> Tamanho; Cor; Contraste; Contorno; Tipo, estilo, família; Legibilidade; Alinhamento;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36892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2B07-BF9B-418E-A74E-BC8354A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importantes para estudos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FCC06-70AD-4B4B-A10A-0DFBF0CA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FF0000"/>
                </a:solidFill>
                <a:effectLst/>
                <a:latin typeface="Hind"/>
              </a:rPr>
              <a:t>Objetivos do website ou app:</a:t>
            </a:r>
          </a:p>
          <a:p>
            <a:pPr marL="0" indent="0">
              <a:buNone/>
            </a:pPr>
            <a:r>
              <a:rPr lang="pt-BR" sz="5400" b="0" i="0" dirty="0">
                <a:solidFill>
                  <a:srgbClr val="000000"/>
                </a:solidFill>
                <a:effectLst/>
                <a:latin typeface="Hind"/>
              </a:rPr>
              <a:t>O objetivo do site ou app está de acordo com o que o usuário espera encontrar? A interface está fácil de ser entendida e usada?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10024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2B07-BF9B-418E-A74E-BC8354A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importantes para estudos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FCC06-70AD-4B4B-A10A-0DFBF0CA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2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000000"/>
                </a:solidFill>
                <a:effectLst/>
                <a:latin typeface="Hind"/>
              </a:rPr>
              <a:t>Na web a leitura geralmente é mais rápida, dessa forma os textos devem ser escritos de maneira clara e da forma mais simplificada possível, já que a leitura de itens na tela do computador é mais cansativa do que no papel (Damasceno, 2003).</a:t>
            </a:r>
            <a:endParaRPr lang="pt-BR" sz="5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29034A-C374-4E80-A294-886B3DF9D62B}"/>
              </a:ext>
            </a:extLst>
          </p:cNvPr>
          <p:cNvSpPr txBox="1"/>
          <p:nvPr/>
        </p:nvSpPr>
        <p:spPr>
          <a:xfrm>
            <a:off x="838200" y="5983287"/>
            <a:ext cx="990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Hind"/>
              </a:rPr>
              <a:t>Damasceno,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ind"/>
              </a:rPr>
              <a:t>Anielle</a:t>
            </a:r>
            <a:r>
              <a:rPr lang="pt-BR" b="0" i="0" dirty="0">
                <a:solidFill>
                  <a:srgbClr val="000000"/>
                </a:solidFill>
                <a:effectLst/>
                <a:latin typeface="Hind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ind"/>
              </a:rPr>
              <a:t>Webdesign</a:t>
            </a:r>
            <a:r>
              <a:rPr lang="pt-BR" b="0" i="0" dirty="0">
                <a:solidFill>
                  <a:srgbClr val="000000"/>
                </a:solidFill>
                <a:effectLst/>
                <a:latin typeface="Hind"/>
              </a:rPr>
              <a:t>: Teoria e Prática. Florianópolis: Visual Books, 2003.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54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2354-DA3C-45B9-9F47-2B948550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Comuns Usados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90A98-D0E8-4804-90D1-BF38CBF5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https://fido.palermo.edu/servicios_dyc/publicacionesdc/vista/detalle_articulo.php?id_libro=1&amp;id_articulo=5648</a:t>
            </a:r>
            <a:endParaRPr lang="pt-BR" dirty="0"/>
          </a:p>
          <a:p>
            <a:r>
              <a:rPr lang="pt-BR" dirty="0">
                <a:hlinkClick r:id="rId3"/>
              </a:rPr>
              <a:t>https://www.domestika.org/pt/blog/3652-15-recursos-gratis-de-tipografia</a:t>
            </a:r>
            <a:endParaRPr lang="pt-BR" dirty="0"/>
          </a:p>
          <a:p>
            <a:r>
              <a:rPr lang="pt-BR" dirty="0"/>
              <a:t>Fiat, </a:t>
            </a:r>
            <a:r>
              <a:rPr lang="pt-BR" dirty="0" err="1"/>
              <a:t>OutBack</a:t>
            </a:r>
            <a:r>
              <a:rPr lang="pt-BR" dirty="0"/>
              <a:t>, Americanas entre outros</a:t>
            </a:r>
          </a:p>
          <a:p>
            <a:r>
              <a:rPr lang="pt-BR" sz="2800" dirty="0"/>
              <a:t>Tese de Livre Docência em PDF Priscila Lena Farias (Materiais de Aula)</a:t>
            </a:r>
          </a:p>
        </p:txBody>
      </p:sp>
    </p:spTree>
    <p:extLst>
      <p:ext uri="{BB962C8B-B14F-4D97-AF65-F5344CB8AC3E}">
        <p14:creationId xmlns:p14="http://schemas.microsoft.com/office/powerpoint/2010/main" val="8433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D743-E9B9-4DB0-8331-D616C3ED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Tipografia: 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F075B-C5D1-4F17-97BA-E409A361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/>
              <a:t>Etimologia: Estudos dos Tipos</a:t>
            </a:r>
          </a:p>
          <a:p>
            <a:r>
              <a:rPr lang="pt-BR" sz="3200" dirty="0"/>
              <a:t>Tipos são Letras</a:t>
            </a:r>
          </a:p>
          <a:p>
            <a:r>
              <a:rPr lang="pt-BR" sz="3200" dirty="0"/>
              <a:t>Fontes são Letras com Uso na Informática</a:t>
            </a:r>
          </a:p>
          <a:p>
            <a:r>
              <a:rPr lang="pt-BR" sz="4300" dirty="0"/>
              <a:t>“conjunto de práticas e processos envolvidos na criação e utilização de símbolos relacionado aos caracteres ortográficos (letras) e para ortográficos (números sinais de pontuação) para fins de reprodução”</a:t>
            </a:r>
          </a:p>
          <a:p>
            <a:r>
              <a:rPr lang="pt-BR" sz="4300" dirty="0"/>
              <a:t>Tese de Livre Docência em PDF Priscila Lena Farias (Materiais de Aula)</a:t>
            </a:r>
          </a:p>
        </p:txBody>
      </p:sp>
    </p:spTree>
    <p:extLst>
      <p:ext uri="{BB962C8B-B14F-4D97-AF65-F5344CB8AC3E}">
        <p14:creationId xmlns:p14="http://schemas.microsoft.com/office/powerpoint/2010/main" val="340098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58660-DB8C-4D42-BC7F-1740EA42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Digital: Definição completa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BA0BAE-40F7-4C91-8499-27BA841C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1690687"/>
            <a:ext cx="11850646" cy="4802187"/>
          </a:xfr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8FDBA08-DC06-4137-BCF2-5FC5A52CF78B}"/>
              </a:ext>
            </a:extLst>
          </p:cNvPr>
          <p:cNvCxnSpPr>
            <a:cxnSpLocks/>
          </p:cNvCxnSpPr>
          <p:nvPr/>
        </p:nvCxnSpPr>
        <p:spPr>
          <a:xfrm>
            <a:off x="4286250" y="3028950"/>
            <a:ext cx="74485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9C4B0D0-D398-45A0-97E0-F5A174BD8F85}"/>
              </a:ext>
            </a:extLst>
          </p:cNvPr>
          <p:cNvCxnSpPr>
            <a:cxnSpLocks/>
          </p:cNvCxnSpPr>
          <p:nvPr/>
        </p:nvCxnSpPr>
        <p:spPr>
          <a:xfrm>
            <a:off x="323850" y="3752850"/>
            <a:ext cx="1143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F593DB-76C3-4CC5-A579-0E2127E827C7}"/>
              </a:ext>
            </a:extLst>
          </p:cNvPr>
          <p:cNvCxnSpPr>
            <a:cxnSpLocks/>
          </p:cNvCxnSpPr>
          <p:nvPr/>
        </p:nvCxnSpPr>
        <p:spPr>
          <a:xfrm>
            <a:off x="323850" y="4438650"/>
            <a:ext cx="10515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FD8F147-E0F9-44B2-A451-726B595FC5FD}"/>
              </a:ext>
            </a:extLst>
          </p:cNvPr>
          <p:cNvCxnSpPr>
            <a:cxnSpLocks/>
          </p:cNvCxnSpPr>
          <p:nvPr/>
        </p:nvCxnSpPr>
        <p:spPr>
          <a:xfrm>
            <a:off x="10991850" y="4457700"/>
            <a:ext cx="762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C41FF01-336D-4EA8-AEC6-976FD3047A7F}"/>
              </a:ext>
            </a:extLst>
          </p:cNvPr>
          <p:cNvCxnSpPr>
            <a:cxnSpLocks/>
          </p:cNvCxnSpPr>
          <p:nvPr/>
        </p:nvCxnSpPr>
        <p:spPr>
          <a:xfrm>
            <a:off x="323850" y="5162550"/>
            <a:ext cx="43815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779E6CC-BAC3-4F93-927F-31541EAE7879}"/>
              </a:ext>
            </a:extLst>
          </p:cNvPr>
          <p:cNvCxnSpPr>
            <a:cxnSpLocks/>
          </p:cNvCxnSpPr>
          <p:nvPr/>
        </p:nvCxnSpPr>
        <p:spPr>
          <a:xfrm>
            <a:off x="5086350" y="5162550"/>
            <a:ext cx="1752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2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CF24F-A39A-48F6-A7F3-7A38DD1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</a:t>
            </a:r>
            <a:r>
              <a:rPr lang="pt-BR" dirty="0" err="1"/>
              <a:t>Thibaudeau</a:t>
            </a:r>
            <a:r>
              <a:rPr lang="pt-BR" dirty="0"/>
              <a:t>, Francis 1921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E2BAD0-D703-41A7-A3D1-C8747342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" y="2538412"/>
            <a:ext cx="11486234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838F9-AA7C-4A07-9D63-05A186D7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Vox, </a:t>
            </a:r>
            <a:r>
              <a:rPr lang="pt-BR" dirty="0" err="1"/>
              <a:t>Maximilien</a:t>
            </a:r>
            <a:r>
              <a:rPr lang="pt-BR" dirty="0"/>
              <a:t> 1954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74B29-2B87-4A03-B41A-1B3D3CF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09" y="1409700"/>
            <a:ext cx="5485556" cy="51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31F5-0DAB-4667-BA6D-12F84987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</a:t>
            </a:r>
            <a:r>
              <a:rPr lang="pt-BR" dirty="0" err="1"/>
              <a:t>Noverese</a:t>
            </a:r>
            <a:r>
              <a:rPr lang="pt-BR" dirty="0"/>
              <a:t>, Aldo 1956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5B9E77-8519-471D-8E86-C9654692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690688"/>
            <a:ext cx="7105650" cy="50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31F5-0DAB-4667-BA6D-12F84987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Fuga, </a:t>
            </a:r>
            <a:r>
              <a:rPr lang="pt-BR" dirty="0" err="1"/>
              <a:t>Gió</a:t>
            </a:r>
            <a:r>
              <a:rPr lang="pt-BR" dirty="0"/>
              <a:t> 1990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1EC911-04EC-4282-B6B0-36FCFA16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590851"/>
            <a:ext cx="7105650" cy="52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31F5-0DAB-4667-BA6D-12F84987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Classificação: Fontes que não servem para escrever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1A7A9C-55E4-4987-95F6-B1206D14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2643604"/>
            <a:ext cx="5237018" cy="2400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92AB82-ACDC-47D3-A918-C8037B12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87" y="3505200"/>
            <a:ext cx="5728913" cy="31473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5435121-F372-42B7-BDBE-526806F1201E}"/>
              </a:ext>
            </a:extLst>
          </p:cNvPr>
          <p:cNvSpPr txBox="1"/>
          <p:nvPr/>
        </p:nvSpPr>
        <p:spPr>
          <a:xfrm>
            <a:off x="2272055" y="1935718"/>
            <a:ext cx="216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Abstratos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F8D247-F92E-4093-83B4-20BE95DAEB96}"/>
              </a:ext>
            </a:extLst>
          </p:cNvPr>
          <p:cNvSpPr txBox="1"/>
          <p:nvPr/>
        </p:nvSpPr>
        <p:spPr>
          <a:xfrm>
            <a:off x="7690270" y="3538954"/>
            <a:ext cx="2464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Ilustrativos</a:t>
            </a:r>
          </a:p>
        </p:txBody>
      </p:sp>
    </p:spTree>
    <p:extLst>
      <p:ext uri="{BB962C8B-B14F-4D97-AF65-F5344CB8AC3E}">
        <p14:creationId xmlns:p14="http://schemas.microsoft.com/office/powerpoint/2010/main" val="116868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E35A4A9DF3FE4A884F04F958A27A8B" ma:contentTypeVersion="4" ma:contentTypeDescription="Crie um novo documento." ma:contentTypeScope="" ma:versionID="ceb091ffbbff54ba8b737b618564288d">
  <xsd:schema xmlns:xsd="http://www.w3.org/2001/XMLSchema" xmlns:xs="http://www.w3.org/2001/XMLSchema" xmlns:p="http://schemas.microsoft.com/office/2006/metadata/properties" xmlns:ns2="c507674b-4247-4a39-85d4-7a4a452e2781" targetNamespace="http://schemas.microsoft.com/office/2006/metadata/properties" ma:root="true" ma:fieldsID="f5ab83359d58314b5be6378d1b58e85b" ns2:_="">
    <xsd:import namespace="c507674b-4247-4a39-85d4-7a4a452e27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7674b-4247-4a39-85d4-7a4a452e2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EFD62-6AA4-47D4-BAD9-87973A9E0E0A}"/>
</file>

<file path=customXml/itemProps2.xml><?xml version="1.0" encoding="utf-8"?>
<ds:datastoreItem xmlns:ds="http://schemas.openxmlformats.org/officeDocument/2006/customXml" ds:itemID="{A76E291B-8573-4793-9244-7FEB39C7DFB8}"/>
</file>

<file path=customXml/itemProps3.xml><?xml version="1.0" encoding="utf-8"?>
<ds:datastoreItem xmlns:ds="http://schemas.openxmlformats.org/officeDocument/2006/customXml" ds:itemID="{BBCFC36C-D72E-48B4-B885-B6A71FF2592A}"/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448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Hind</vt:lpstr>
      <vt:lpstr>Open Sans</vt:lpstr>
      <vt:lpstr>Tema do Office</vt:lpstr>
      <vt:lpstr>Tipografia: Considerações</vt:lpstr>
      <vt:lpstr>Apresentação do PowerPoint</vt:lpstr>
      <vt:lpstr>Tipografia: Definições</vt:lpstr>
      <vt:lpstr>Fonte Digital: Definição completa</vt:lpstr>
      <vt:lpstr>Classificação: Thibaudeau, Francis 1921</vt:lpstr>
      <vt:lpstr>Classificação: Vox, Maximilien 1954</vt:lpstr>
      <vt:lpstr>Classificação: Noverese, Aldo 1956</vt:lpstr>
      <vt:lpstr>Classificação: Fuga, Gió 1990</vt:lpstr>
      <vt:lpstr>Classificação: Fontes que não servem para escrever</vt:lpstr>
      <vt:lpstr>Classificação: Fontes que não servem para escrever</vt:lpstr>
      <vt:lpstr>Tipografia – Classificação de Fontes de Letras</vt:lpstr>
      <vt:lpstr>Famílias Tipográficas - Estilos</vt:lpstr>
      <vt:lpstr>Exemplos de aplicação de Fontes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Tópicos importantes para estudos futuros</vt:lpstr>
      <vt:lpstr>Tópicos importantes para estudos futuros</vt:lpstr>
      <vt:lpstr>Tópicos importantes para estudos futuros</vt:lpstr>
      <vt:lpstr>Tópicos importantes para estudos futuros</vt:lpstr>
      <vt:lpstr>Sites Comuns Usados em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das Cores</dc:title>
  <dc:creator>IVO CIPRIANO BRANQUINHO</dc:creator>
  <cp:lastModifiedBy>Ivo Branquinho</cp:lastModifiedBy>
  <cp:revision>29</cp:revision>
  <dcterms:created xsi:type="dcterms:W3CDTF">2021-02-24T07:42:03Z</dcterms:created>
  <dcterms:modified xsi:type="dcterms:W3CDTF">2022-08-31T10:11:05Z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0x010100BCE35A4A9DF3FE4A884F04F958A27A8B</vt:lpwstr>
  </property>
</Properties>
</file>