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A491B-667C-4187-B5FE-89FB01E30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0E3F8F-B6B4-491E-8A32-505253C3F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FFCBEC-1869-4A4F-9CB3-45D4B4C8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233B64-CED2-4807-BDBB-BED2492E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B0071-A9A1-46C0-B93E-7AEF8543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78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D7D25-2316-4CDA-A03F-22170BEB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5914FB-52FA-425E-9F0D-55B48864F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C5C480-7DA0-45C7-AFE2-444FBC8E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3787AF-84CB-4461-B336-3586E451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F0573-4BA4-4C2B-967D-9E3506B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11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1FB362-B6C6-4C85-B57F-8C51ADC87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9EC409-9660-4716-9C69-09221FD5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63068-2D22-42F9-B780-97619D78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8C0A7-C997-41CA-AA40-3084986D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3A6B13-816D-4DB2-8694-307CC88D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2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F01C2-6801-4D8F-858D-71BF9DCD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4DAB0-8D6C-40BA-9D40-8A1B62A5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0DD1-56F8-4194-AF08-C6C7E5A6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6D4A7-BF50-4830-8224-BFECA7A1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0931B-4674-4D72-8AD1-F8E73174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40F7F-47E7-4C80-B853-50E1CCD4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D9A243-C985-4664-9726-ABDC6CD1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0AAB45-B1DE-4B97-BA97-E4015533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4EFE2-D4B5-475F-B3F4-25032425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4A3D9-B1AF-42ED-8AEB-B3909465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5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5C537-3C18-4A7D-BDC3-E816454C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25198-AAB4-4D04-B42C-AFDCD34E6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4EDA90-95F2-4095-85BA-BAA8747C1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87828C-A631-4C5E-8789-FF368625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67661-4458-48C8-84EC-0FBB66B8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0D9B8-F057-4584-B134-F6C062E6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010AF-DB2B-410E-9ADD-CAF255DB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2D4513-65CB-47D3-887A-C1F3AF29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DC1797-8A18-43B0-B311-38C128BD3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AC265E-7CD5-4DBC-93BC-7498BDC94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EF3DC7-1B37-485A-93A3-31A43919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C59ABA-AE40-43C1-ADFA-2A6E4C32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F90921-908D-42AA-B2FE-C6EE6F37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28F1BF-FC80-4EC0-9D9C-936A6711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F0674-8E64-4622-B035-A4F86474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A5F4A5-ADC6-4D83-BC9F-FCB067C5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57E6F7-A48F-4867-B315-52C2FD2A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52EBD5-40DF-4FC5-9214-48763B0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46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531AA4-A74D-4EE6-A2E9-2F1285B8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5E87A0-13EF-4A59-953B-52C498D1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43C60A-54F6-498D-84B1-FE72E95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9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D0BFA-9A2F-4BE5-94A1-7F729FD9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6CE91-4436-4173-8333-D4672CEE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9BE1BE-E79C-4533-B3E5-B16F0C669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B76CAB-E599-4FC8-A3C2-04D755DA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9CB8D5-39B8-4B1E-A035-FC7B0581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F78E39-60B4-4D69-B4DB-2897EB03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43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79ECC-1EC8-43C9-A665-703A8CC2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E67AB9-BF21-4813-9202-6332CDE6F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26C8FD-A78A-469C-AAEC-24FD44B3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A537D0-51FF-40B1-B5FA-1F7B4AAD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43AB40-2F92-4DA9-B4D3-7201E98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2D10D7-7994-4C58-86D2-C70159F7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51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A1C00B-7BCF-4E39-B938-7DC0FBD3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0EABA8-C0BE-401A-B86A-23F94342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360C26-4029-4B3E-8455-5C2AA4E0F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103C-1DB9-4116-B127-6BBAE6B73993}" type="datetimeFigureOut">
              <a:rPr lang="pt-BR" smtClean="0"/>
              <a:t>17/08/2022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CC57E-C42A-4329-B62B-DF48A19EA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E292B-40D9-4FFC-9A95-7A181D0C9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C4615-8F9B-4D70-B1EE-60D0A97621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14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XzAxszohnc&amp;list=PLYLgtoHQnGw3qD2THyYfmMBvqlTn5bSDt&amp;index=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ED3F0-3C5F-4D04-8C08-8AA364FFB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Princípios do Design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16D281-9169-4A2C-8850-66CC76D9B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Ivo Branquinho e Turma DSM </a:t>
            </a:r>
            <a:r>
              <a:rPr lang="pt-BR" dirty="0" err="1"/>
              <a:t>FatecZL</a:t>
            </a:r>
            <a:endParaRPr lang="pt-BR" dirty="0"/>
          </a:p>
          <a:p>
            <a:r>
              <a:rPr lang="pt-BR" dirty="0"/>
              <a:t>AGO/2022</a:t>
            </a:r>
          </a:p>
        </p:txBody>
      </p:sp>
    </p:spTree>
    <p:extLst>
      <p:ext uri="{BB962C8B-B14F-4D97-AF65-F5344CB8AC3E}">
        <p14:creationId xmlns:p14="http://schemas.microsoft.com/office/powerpoint/2010/main" val="394478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9D6F5-6EEA-4E5B-9E3B-47FD298C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305DD-09F2-49D8-A8A7-3030E29A9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986"/>
          </a:xfrm>
        </p:spPr>
        <p:txBody>
          <a:bodyPr/>
          <a:lstStyle/>
          <a:p>
            <a:r>
              <a:rPr lang="pt-BR" dirty="0"/>
              <a:t>Alinhamento: definir o processo de leitura do observador.</a:t>
            </a:r>
          </a:p>
          <a:p>
            <a:r>
              <a:rPr lang="pt-BR" dirty="0"/>
              <a:t>Contraste: dar destaque ao que deve chamar a atenção.</a:t>
            </a:r>
          </a:p>
          <a:p>
            <a:r>
              <a:rPr lang="pt-BR" dirty="0"/>
              <a:t>Proximidade: agrupar elementos que se relacionam.</a:t>
            </a:r>
          </a:p>
          <a:p>
            <a:r>
              <a:rPr lang="pt-BR" dirty="0"/>
              <a:t>Repetição: criar consistência repetindo alguns elementos.</a:t>
            </a:r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C1CB419-9DF8-46C3-928A-C1ED17D79838}"/>
              </a:ext>
            </a:extLst>
          </p:cNvPr>
          <p:cNvSpPr txBox="1">
            <a:spLocks/>
          </p:cNvSpPr>
          <p:nvPr/>
        </p:nvSpPr>
        <p:spPr>
          <a:xfrm>
            <a:off x="838200" y="4242889"/>
            <a:ext cx="10515600" cy="903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Todos estão relacionados entre si e o melhor resultado geralmente é alcançado quando mais de um for utilizado.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2937E85-80F4-432E-BF16-40A5D6C3AF81}"/>
              </a:ext>
            </a:extLst>
          </p:cNvPr>
          <p:cNvSpPr txBox="1">
            <a:spLocks/>
          </p:cNvSpPr>
          <p:nvPr/>
        </p:nvSpPr>
        <p:spPr>
          <a:xfrm>
            <a:off x="838200" y="5314044"/>
            <a:ext cx="10515600" cy="903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EXERCÍCIO DE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43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0030-02EB-4796-A2C7-278D5DE2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D5CB8-89A4-41CF-A9D7-4A19D09C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Introdução ao Design Gráfico | Aulas 10 11 12 - Conceitos Básicos do Design</a:t>
            </a:r>
          </a:p>
          <a:p>
            <a:r>
              <a:rPr lang="pt-BR" sz="1600" dirty="0">
                <a:hlinkClick r:id="rId2"/>
              </a:rPr>
              <a:t>https://www.youtube.com/watch?v=FXzAxszohnc&amp;list=PLYLgtoHQnGw3qD2THyYfmMBvqlTn5bSDt&amp;index=19</a:t>
            </a:r>
            <a:endParaRPr lang="pt-BR" sz="1600" dirty="0"/>
          </a:p>
          <a:p>
            <a:r>
              <a:rPr lang="pt-BR" dirty="0">
                <a:latin typeface="Roboto" panose="02000000000000000000" pitchFamily="2" charset="0"/>
              </a:rPr>
              <a:t>WILLIAMS, Robin. Design para quem não é designer: noções básicas de planejamento visual. São Paulo: Callis Ed., 2009.</a:t>
            </a:r>
          </a:p>
          <a:p>
            <a:r>
              <a:rPr lang="pt-BR" dirty="0">
                <a:latin typeface="Roboto" panose="02000000000000000000" pitchFamily="2" charset="0"/>
              </a:rPr>
              <a:t>Vídeo Design X Arte Disponível em Arquivos</a:t>
            </a:r>
          </a:p>
        </p:txBody>
      </p:sp>
    </p:spTree>
    <p:extLst>
      <p:ext uri="{BB962C8B-B14F-4D97-AF65-F5344CB8AC3E}">
        <p14:creationId xmlns:p14="http://schemas.microsoft.com/office/powerpoint/2010/main" val="20551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8E09F-5557-4BFA-A313-E8BACA6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1EE97-6C8F-419B-AE93-71CAE8E4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5506"/>
          </a:xfrm>
        </p:spPr>
        <p:txBody>
          <a:bodyPr/>
          <a:lstStyle/>
          <a:p>
            <a:r>
              <a:rPr lang="pt-BR" dirty="0"/>
              <a:t>O termo design significa projetar.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1B43DF-0D77-4966-974E-86A1CF5788C9}"/>
              </a:ext>
            </a:extLst>
          </p:cNvPr>
          <p:cNvSpPr txBox="1">
            <a:spLocks/>
          </p:cNvSpPr>
          <p:nvPr/>
        </p:nvSpPr>
        <p:spPr>
          <a:xfrm>
            <a:off x="838200" y="25211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Projeto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594E33B-8DC0-4D88-ACA1-1452611EF70B}"/>
              </a:ext>
            </a:extLst>
          </p:cNvPr>
          <p:cNvSpPr txBox="1">
            <a:spLocks/>
          </p:cNvSpPr>
          <p:nvPr/>
        </p:nvSpPr>
        <p:spPr>
          <a:xfrm>
            <a:off x="838200" y="3820568"/>
            <a:ext cx="10515600" cy="1914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desejo, intenção de fazer ou realizar (algo) no futuro; plano</a:t>
            </a:r>
          </a:p>
          <a:p>
            <a:pPr marL="0" indent="0">
              <a:buNone/>
            </a:pPr>
            <a:r>
              <a:rPr lang="pt-BR" dirty="0"/>
              <a:t>OU</a:t>
            </a:r>
          </a:p>
          <a:p>
            <a:r>
              <a:rPr lang="pt-BR" dirty="0"/>
              <a:t>descrição escrita e detalhada de um empreendimento a ser realizado; plano, delineamento, esquema.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7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45A68-266D-48CD-8A01-9936C0C2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AF4AC-1150-4536-9A12-EA02D5D8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226"/>
          </a:xfrm>
        </p:spPr>
        <p:txBody>
          <a:bodyPr/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atirar(-se) à distância; arremessar(-se), lançar(-se).</a:t>
            </a:r>
          </a:p>
          <a:p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OU</a:t>
            </a:r>
          </a:p>
          <a:p>
            <a:pPr algn="l"/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estender-se para fora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343F9D6-7780-4503-BDFC-9A3BFA15EF9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err="1">
                <a:solidFill>
                  <a:srgbClr val="FF0000"/>
                </a:solidFill>
              </a:rPr>
              <a:t>Desing</a:t>
            </a:r>
            <a:r>
              <a:rPr lang="pt-BR" b="1" dirty="0">
                <a:solidFill>
                  <a:srgbClr val="FF0000"/>
                </a:solidFill>
              </a:rPr>
              <a:t>: Ideias que sairão de nós, de forma detalhada, com a intensão de realizar um plano.</a:t>
            </a:r>
          </a:p>
        </p:txBody>
      </p:sp>
      <p:sp>
        <p:nvSpPr>
          <p:cNvPr id="9" name="Chave Esquerda 8">
            <a:extLst>
              <a:ext uri="{FF2B5EF4-FFF2-40B4-BE49-F238E27FC236}">
                <a16:creationId xmlns:a16="http://schemas.microsoft.com/office/drawing/2014/main" id="{1D77465F-6A7C-4B25-A87D-D9EB4FCD74B9}"/>
              </a:ext>
            </a:extLst>
          </p:cNvPr>
          <p:cNvSpPr/>
          <p:nvPr/>
        </p:nvSpPr>
        <p:spPr>
          <a:xfrm rot="16200000">
            <a:off x="6646824" y="1460869"/>
            <a:ext cx="827303" cy="7354386"/>
          </a:xfrm>
          <a:prstGeom prst="leftBrace">
            <a:avLst>
              <a:gd name="adj1" fmla="val 8333"/>
              <a:gd name="adj2" fmla="val 46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599C6E6-84FE-4062-89AD-EAC9A1BF4108}"/>
              </a:ext>
            </a:extLst>
          </p:cNvPr>
          <p:cNvSpPr/>
          <p:nvPr/>
        </p:nvSpPr>
        <p:spPr>
          <a:xfrm>
            <a:off x="5486400" y="5782820"/>
            <a:ext cx="2782389" cy="82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Tem uma função</a:t>
            </a:r>
          </a:p>
        </p:txBody>
      </p:sp>
    </p:spTree>
    <p:extLst>
      <p:ext uri="{BB962C8B-B14F-4D97-AF65-F5344CB8AC3E}">
        <p14:creationId xmlns:p14="http://schemas.microsoft.com/office/powerpoint/2010/main" val="116126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40293-DE5B-4A6D-AAEC-B1CFB905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 design possui uma 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39A93-30AD-4940-9821-E20A37D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4409"/>
          </a:xfrm>
        </p:spPr>
        <p:txBody>
          <a:bodyPr/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Funciona ou Não funciona</a:t>
            </a: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“bons ou ruins”</a:t>
            </a:r>
            <a:endParaRPr lang="pt-BR" dirty="0">
              <a:solidFill>
                <a:srgbClr val="292929"/>
              </a:solidFill>
              <a:latin typeface="charter"/>
            </a:endParaRPr>
          </a:p>
          <a:p>
            <a:r>
              <a:rPr lang="pt-BR" dirty="0">
                <a:solidFill>
                  <a:srgbClr val="292929"/>
                </a:solidFill>
                <a:latin typeface="charter"/>
              </a:rPr>
              <a:t>Produz resultados ou Não gera resultados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D0B3BFB-9715-42A0-99BE-5CCEF82971AD}"/>
              </a:ext>
            </a:extLst>
          </p:cNvPr>
          <p:cNvSpPr txBox="1">
            <a:spLocks/>
          </p:cNvSpPr>
          <p:nvPr/>
        </p:nvSpPr>
        <p:spPr>
          <a:xfrm>
            <a:off x="838200" y="35400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Para avaliar é preciso ter critérios</a:t>
            </a:r>
          </a:p>
        </p:txBody>
      </p:sp>
      <p:sp>
        <p:nvSpPr>
          <p:cNvPr id="5" name="Chave Esquerda 4">
            <a:extLst>
              <a:ext uri="{FF2B5EF4-FFF2-40B4-BE49-F238E27FC236}">
                <a16:creationId xmlns:a16="http://schemas.microsoft.com/office/drawing/2014/main" id="{4A5A097D-D13A-44F7-BF8A-406C5CF1C422}"/>
              </a:ext>
            </a:extLst>
          </p:cNvPr>
          <p:cNvSpPr/>
          <p:nvPr/>
        </p:nvSpPr>
        <p:spPr>
          <a:xfrm rot="16200000">
            <a:off x="6699076" y="3519362"/>
            <a:ext cx="827303" cy="2782388"/>
          </a:xfrm>
          <a:prstGeom prst="leftBrace">
            <a:avLst>
              <a:gd name="adj1" fmla="val 8333"/>
              <a:gd name="adj2" fmla="val 468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FD9CE0B-399A-4C4D-927D-D921BBBB4BA5}"/>
              </a:ext>
            </a:extLst>
          </p:cNvPr>
          <p:cNvSpPr/>
          <p:nvPr/>
        </p:nvSpPr>
        <p:spPr>
          <a:xfrm>
            <a:off x="5721533" y="5489395"/>
            <a:ext cx="2782389" cy="827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Quais critérios</a:t>
            </a:r>
          </a:p>
        </p:txBody>
      </p:sp>
    </p:spTree>
    <p:extLst>
      <p:ext uri="{BB962C8B-B14F-4D97-AF65-F5344CB8AC3E}">
        <p14:creationId xmlns:p14="http://schemas.microsoft.com/office/powerpoint/2010/main" val="225337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E90E9-22F0-4578-BE92-1EFCB1B8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gerais ou Princípios do Design para dar sustentação a uma avaliação.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3E62E-5456-42ED-8A9C-93E0F864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2651"/>
            <a:ext cx="10515600" cy="2924312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rgbClr val="FF0000"/>
                </a:solidFill>
                <a:latin typeface="charter"/>
              </a:rPr>
              <a:t>Alinhamento</a:t>
            </a:r>
          </a:p>
          <a:p>
            <a:r>
              <a:rPr lang="pt-BR" sz="4400" dirty="0">
                <a:solidFill>
                  <a:srgbClr val="FF0000"/>
                </a:solidFill>
                <a:latin typeface="charter"/>
              </a:rPr>
              <a:t>Contraste</a:t>
            </a:r>
          </a:p>
          <a:p>
            <a:r>
              <a:rPr lang="pt-BR" sz="4400" dirty="0">
                <a:solidFill>
                  <a:srgbClr val="FF0000"/>
                </a:solidFill>
                <a:latin typeface="charter"/>
              </a:rPr>
              <a:t>Proximidade</a:t>
            </a:r>
          </a:p>
          <a:p>
            <a:r>
              <a:rPr lang="pt-BR" sz="4400" dirty="0">
                <a:solidFill>
                  <a:srgbClr val="FF0000"/>
                </a:solidFill>
                <a:latin typeface="charter"/>
              </a:rPr>
              <a:t>Repetição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D14F9DF-4B1B-4A61-8D22-B3A4531F8E15}"/>
              </a:ext>
            </a:extLst>
          </p:cNvPr>
          <p:cNvSpPr txBox="1">
            <a:spLocks/>
          </p:cNvSpPr>
          <p:nvPr/>
        </p:nvSpPr>
        <p:spPr>
          <a:xfrm>
            <a:off x="838200" y="1808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accent1"/>
                </a:solidFill>
              </a:rPr>
              <a:t>Princípios do Design</a:t>
            </a:r>
          </a:p>
        </p:txBody>
      </p:sp>
      <p:sp>
        <p:nvSpPr>
          <p:cNvPr id="6" name="Balão de Fala: Oval 5">
            <a:extLst>
              <a:ext uri="{FF2B5EF4-FFF2-40B4-BE49-F238E27FC236}">
                <a16:creationId xmlns:a16="http://schemas.microsoft.com/office/drawing/2014/main" id="{C010909C-B83E-49BE-A9E5-66AA1862070D}"/>
              </a:ext>
            </a:extLst>
          </p:cNvPr>
          <p:cNvSpPr/>
          <p:nvPr/>
        </p:nvSpPr>
        <p:spPr>
          <a:xfrm>
            <a:off x="5826034" y="2711178"/>
            <a:ext cx="5799908" cy="3558993"/>
          </a:xfrm>
          <a:prstGeom prst="wedgeEllipseCallout">
            <a:avLst>
              <a:gd name="adj1" fmla="val -41403"/>
              <a:gd name="adj2" fmla="val -49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WILLIAMS, Robin. </a:t>
            </a:r>
            <a:r>
              <a:rPr lang="pt-BR" sz="2800" b="1" dirty="0"/>
              <a:t>Design para quem não é designe</a:t>
            </a:r>
            <a:r>
              <a:rPr lang="pt-BR" sz="2800" dirty="0"/>
              <a:t>r</a:t>
            </a:r>
            <a:r>
              <a:rPr lang="pt-BR" sz="2800" b="1" dirty="0"/>
              <a:t>: </a:t>
            </a:r>
            <a:r>
              <a:rPr lang="pt-BR" sz="2800" dirty="0"/>
              <a:t>noções básicas de planejamento visual. São Paulo: Callis Ed., 2009.</a:t>
            </a:r>
          </a:p>
        </p:txBody>
      </p:sp>
    </p:spTree>
    <p:extLst>
      <p:ext uri="{BB962C8B-B14F-4D97-AF65-F5344CB8AC3E}">
        <p14:creationId xmlns:p14="http://schemas.microsoft.com/office/powerpoint/2010/main" val="215218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45D32-F743-4A35-B8D9-7627C21D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92929"/>
                </a:solidFill>
                <a:latin typeface="charter"/>
              </a:rPr>
              <a:t>Alinhamento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17AA4-6597-44DD-9CE2-1F54E061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52" y="1425620"/>
            <a:ext cx="10515600" cy="591004"/>
          </a:xfrm>
        </p:spPr>
        <p:txBody>
          <a:bodyPr/>
          <a:lstStyle/>
          <a:p>
            <a:r>
              <a:rPr lang="pt-BR" dirty="0"/>
              <a:t>Escrita Ocidental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34C449C9-5E49-470E-9B97-1F4C6D0D083B}"/>
              </a:ext>
            </a:extLst>
          </p:cNvPr>
          <p:cNvSpPr/>
          <p:nvPr/>
        </p:nvSpPr>
        <p:spPr>
          <a:xfrm>
            <a:off x="627019" y="2751183"/>
            <a:ext cx="2476400" cy="388024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D2CEA539-9417-4C79-A9B2-806E61952444}"/>
              </a:ext>
            </a:extLst>
          </p:cNvPr>
          <p:cNvSpPr/>
          <p:nvPr/>
        </p:nvSpPr>
        <p:spPr>
          <a:xfrm rot="16200000">
            <a:off x="4645827" y="-1940190"/>
            <a:ext cx="2377439" cy="104150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112E1D-20E0-4C89-90EC-32F1ADD38316}"/>
              </a:ext>
            </a:extLst>
          </p:cNvPr>
          <p:cNvSpPr/>
          <p:nvPr/>
        </p:nvSpPr>
        <p:spPr>
          <a:xfrm>
            <a:off x="420188" y="2050869"/>
            <a:ext cx="11351623" cy="4580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25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CE635-2382-4966-9921-0DFBF38B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8402F7-846F-4C94-9B03-9317DDB4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importante é </a:t>
            </a:r>
            <a:r>
              <a:rPr lang="pt-BR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colocar em evidência </a:t>
            </a:r>
            <a:r>
              <a:rPr lang="pt-B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que é valioso.</a:t>
            </a: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 </a:t>
            </a:r>
            <a:r>
              <a:rPr lang="pt-BR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destaque</a:t>
            </a:r>
            <a:r>
              <a:rPr lang="pt-B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 algumas áreas.</a:t>
            </a: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 </a:t>
            </a:r>
            <a:r>
              <a:rPr lang="pt-BR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relevância visual</a:t>
            </a:r>
            <a:r>
              <a:rPr lang="pt-B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ao que deve ser </a:t>
            </a:r>
            <a:r>
              <a:rPr lang="pt-BR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atrativo</a:t>
            </a:r>
            <a:r>
              <a:rPr lang="pt-BR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0A88702-E9BD-4B99-AF9E-AA2A6C9ED77C}"/>
              </a:ext>
            </a:extLst>
          </p:cNvPr>
          <p:cNvSpPr/>
          <p:nvPr/>
        </p:nvSpPr>
        <p:spPr>
          <a:xfrm>
            <a:off x="953589" y="3429000"/>
            <a:ext cx="10149840" cy="3206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principio do contraste">
            <a:extLst>
              <a:ext uri="{FF2B5EF4-FFF2-40B4-BE49-F238E27FC236}">
                <a16:creationId xmlns:a16="http://schemas.microsoft.com/office/drawing/2014/main" id="{F6226379-EB0B-4880-A92D-FEDA78DF4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474" y="3987959"/>
            <a:ext cx="4177664" cy="20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rincipio do contraste">
            <a:extLst>
              <a:ext uri="{FF2B5EF4-FFF2-40B4-BE49-F238E27FC236}">
                <a16:creationId xmlns:a16="http://schemas.microsoft.com/office/drawing/2014/main" id="{D5D0B78C-ED94-4D92-B0EC-DCC299AC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42" y="3972892"/>
            <a:ext cx="3726873" cy="209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92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D2C1D-DD7C-4002-9967-3941598E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Proximidade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1F15D-0823-4E52-92C7-6AE8B295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Aproximar ou formar grupos com elementos que se relacionam.</a:t>
            </a:r>
          </a:p>
          <a:p>
            <a:r>
              <a:rPr lang="pt-BR" dirty="0">
                <a:solidFill>
                  <a:srgbClr val="292929"/>
                </a:solidFill>
                <a:latin typeface="charter"/>
              </a:rPr>
              <a:t>Induzir o como deve ser feita a leitura e entendimento.</a:t>
            </a:r>
          </a:p>
          <a:p>
            <a:r>
              <a:rPr lang="pt-BR" b="0" i="0" dirty="0">
                <a:solidFill>
                  <a:srgbClr val="0C0C0C"/>
                </a:solidFill>
                <a:effectLst/>
                <a:latin typeface="Quicksand"/>
              </a:rPr>
              <a:t>Objetos próximos são processados em nosso cérebro como elementos conjuntos, ou unidades. </a:t>
            </a:r>
            <a:endParaRPr lang="pt-BR" dirty="0"/>
          </a:p>
        </p:txBody>
      </p:sp>
      <p:pic>
        <p:nvPicPr>
          <p:cNvPr id="2050" name="Picture 2" descr="Resultado de imagem para princípio da proximidade visual">
            <a:extLst>
              <a:ext uri="{FF2B5EF4-FFF2-40B4-BE49-F238E27FC236}">
                <a16:creationId xmlns:a16="http://schemas.microsoft.com/office/drawing/2014/main" id="{0C051371-8E87-43CF-A006-35DF6F2C4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07985"/>
            <a:ext cx="5334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2F186CD-736A-5758-A76D-AA96CFB92503}"/>
              </a:ext>
            </a:extLst>
          </p:cNvPr>
          <p:cNvSpPr/>
          <p:nvPr/>
        </p:nvSpPr>
        <p:spPr>
          <a:xfrm>
            <a:off x="953589" y="3429000"/>
            <a:ext cx="10149840" cy="3206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72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7582-9448-42DB-A85B-2E24A8BA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B3E805-A998-40F9-972A-E025C5D1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1164"/>
          </a:xfrm>
        </p:spPr>
        <p:txBody>
          <a:bodyPr/>
          <a:lstStyle/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Ao repetir um elemento fazemos com que o observador siga um fluxo de leitura.</a:t>
            </a: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A repetição é responsável por deixar o produto com a mesma cara do início ao fim. </a:t>
            </a:r>
            <a:endParaRPr lang="pt-BR" dirty="0">
              <a:solidFill>
                <a:srgbClr val="292929"/>
              </a:solidFill>
              <a:latin typeface="charter"/>
            </a:endParaRPr>
          </a:p>
          <a:p>
            <a:endParaRPr lang="pt-BR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90779A-5E6F-42C7-ABF7-7C87A081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435" y="4711816"/>
            <a:ext cx="7145383" cy="8526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F76D9D-99EB-4D48-A86C-4685B4CE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5" y="3683726"/>
            <a:ext cx="7145383" cy="8840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2AA830-5E5B-4ED7-8500-325FA8123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435" y="5778854"/>
            <a:ext cx="7145383" cy="8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03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CE35A4A9DF3FE4A884F04F958A27A8B" ma:contentTypeVersion="4" ma:contentTypeDescription="Crie um novo documento." ma:contentTypeScope="" ma:versionID="ceb091ffbbff54ba8b737b618564288d">
  <xsd:schema xmlns:xsd="http://www.w3.org/2001/XMLSchema" xmlns:xs="http://www.w3.org/2001/XMLSchema" xmlns:p="http://schemas.microsoft.com/office/2006/metadata/properties" xmlns:ns2="c507674b-4247-4a39-85d4-7a4a452e2781" targetNamespace="http://schemas.microsoft.com/office/2006/metadata/properties" ma:root="true" ma:fieldsID="f5ab83359d58314b5be6378d1b58e85b" ns2:_="">
    <xsd:import namespace="c507674b-4247-4a39-85d4-7a4a452e27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7674b-4247-4a39-85d4-7a4a452e2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2D3B24-E877-4B1E-A942-940C68B79458}"/>
</file>

<file path=customXml/itemProps2.xml><?xml version="1.0" encoding="utf-8"?>
<ds:datastoreItem xmlns:ds="http://schemas.openxmlformats.org/officeDocument/2006/customXml" ds:itemID="{25DF3F14-CDD7-4ACF-BB20-58F8312DBD9C}"/>
</file>

<file path=customXml/itemProps3.xml><?xml version="1.0" encoding="utf-8"?>
<ds:datastoreItem xmlns:ds="http://schemas.openxmlformats.org/officeDocument/2006/customXml" ds:itemID="{832AEE80-F601-4261-BD16-E0A92F817D57}"/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397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charter</vt:lpstr>
      <vt:lpstr>Quicksand</vt:lpstr>
      <vt:lpstr>Roboto</vt:lpstr>
      <vt:lpstr>Tema do Office</vt:lpstr>
      <vt:lpstr>Princípios do Design</vt:lpstr>
      <vt:lpstr>Design</vt:lpstr>
      <vt:lpstr>Projetar</vt:lpstr>
      <vt:lpstr>Todo design possui uma função</vt:lpstr>
      <vt:lpstr>Critérios gerais ou Princípios do Design para dar sustentação a uma avaliação.</vt:lpstr>
      <vt:lpstr>Alinhamento</vt:lpstr>
      <vt:lpstr>Contraste</vt:lpstr>
      <vt:lpstr>Proximidade</vt:lpstr>
      <vt:lpstr>Repetição</vt:lpstr>
      <vt:lpstr>Conclusão da aula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do Design</dc:title>
  <dc:creator>IVO CIPRIANO BRANQUINHO</dc:creator>
  <cp:lastModifiedBy>Ivo Branquinho</cp:lastModifiedBy>
  <cp:revision>17</cp:revision>
  <dcterms:created xsi:type="dcterms:W3CDTF">2021-02-17T07:07:54Z</dcterms:created>
  <dcterms:modified xsi:type="dcterms:W3CDTF">2022-08-17T10:23:00Z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0x010100BCE35A4A9DF3FE4A884F04F958A27A8B</vt:lpwstr>
  </property>
</Properties>
</file>