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7" r:id="rId19"/>
    <p:sldId id="298" r:id="rId20"/>
    <p:sldId id="274" r:id="rId21"/>
    <p:sldId id="282" r:id="rId22"/>
    <p:sldId id="283" r:id="rId23"/>
    <p:sldId id="284" r:id="rId24"/>
    <p:sldId id="285" r:id="rId25"/>
    <p:sldId id="286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92" r:id="rId34"/>
    <p:sldId id="293" r:id="rId35"/>
    <p:sldId id="294" r:id="rId36"/>
    <p:sldId id="295" r:id="rId37"/>
    <p:sldId id="296" r:id="rId38"/>
    <p:sldId id="287" r:id="rId39"/>
    <p:sldId id="288" r:id="rId40"/>
    <p:sldId id="289" r:id="rId41"/>
    <p:sldId id="290" r:id="rId42"/>
    <p:sldId id="291" r:id="rId43"/>
    <p:sldId id="306" r:id="rId44"/>
    <p:sldId id="299" r:id="rId45"/>
    <p:sldId id="300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6480E-AE80-4036-BEB6-27641C7CB84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08329F-8CFC-4A29-B6EC-86234CD76F23}">
      <dgm:prSet/>
      <dgm:spPr/>
      <dgm:t>
        <a:bodyPr/>
        <a:lstStyle/>
        <a:p>
          <a:r>
            <a:rPr lang="pt-BR"/>
            <a:t>Adicionar colunas</a:t>
          </a:r>
          <a:endParaRPr lang="en-US"/>
        </a:p>
      </dgm:t>
    </dgm:pt>
    <dgm:pt modelId="{F8EB1629-CFFF-416E-8FDB-32DA999235C2}" type="parTrans" cxnId="{D865725C-8D16-4C42-927C-20801D572B7C}">
      <dgm:prSet/>
      <dgm:spPr/>
      <dgm:t>
        <a:bodyPr/>
        <a:lstStyle/>
        <a:p>
          <a:endParaRPr lang="en-US"/>
        </a:p>
      </dgm:t>
    </dgm:pt>
    <dgm:pt modelId="{8FCE1D06-F98E-46AC-949B-297303207F0F}" type="sibTrans" cxnId="{D865725C-8D16-4C42-927C-20801D572B7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6D71B4C-F9BB-4C4E-BBEB-2A3ACEEE8423}">
      <dgm:prSet/>
      <dgm:spPr/>
      <dgm:t>
        <a:bodyPr/>
        <a:lstStyle/>
        <a:p>
          <a:r>
            <a:rPr lang="pt-BR" dirty="0"/>
            <a:t>alter </a:t>
          </a:r>
          <a:r>
            <a:rPr lang="pt-BR" dirty="0" err="1"/>
            <a:t>table</a:t>
          </a:r>
          <a:r>
            <a:rPr lang="pt-BR" dirty="0"/>
            <a:t> tabela</a:t>
          </a:r>
          <a:endParaRPr lang="en-US" dirty="0"/>
        </a:p>
      </dgm:t>
    </dgm:pt>
    <dgm:pt modelId="{BD116ADC-A180-4CC4-998C-76E13F3A5240}" type="parTrans" cxnId="{9CD82703-5693-4DE7-91BB-6DB20CFD1A79}">
      <dgm:prSet/>
      <dgm:spPr/>
      <dgm:t>
        <a:bodyPr/>
        <a:lstStyle/>
        <a:p>
          <a:endParaRPr lang="en-US"/>
        </a:p>
      </dgm:t>
    </dgm:pt>
    <dgm:pt modelId="{1DEBA58A-674F-4999-9776-D0BD83F19231}" type="sibTrans" cxnId="{9CD82703-5693-4DE7-91BB-6DB20CFD1A7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05CFFF0-0611-49BE-8E71-D55D29D87FDF}">
      <dgm:prSet/>
      <dgm:spPr/>
      <dgm:t>
        <a:bodyPr/>
        <a:lstStyle/>
        <a:p>
          <a:r>
            <a:rPr lang="pt-BR" dirty="0"/>
            <a:t>add coluna tipo_dados </a:t>
          </a:r>
          <a:r>
            <a:rPr lang="pt-BR" dirty="0" err="1"/>
            <a:t>constraints</a:t>
          </a:r>
          <a:r>
            <a:rPr lang="pt-BR" dirty="0"/>
            <a:t>;</a:t>
          </a:r>
          <a:endParaRPr lang="en-US" dirty="0"/>
        </a:p>
      </dgm:t>
    </dgm:pt>
    <dgm:pt modelId="{DD9D3AD0-481A-4C3E-B362-03B5FD2D9599}" type="parTrans" cxnId="{FCEB131B-A614-4990-8DE2-3927AF323D7A}">
      <dgm:prSet/>
      <dgm:spPr/>
      <dgm:t>
        <a:bodyPr/>
        <a:lstStyle/>
        <a:p>
          <a:endParaRPr lang="en-US"/>
        </a:p>
      </dgm:t>
    </dgm:pt>
    <dgm:pt modelId="{B96D332C-3C8B-46E4-9C5F-A7694B458F61}" type="sibTrans" cxnId="{FCEB131B-A614-4990-8DE2-3927AF323D7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3337B46-601D-4148-B341-748B442F3B47}" type="pres">
      <dgm:prSet presAssocID="{E646480E-AE80-4036-BEB6-27641C7CB84C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F3C7728-A1A0-4282-9CA9-BD28FD160889}" type="pres">
      <dgm:prSet presAssocID="{3308329F-8CFC-4A29-B6EC-86234CD76F23}" presName="compositeNode" presStyleCnt="0">
        <dgm:presLayoutVars>
          <dgm:bulletEnabled val="1"/>
        </dgm:presLayoutVars>
      </dgm:prSet>
      <dgm:spPr/>
    </dgm:pt>
    <dgm:pt modelId="{75EE9292-9E27-4BC7-AB0B-BA39C7B71779}" type="pres">
      <dgm:prSet presAssocID="{3308329F-8CFC-4A29-B6EC-86234CD76F23}" presName="bgRect" presStyleLbl="bgAccFollowNode1" presStyleIdx="0" presStyleCnt="3"/>
      <dgm:spPr/>
      <dgm:t>
        <a:bodyPr/>
        <a:lstStyle/>
        <a:p>
          <a:endParaRPr lang="pt-BR"/>
        </a:p>
      </dgm:t>
    </dgm:pt>
    <dgm:pt modelId="{A0954D29-1274-4B1F-88B2-A69607B9C8F2}" type="pres">
      <dgm:prSet presAssocID="{8FCE1D06-F98E-46AC-949B-297303207F0F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pt-BR"/>
        </a:p>
      </dgm:t>
    </dgm:pt>
    <dgm:pt modelId="{1B119659-FB7B-44AB-86D6-15A2728ABFE4}" type="pres">
      <dgm:prSet presAssocID="{3308329F-8CFC-4A29-B6EC-86234CD76F23}" presName="bottomLine" presStyleLbl="alignNode1" presStyleIdx="1" presStyleCnt="6">
        <dgm:presLayoutVars/>
      </dgm:prSet>
      <dgm:spPr/>
    </dgm:pt>
    <dgm:pt modelId="{04984168-E71F-48C2-B8F0-D6957AB8748E}" type="pres">
      <dgm:prSet presAssocID="{3308329F-8CFC-4A29-B6EC-86234CD76F23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AD6C48-80CB-4DB1-A35F-1C886318FAB0}" type="pres">
      <dgm:prSet presAssocID="{8FCE1D06-F98E-46AC-949B-297303207F0F}" presName="sibTrans" presStyleCnt="0"/>
      <dgm:spPr/>
    </dgm:pt>
    <dgm:pt modelId="{9CF3D835-C9BC-4158-B8F4-DBBDEBDBDD0C}" type="pres">
      <dgm:prSet presAssocID="{76D71B4C-F9BB-4C4E-BBEB-2A3ACEEE8423}" presName="compositeNode" presStyleCnt="0">
        <dgm:presLayoutVars>
          <dgm:bulletEnabled val="1"/>
        </dgm:presLayoutVars>
      </dgm:prSet>
      <dgm:spPr/>
    </dgm:pt>
    <dgm:pt modelId="{54C08D90-69AD-4574-9296-E2F6F56CBCE2}" type="pres">
      <dgm:prSet presAssocID="{76D71B4C-F9BB-4C4E-BBEB-2A3ACEEE8423}" presName="bgRect" presStyleLbl="bgAccFollowNode1" presStyleIdx="1" presStyleCnt="3"/>
      <dgm:spPr/>
      <dgm:t>
        <a:bodyPr/>
        <a:lstStyle/>
        <a:p>
          <a:endParaRPr lang="pt-BR"/>
        </a:p>
      </dgm:t>
    </dgm:pt>
    <dgm:pt modelId="{C7D7A631-DBB4-475D-A06F-80CCB88EDFA7}" type="pres">
      <dgm:prSet presAssocID="{1DEBA58A-674F-4999-9776-D0BD83F19231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pt-BR"/>
        </a:p>
      </dgm:t>
    </dgm:pt>
    <dgm:pt modelId="{EFE4AFFD-369F-4E7B-AA71-145D28366E86}" type="pres">
      <dgm:prSet presAssocID="{76D71B4C-F9BB-4C4E-BBEB-2A3ACEEE8423}" presName="bottomLine" presStyleLbl="alignNode1" presStyleIdx="3" presStyleCnt="6">
        <dgm:presLayoutVars/>
      </dgm:prSet>
      <dgm:spPr/>
    </dgm:pt>
    <dgm:pt modelId="{120E7CFD-97B5-4EB4-B0DF-008712E38BA8}" type="pres">
      <dgm:prSet presAssocID="{76D71B4C-F9BB-4C4E-BBEB-2A3ACEEE8423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8AD853-5334-434B-979A-95154B62125F}" type="pres">
      <dgm:prSet presAssocID="{1DEBA58A-674F-4999-9776-D0BD83F19231}" presName="sibTrans" presStyleCnt="0"/>
      <dgm:spPr/>
    </dgm:pt>
    <dgm:pt modelId="{C4B7B3C4-0FD4-4549-A703-849DFB213494}" type="pres">
      <dgm:prSet presAssocID="{305CFFF0-0611-49BE-8E71-D55D29D87FDF}" presName="compositeNode" presStyleCnt="0">
        <dgm:presLayoutVars>
          <dgm:bulletEnabled val="1"/>
        </dgm:presLayoutVars>
      </dgm:prSet>
      <dgm:spPr/>
    </dgm:pt>
    <dgm:pt modelId="{FE76680B-CB32-42C8-B61E-557E1A094D4C}" type="pres">
      <dgm:prSet presAssocID="{305CFFF0-0611-49BE-8E71-D55D29D87FDF}" presName="bgRect" presStyleLbl="bgAccFollowNode1" presStyleIdx="2" presStyleCnt="3"/>
      <dgm:spPr/>
      <dgm:t>
        <a:bodyPr/>
        <a:lstStyle/>
        <a:p>
          <a:endParaRPr lang="pt-BR"/>
        </a:p>
      </dgm:t>
    </dgm:pt>
    <dgm:pt modelId="{AE9B3B99-EA0E-4635-9FBE-9F6A25964AE9}" type="pres">
      <dgm:prSet presAssocID="{B96D332C-3C8B-46E4-9C5F-A7694B458F61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pt-BR"/>
        </a:p>
      </dgm:t>
    </dgm:pt>
    <dgm:pt modelId="{712C26CB-C5CB-4A6F-A511-F8588FD9CB78}" type="pres">
      <dgm:prSet presAssocID="{305CFFF0-0611-49BE-8E71-D55D29D87FDF}" presName="bottomLine" presStyleLbl="alignNode1" presStyleIdx="5" presStyleCnt="6">
        <dgm:presLayoutVars/>
      </dgm:prSet>
      <dgm:spPr/>
    </dgm:pt>
    <dgm:pt modelId="{BD3CFD8D-0324-4485-AE6F-04133201A3BB}" type="pres">
      <dgm:prSet presAssocID="{305CFFF0-0611-49BE-8E71-D55D29D87FDF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BDB046-B2F8-478D-BEE9-8C455601B93C}" type="presOf" srcId="{305CFFF0-0611-49BE-8E71-D55D29D87FDF}" destId="{BD3CFD8D-0324-4485-AE6F-04133201A3BB}" srcOrd="1" destOrd="0" presId="urn:microsoft.com/office/officeart/2016/7/layout/BasicLinearProcessNumbered"/>
    <dgm:cxn modelId="{2F6D8420-D451-4A57-8BE8-8B737D90BD8A}" type="presOf" srcId="{1DEBA58A-674F-4999-9776-D0BD83F19231}" destId="{C7D7A631-DBB4-475D-A06F-80CCB88EDFA7}" srcOrd="0" destOrd="0" presId="urn:microsoft.com/office/officeart/2016/7/layout/BasicLinearProcessNumbered"/>
    <dgm:cxn modelId="{D865725C-8D16-4C42-927C-20801D572B7C}" srcId="{E646480E-AE80-4036-BEB6-27641C7CB84C}" destId="{3308329F-8CFC-4A29-B6EC-86234CD76F23}" srcOrd="0" destOrd="0" parTransId="{F8EB1629-CFFF-416E-8FDB-32DA999235C2}" sibTransId="{8FCE1D06-F98E-46AC-949B-297303207F0F}"/>
    <dgm:cxn modelId="{1BE21B90-5AC8-4518-BD98-1AE6C483FCAD}" type="presOf" srcId="{3308329F-8CFC-4A29-B6EC-86234CD76F23}" destId="{75EE9292-9E27-4BC7-AB0B-BA39C7B71779}" srcOrd="0" destOrd="0" presId="urn:microsoft.com/office/officeart/2016/7/layout/BasicLinearProcessNumbered"/>
    <dgm:cxn modelId="{53CBF761-1558-4590-9A15-8615F09ECCCD}" type="presOf" srcId="{76D71B4C-F9BB-4C4E-BBEB-2A3ACEEE8423}" destId="{120E7CFD-97B5-4EB4-B0DF-008712E38BA8}" srcOrd="1" destOrd="0" presId="urn:microsoft.com/office/officeart/2016/7/layout/BasicLinearProcessNumbered"/>
    <dgm:cxn modelId="{9CD82703-5693-4DE7-91BB-6DB20CFD1A79}" srcId="{E646480E-AE80-4036-BEB6-27641C7CB84C}" destId="{76D71B4C-F9BB-4C4E-BBEB-2A3ACEEE8423}" srcOrd="1" destOrd="0" parTransId="{BD116ADC-A180-4CC4-998C-76E13F3A5240}" sibTransId="{1DEBA58A-674F-4999-9776-D0BD83F19231}"/>
    <dgm:cxn modelId="{D8578F5E-C972-4A16-812A-A413112D6280}" type="presOf" srcId="{8FCE1D06-F98E-46AC-949B-297303207F0F}" destId="{A0954D29-1274-4B1F-88B2-A69607B9C8F2}" srcOrd="0" destOrd="0" presId="urn:microsoft.com/office/officeart/2016/7/layout/BasicLinearProcessNumbered"/>
    <dgm:cxn modelId="{8CBFA9F1-67E3-4035-B89F-F75B1D41DA40}" type="presOf" srcId="{B96D332C-3C8B-46E4-9C5F-A7694B458F61}" destId="{AE9B3B99-EA0E-4635-9FBE-9F6A25964AE9}" srcOrd="0" destOrd="0" presId="urn:microsoft.com/office/officeart/2016/7/layout/BasicLinearProcessNumbered"/>
    <dgm:cxn modelId="{43447F6E-17F9-4CFA-B61B-14A684FC3FC8}" type="presOf" srcId="{E646480E-AE80-4036-BEB6-27641C7CB84C}" destId="{D3337B46-601D-4148-B341-748B442F3B47}" srcOrd="0" destOrd="0" presId="urn:microsoft.com/office/officeart/2016/7/layout/BasicLinearProcessNumbered"/>
    <dgm:cxn modelId="{33987813-EFCC-41CB-8AB3-54578E479A93}" type="presOf" srcId="{305CFFF0-0611-49BE-8E71-D55D29D87FDF}" destId="{FE76680B-CB32-42C8-B61E-557E1A094D4C}" srcOrd="0" destOrd="0" presId="urn:microsoft.com/office/officeart/2016/7/layout/BasicLinearProcessNumbered"/>
    <dgm:cxn modelId="{4F57C7EC-187D-47FB-AB47-8D5163C815FD}" type="presOf" srcId="{76D71B4C-F9BB-4C4E-BBEB-2A3ACEEE8423}" destId="{54C08D90-69AD-4574-9296-E2F6F56CBCE2}" srcOrd="0" destOrd="0" presId="urn:microsoft.com/office/officeart/2016/7/layout/BasicLinearProcessNumbered"/>
    <dgm:cxn modelId="{FCEB131B-A614-4990-8DE2-3927AF323D7A}" srcId="{E646480E-AE80-4036-BEB6-27641C7CB84C}" destId="{305CFFF0-0611-49BE-8E71-D55D29D87FDF}" srcOrd="2" destOrd="0" parTransId="{DD9D3AD0-481A-4C3E-B362-03B5FD2D9599}" sibTransId="{B96D332C-3C8B-46E4-9C5F-A7694B458F61}"/>
    <dgm:cxn modelId="{159032C5-E0B2-4B6E-8031-9787C9F9054A}" type="presOf" srcId="{3308329F-8CFC-4A29-B6EC-86234CD76F23}" destId="{04984168-E71F-48C2-B8F0-D6957AB8748E}" srcOrd="1" destOrd="0" presId="urn:microsoft.com/office/officeart/2016/7/layout/BasicLinearProcessNumbered"/>
    <dgm:cxn modelId="{4EF16121-2BC3-442F-9DE7-65FFBE8DCEEC}" type="presParOf" srcId="{D3337B46-601D-4148-B341-748B442F3B47}" destId="{5F3C7728-A1A0-4282-9CA9-BD28FD160889}" srcOrd="0" destOrd="0" presId="urn:microsoft.com/office/officeart/2016/7/layout/BasicLinearProcessNumbered"/>
    <dgm:cxn modelId="{855B54BF-D835-4E3A-B0BE-5BF4B07398CE}" type="presParOf" srcId="{5F3C7728-A1A0-4282-9CA9-BD28FD160889}" destId="{75EE9292-9E27-4BC7-AB0B-BA39C7B71779}" srcOrd="0" destOrd="0" presId="urn:microsoft.com/office/officeart/2016/7/layout/BasicLinearProcessNumbered"/>
    <dgm:cxn modelId="{C30DA58C-28C4-499D-A622-EADA5A4CBCA3}" type="presParOf" srcId="{5F3C7728-A1A0-4282-9CA9-BD28FD160889}" destId="{A0954D29-1274-4B1F-88B2-A69607B9C8F2}" srcOrd="1" destOrd="0" presId="urn:microsoft.com/office/officeart/2016/7/layout/BasicLinearProcessNumbered"/>
    <dgm:cxn modelId="{0D83420E-9DDB-461B-9905-89ED5B718A2E}" type="presParOf" srcId="{5F3C7728-A1A0-4282-9CA9-BD28FD160889}" destId="{1B119659-FB7B-44AB-86D6-15A2728ABFE4}" srcOrd="2" destOrd="0" presId="urn:microsoft.com/office/officeart/2016/7/layout/BasicLinearProcessNumbered"/>
    <dgm:cxn modelId="{E77C33AC-44BA-4B14-A77F-7F0356EDA73F}" type="presParOf" srcId="{5F3C7728-A1A0-4282-9CA9-BD28FD160889}" destId="{04984168-E71F-48C2-B8F0-D6957AB8748E}" srcOrd="3" destOrd="0" presId="urn:microsoft.com/office/officeart/2016/7/layout/BasicLinearProcessNumbered"/>
    <dgm:cxn modelId="{56514D14-55FF-49DA-B848-E9CCFD2F6B6A}" type="presParOf" srcId="{D3337B46-601D-4148-B341-748B442F3B47}" destId="{D3AD6C48-80CB-4DB1-A35F-1C886318FAB0}" srcOrd="1" destOrd="0" presId="urn:microsoft.com/office/officeart/2016/7/layout/BasicLinearProcessNumbered"/>
    <dgm:cxn modelId="{BEBC5BD5-961A-4BDE-8942-1EAC8DC969FA}" type="presParOf" srcId="{D3337B46-601D-4148-B341-748B442F3B47}" destId="{9CF3D835-C9BC-4158-B8F4-DBBDEBDBDD0C}" srcOrd="2" destOrd="0" presId="urn:microsoft.com/office/officeart/2016/7/layout/BasicLinearProcessNumbered"/>
    <dgm:cxn modelId="{DE0C64AF-6DF0-4BE6-8E79-C009970AFEBE}" type="presParOf" srcId="{9CF3D835-C9BC-4158-B8F4-DBBDEBDBDD0C}" destId="{54C08D90-69AD-4574-9296-E2F6F56CBCE2}" srcOrd="0" destOrd="0" presId="urn:microsoft.com/office/officeart/2016/7/layout/BasicLinearProcessNumbered"/>
    <dgm:cxn modelId="{D1F35F92-2EFD-466E-B1EA-63875E25DDEB}" type="presParOf" srcId="{9CF3D835-C9BC-4158-B8F4-DBBDEBDBDD0C}" destId="{C7D7A631-DBB4-475D-A06F-80CCB88EDFA7}" srcOrd="1" destOrd="0" presId="urn:microsoft.com/office/officeart/2016/7/layout/BasicLinearProcessNumbered"/>
    <dgm:cxn modelId="{AD2E07E0-C7D9-4798-924F-BA5941A8E189}" type="presParOf" srcId="{9CF3D835-C9BC-4158-B8F4-DBBDEBDBDD0C}" destId="{EFE4AFFD-369F-4E7B-AA71-145D28366E86}" srcOrd="2" destOrd="0" presId="urn:microsoft.com/office/officeart/2016/7/layout/BasicLinearProcessNumbered"/>
    <dgm:cxn modelId="{F3C313EE-2F06-4A75-823B-F8399EC9AAEF}" type="presParOf" srcId="{9CF3D835-C9BC-4158-B8F4-DBBDEBDBDD0C}" destId="{120E7CFD-97B5-4EB4-B0DF-008712E38BA8}" srcOrd="3" destOrd="0" presId="urn:microsoft.com/office/officeart/2016/7/layout/BasicLinearProcessNumbered"/>
    <dgm:cxn modelId="{75CEEB34-A7A6-4D31-B198-19090A0A2E6B}" type="presParOf" srcId="{D3337B46-601D-4148-B341-748B442F3B47}" destId="{428AD853-5334-434B-979A-95154B62125F}" srcOrd="3" destOrd="0" presId="urn:microsoft.com/office/officeart/2016/7/layout/BasicLinearProcessNumbered"/>
    <dgm:cxn modelId="{E1EE1FC7-C547-4DB2-97E3-B91714776E94}" type="presParOf" srcId="{D3337B46-601D-4148-B341-748B442F3B47}" destId="{C4B7B3C4-0FD4-4549-A703-849DFB213494}" srcOrd="4" destOrd="0" presId="urn:microsoft.com/office/officeart/2016/7/layout/BasicLinearProcessNumbered"/>
    <dgm:cxn modelId="{3D603B24-2ABB-422B-9FCD-8FE0E3F14D85}" type="presParOf" srcId="{C4B7B3C4-0FD4-4549-A703-849DFB213494}" destId="{FE76680B-CB32-42C8-B61E-557E1A094D4C}" srcOrd="0" destOrd="0" presId="urn:microsoft.com/office/officeart/2016/7/layout/BasicLinearProcessNumbered"/>
    <dgm:cxn modelId="{59E91F97-6C20-40E6-9B3C-7E44ED5B7B1F}" type="presParOf" srcId="{C4B7B3C4-0FD4-4549-A703-849DFB213494}" destId="{AE9B3B99-EA0E-4635-9FBE-9F6A25964AE9}" srcOrd="1" destOrd="0" presId="urn:microsoft.com/office/officeart/2016/7/layout/BasicLinearProcessNumbered"/>
    <dgm:cxn modelId="{20A08971-32B7-4EA7-BAA9-9D4256773587}" type="presParOf" srcId="{C4B7B3C4-0FD4-4549-A703-849DFB213494}" destId="{712C26CB-C5CB-4A6F-A511-F8588FD9CB78}" srcOrd="2" destOrd="0" presId="urn:microsoft.com/office/officeart/2016/7/layout/BasicLinearProcessNumbered"/>
    <dgm:cxn modelId="{2CBFFC3E-23DE-4B22-A934-4F2F454BE568}" type="presParOf" srcId="{C4B7B3C4-0FD4-4549-A703-849DFB213494}" destId="{BD3CFD8D-0324-4485-AE6F-04133201A3B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E9292-9E27-4BC7-AB0B-BA39C7B71779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/>
            <a:t>Adicionar colunas</a:t>
          </a:r>
          <a:endParaRPr lang="en-US" sz="2600" kern="1200"/>
        </a:p>
      </dsp:txBody>
      <dsp:txXfrm>
        <a:off x="0" y="1653508"/>
        <a:ext cx="3286125" cy="2610802"/>
      </dsp:txXfrm>
    </dsp:sp>
    <dsp:sp modelId="{A0954D29-1274-4B1F-88B2-A69607B9C8F2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1B119659-FB7B-44AB-86D6-15A2728ABFE4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08D90-69AD-4574-9296-E2F6F56CBCE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/>
            <a:t>alter </a:t>
          </a:r>
          <a:r>
            <a:rPr lang="pt-BR" sz="2600" kern="1200" dirty="0" err="1"/>
            <a:t>table</a:t>
          </a:r>
          <a:r>
            <a:rPr lang="pt-BR" sz="2600" kern="1200" dirty="0"/>
            <a:t> tabela</a:t>
          </a:r>
          <a:endParaRPr lang="en-US" sz="2600" kern="1200" dirty="0"/>
        </a:p>
      </dsp:txBody>
      <dsp:txXfrm>
        <a:off x="3614737" y="1653508"/>
        <a:ext cx="3286125" cy="2610802"/>
      </dsp:txXfrm>
    </dsp:sp>
    <dsp:sp modelId="{C7D7A631-DBB4-475D-A06F-80CCB88EDFA7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FE4AFFD-369F-4E7B-AA71-145D28366E86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6680B-CB32-42C8-B61E-557E1A094D4C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/>
            <a:t>add coluna tipo_dados </a:t>
          </a:r>
          <a:r>
            <a:rPr lang="pt-BR" sz="2600" kern="1200" dirty="0" err="1"/>
            <a:t>constraints</a:t>
          </a:r>
          <a:r>
            <a:rPr lang="pt-BR" sz="2600" kern="1200" dirty="0"/>
            <a:t>;</a:t>
          </a:r>
          <a:endParaRPr lang="en-US" sz="2600" kern="1200" dirty="0"/>
        </a:p>
      </dsp:txBody>
      <dsp:txXfrm>
        <a:off x="7229475" y="1653508"/>
        <a:ext cx="3286125" cy="2610802"/>
      </dsp:txXfrm>
    </dsp:sp>
    <dsp:sp modelId="{AE9B3B99-EA0E-4635-9FBE-9F6A25964AE9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712C26CB-C5CB-4A6F-A511-F8588FD9CB7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A6636-9629-4E51-A2CB-8B0157736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52D12-CF10-4FC9-9D9F-CC75EB60F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E3EBE-C710-4F9E-BE45-552AFEA7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566D2-0985-4998-B076-A8AC8176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40C6A-CD5C-4C0F-A8CB-E2245214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5EC1-A229-4AA9-BC68-E21E2AB5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AE2DC7-7DB3-4F51-B527-12B0E680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44DD6-FEAB-4920-B12A-2B328557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C4445-5D72-49BD-B215-44F9A817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862386-FC94-4801-AFF2-D368961E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14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3F67DA-DF2B-4F53-B04A-9D90E8D51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979D8C-B9FA-4AD8-864F-7CE745DF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D327E-00BD-412D-BD6F-3C4605D8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21F8B-330F-4F4D-9F4C-FB04993C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F26F3-0929-4E05-871D-A82A2BAF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26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312AA-C878-4879-A1FA-1CF4963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A9AA6-F6F2-4AE2-A1C0-E2438B37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B10EE-606A-45B6-B973-C1B215E5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2A28D-A999-41F1-8EC8-39FC57E2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D7AB7-8CEA-4278-AA92-E28BF60B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5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ABBFC-4A3C-4690-ADD6-634177BD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785DD7-5CD7-45E6-B1B1-16D4F84C3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C1EF5-93C7-446C-AE1C-A194F2C0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F687B-D15A-4F34-A3FF-ACD4E109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6941F6-5976-4A23-98AA-3FDA5D8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93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878F7-E91C-44B7-BC1F-9831807B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E886F-E44A-42C1-855C-5E42A392B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D6F807-4705-4C74-BE1D-4387E6371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B2FF7-221E-4D7D-8A33-1D7EEEB8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BE4262-362F-43DF-8D26-09A6CB56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4CF57D-5D5F-4DCE-B42A-53032524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4DF9C-F74D-4C85-A238-D97767B1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36712-4C08-4830-87FC-250B4D8B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2F60E9-DAAC-4E64-AA31-0475638C1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18B1EA-7D9A-42EB-8D81-73D537696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E6EB6E-8933-4D6E-89AA-4395998A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EEE63E-7FE8-4E12-817A-CA730DCA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12DC59-42B4-4CB9-B266-8AC97B4E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C3B753-2FB2-45DE-8419-2FDFB365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7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A3810-DB7E-472D-84EA-E30A32DC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8EB3D5-0CE1-4605-A1E2-8B69771F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BDA2C9-1EDD-499E-A937-088280B1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BF3F9B-C127-4D63-9297-14C70DAD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88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8B1961-6D88-4F9A-A0F9-F21220C5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3E53D3-E4CE-4F18-9CCF-1C885026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AF5D47-035F-4EBD-B8AB-84CE4574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70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047B-84E9-4A24-B018-1AB9863F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18EB1-1A92-49B1-BADB-F68F993F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65C049-3821-453A-AF2D-24CF8091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8E641-1879-4ABE-BA40-B0791EC8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ADE308-CB4D-48F3-8AD3-34483727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BDEED-581D-4B7E-A4EC-1FBB37C5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9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B8BC6-8764-4B77-9F22-1B158766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ACADF1-111B-4DA9-8496-D1102130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311F2-E034-4BF9-B016-9D3EA635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EC8FCA-9F45-495F-AB5F-7DF4CA75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360302-7E4A-4D7D-9C76-79C87926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83FDF0-2350-461B-A85A-F19B491B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75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3DF2F-9036-4A55-A6FB-FA9AFEDA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7C9A4-04F7-4C87-964B-2D7C54D0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2438B-E10E-4106-BA6D-03B1DA7E0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4865-31C7-4A7A-ABB7-5FB1B0F1AB00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713927-E882-41CB-AB31-3277B96CE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2D09D2-BB89-4CAE-BAEA-E8A56E0B8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A067-6785-453C-9E92-EFF3BD60F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80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ev.msql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D6B95-B0CB-49FD-8387-A2F2A18D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/>
              <a:t>MYSQL – </a:t>
            </a:r>
            <a:r>
              <a:rPr lang="pt-BR" sz="2800" dirty="0" err="1"/>
              <a:t>Work</a:t>
            </a:r>
            <a:r>
              <a:rPr lang="pt-BR" sz="2800" dirty="0"/>
              <a:t> </a:t>
            </a:r>
            <a:r>
              <a:rPr lang="pt-BR" sz="2800" dirty="0" err="1"/>
              <a:t>Bench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1DEB9-2A6A-4323-9757-911E12A8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Download </a:t>
            </a:r>
            <a:r>
              <a:rPr lang="pt-BR" sz="2400" dirty="0">
                <a:hlinkClick r:id="rId2"/>
              </a:rPr>
              <a:t>www.dev.msql.com</a:t>
            </a: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6F2E98-1BB5-4976-A6C4-44F56AA7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22" y="2415071"/>
            <a:ext cx="5817703" cy="36360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1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DDL – Data Definiton 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16CA11-9634-414E-BF45-B6BC0141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98" y="1747434"/>
            <a:ext cx="7943685" cy="33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8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DML – Data Manipulation Language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57398F0-34A0-4FD2-A28C-59DBD3506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173" y="2047642"/>
            <a:ext cx="5807654" cy="21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1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DCL – Data </a:t>
            </a:r>
            <a:r>
              <a:rPr lang="pt-BR" sz="2800" b="1" dirty="0" err="1"/>
              <a:t>Control</a:t>
            </a:r>
            <a:r>
              <a:rPr lang="pt-BR" sz="2800" b="1" dirty="0"/>
              <a:t> Language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9987D7D-D01B-4869-AFBF-D6AA020C5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540" y="1941841"/>
            <a:ext cx="7448857" cy="20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DQL – Data Query Language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DEB354A-85D3-4913-8558-91BA16006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086" y="1798601"/>
            <a:ext cx="631732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MYSQL – Criação de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Para criar um novo banco de dados: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Comando</a:t>
            </a:r>
            <a:r>
              <a:rPr lang="pt-BR" sz="2400" dirty="0"/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Create database  </a:t>
            </a:r>
            <a:r>
              <a:rPr lang="pt-BR" sz="2400" dirty="0"/>
              <a:t>nome banco de dados;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Exemplo: </a:t>
            </a:r>
            <a:r>
              <a:rPr lang="pt-BR" sz="2400" b="1" dirty="0"/>
              <a:t>create database </a:t>
            </a:r>
            <a:r>
              <a:rPr lang="pt-BR" sz="2400" b="1" dirty="0" err="1"/>
              <a:t>db_Biblioteca</a:t>
            </a:r>
            <a:r>
              <a:rPr lang="pt-BR" sz="2400" b="1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6776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Verificar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Podemos verificar os bancos de dados existentes com o </a:t>
            </a:r>
            <a:r>
              <a:rPr lang="pt-BR" sz="2400" b="1" dirty="0"/>
              <a:t>comando show </a:t>
            </a:r>
            <a:r>
              <a:rPr lang="pt-BR" sz="2400" b="1" dirty="0" err="1"/>
              <a:t>databases</a:t>
            </a:r>
            <a:r>
              <a:rPr lang="pt-BR" sz="2400" b="1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show </a:t>
            </a:r>
            <a:r>
              <a:rPr lang="pt-BR" sz="2400" b="1" dirty="0" err="1"/>
              <a:t>databases</a:t>
            </a:r>
            <a:r>
              <a:rPr lang="pt-BR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219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Comando use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O comando </a:t>
            </a:r>
            <a:r>
              <a:rPr lang="pt-BR" sz="2400" b="1" dirty="0"/>
              <a:t>use instrui o SGBDR </a:t>
            </a:r>
            <a:r>
              <a:rPr lang="pt-BR" sz="2400" dirty="0"/>
              <a:t>a utilizar o banco de dados especificado para rodar os comandos.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Sintaxe: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use </a:t>
            </a:r>
            <a:r>
              <a:rPr lang="pt-BR" sz="2400" b="1" dirty="0" err="1"/>
              <a:t>nome_banco</a:t>
            </a:r>
            <a:r>
              <a:rPr lang="pt-BR" sz="2400" b="1" dirty="0"/>
              <a:t> _</a:t>
            </a:r>
            <a:r>
              <a:rPr lang="pt-BR" sz="2400" b="1" dirty="0" err="1"/>
              <a:t>de_dados</a:t>
            </a:r>
            <a:r>
              <a:rPr lang="pt-BR" sz="2400" b="1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Para </a:t>
            </a:r>
            <a:r>
              <a:rPr lang="pt-BR" sz="2400" b="1" dirty="0"/>
              <a:t>visualizar o banco de dados selecionado no momento </a:t>
            </a:r>
            <a:r>
              <a:rPr lang="pt-BR" sz="2400" dirty="0"/>
              <a:t>use o comando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Select</a:t>
            </a:r>
            <a:r>
              <a:rPr lang="pt-BR" sz="2400" dirty="0"/>
              <a:t> database();</a:t>
            </a:r>
          </a:p>
        </p:txBody>
      </p:sp>
    </p:spTree>
    <p:extLst>
      <p:ext uri="{BB962C8B-B14F-4D97-AF65-F5344CB8AC3E}">
        <p14:creationId xmlns:p14="http://schemas.microsoft.com/office/powerpoint/2010/main" val="19717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Excluir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Podemos excluir um banco de dados existente com o comando </a:t>
            </a:r>
            <a:r>
              <a:rPr lang="pt-BR" sz="2400" dirty="0" err="1"/>
              <a:t>drop</a:t>
            </a:r>
            <a:r>
              <a:rPr lang="pt-BR" sz="2400" dirty="0"/>
              <a:t> database;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Drop</a:t>
            </a:r>
            <a:r>
              <a:rPr lang="pt-BR" sz="2400" dirty="0"/>
              <a:t> database </a:t>
            </a:r>
            <a:r>
              <a:rPr lang="pt-BR" sz="2400" dirty="0" err="1"/>
              <a:t>nome_bd</a:t>
            </a:r>
            <a:r>
              <a:rPr lang="pt-BR" sz="24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 err="1"/>
              <a:t>Drop</a:t>
            </a:r>
            <a:r>
              <a:rPr lang="pt-BR" sz="2400" b="1" dirty="0"/>
              <a:t> </a:t>
            </a:r>
            <a:r>
              <a:rPr lang="pt-BR" sz="2400" b="1" dirty="0" err="1"/>
              <a:t>db_Biblioteca</a:t>
            </a:r>
            <a:r>
              <a:rPr lang="pt-BR" sz="2400" b="1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0503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7E3A935-8D3B-496C-9787-0013860B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13" y="1014654"/>
            <a:ext cx="6973520" cy="5578816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BE8CDCD-9CDE-4B02-A7D6-E41538EA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Tipo de Dados </a:t>
            </a:r>
          </a:p>
        </p:txBody>
      </p:sp>
    </p:spTree>
    <p:extLst>
      <p:ext uri="{BB962C8B-B14F-4D97-AF65-F5344CB8AC3E}">
        <p14:creationId xmlns:p14="http://schemas.microsoft.com/office/powerpoint/2010/main" val="337235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B4B1-F205-4E3A-8FF3-2F895B50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 de Dados</a:t>
            </a:r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4C46833-FC9F-4797-8D2E-00AAF15D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18" y="1666644"/>
            <a:ext cx="6060964" cy="439419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D1FC7E6-2C35-4BDC-B5C3-2B5328293BB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8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/>
              <a:t>Tipo de Dados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23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BD5B4-8723-4781-843F-AC5B0083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b="1" dirty="0"/>
              <a:t>Download no MYSQL Community server e download MySQL Workbench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D0B0D1-A5BD-4AC3-A5EA-A17AE049E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019" y="2040005"/>
            <a:ext cx="5966101" cy="44528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E41F57-A87A-40B7-96F2-E2BB7C03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935" y="2164918"/>
            <a:ext cx="5165581" cy="32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b="1" dirty="0"/>
              <a:t>Testando os códigos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F7E8B92-A8C7-4161-9C1E-49003268A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38" y="1342854"/>
            <a:ext cx="11003204" cy="52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2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MYSQL – Criação de Tabelas – create </a:t>
            </a:r>
            <a:r>
              <a:rPr lang="pt-BR" sz="2800" b="1" dirty="0" err="1"/>
              <a:t>table</a:t>
            </a:r>
            <a:endParaRPr lang="pt-BR" sz="2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81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Para criar tabelas, usamos o comando create </a:t>
            </a:r>
            <a:r>
              <a:rPr lang="pt-BR" sz="2000" dirty="0" err="1"/>
              <a:t>table</a:t>
            </a:r>
            <a:r>
              <a:rPr lang="pt-BR" sz="2000" dirty="0"/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Create </a:t>
            </a:r>
            <a:r>
              <a:rPr lang="pt-BR" sz="2000" dirty="0" err="1"/>
              <a:t>table</a:t>
            </a:r>
            <a:r>
              <a:rPr lang="pt-BR" sz="2000" dirty="0"/>
              <a:t> nome_tabela (coluna tipo_dados constraints). </a:t>
            </a:r>
            <a:r>
              <a:rPr lang="pt-BR" sz="2000" b="1" dirty="0"/>
              <a:t>Exemplo da tabela Biblioteca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Use </a:t>
            </a:r>
            <a:r>
              <a:rPr lang="pt-BR" sz="2000" dirty="0" err="1"/>
              <a:t>db_Biblioteca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create </a:t>
            </a:r>
            <a:r>
              <a:rPr lang="pt-BR" sz="2000" dirty="0" err="1"/>
              <a:t>table</a:t>
            </a:r>
            <a:r>
              <a:rPr lang="pt-BR" sz="2000" dirty="0"/>
              <a:t> </a:t>
            </a:r>
            <a:r>
              <a:rPr lang="pt-BR" sz="2000" dirty="0" err="1"/>
              <a:t>tbl_Livro</a:t>
            </a:r>
            <a:r>
              <a:rPr lang="pt-BR" sz="2000" dirty="0"/>
              <a:t> (</a:t>
            </a:r>
            <a:r>
              <a:rPr lang="pt-BR" sz="2000" dirty="0" err="1"/>
              <a:t>id_Livro</a:t>
            </a:r>
            <a:r>
              <a:rPr lang="pt-BR" sz="2000" dirty="0"/>
              <a:t> </a:t>
            </a:r>
            <a:r>
              <a:rPr lang="pt-BR" sz="2000" dirty="0" err="1"/>
              <a:t>smallint</a:t>
            </a:r>
            <a:r>
              <a:rPr lang="pt-BR" sz="2000" dirty="0"/>
              <a:t> </a:t>
            </a:r>
            <a:r>
              <a:rPr lang="pt-BR" sz="2000" dirty="0" err="1"/>
              <a:t>auto_increment</a:t>
            </a:r>
            <a:r>
              <a:rPr lang="pt-BR" sz="2000" dirty="0"/>
              <a:t> </a:t>
            </a:r>
            <a:r>
              <a:rPr lang="pt-BR" sz="2000" dirty="0" err="1"/>
              <a:t>primary</a:t>
            </a:r>
            <a:r>
              <a:rPr lang="pt-BR" sz="2000" dirty="0"/>
              <a:t> </a:t>
            </a:r>
            <a:r>
              <a:rPr lang="pt-BR" sz="2000" dirty="0" err="1"/>
              <a:t>key</a:t>
            </a:r>
            <a:r>
              <a:rPr lang="pt-BR" sz="2000" dirty="0"/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Nome_Livro</a:t>
            </a:r>
            <a:r>
              <a:rPr lang="pt-BR" sz="2000" dirty="0"/>
              <a:t> </a:t>
            </a:r>
            <a:r>
              <a:rPr lang="pt-BR" sz="2000" dirty="0" err="1"/>
              <a:t>varchar</a:t>
            </a:r>
            <a:r>
              <a:rPr lang="pt-BR" sz="2000" dirty="0"/>
              <a:t> (50)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ISBN </a:t>
            </a:r>
            <a:r>
              <a:rPr lang="pt-BR" sz="2000" dirty="0" err="1"/>
              <a:t>varchar</a:t>
            </a:r>
            <a:r>
              <a:rPr lang="pt-BR" sz="2000" dirty="0"/>
              <a:t> (30)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Id_Autor</a:t>
            </a:r>
            <a:r>
              <a:rPr lang="pt-BR" sz="2000" dirty="0"/>
              <a:t> </a:t>
            </a:r>
            <a:r>
              <a:rPr lang="pt-BR" sz="2000" dirty="0" err="1"/>
              <a:t>smallint</a:t>
            </a:r>
            <a:r>
              <a:rPr lang="pt-BR" sz="2000" dirty="0"/>
              <a:t>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Data_Pub</a:t>
            </a:r>
            <a:r>
              <a:rPr lang="pt-BR" sz="2000" dirty="0"/>
              <a:t> date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r>
              <a:rPr lang="pt-BR" sz="2000" dirty="0"/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Preco_Livro</a:t>
            </a:r>
            <a:r>
              <a:rPr lang="pt-BR" sz="2000" dirty="0"/>
              <a:t> decimal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059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Criação da tabela livro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6F2B261-8CCB-4895-A38E-39A974BD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11" y="1828801"/>
            <a:ext cx="11272454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2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Editar - Tabelas Autores e editoras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Create </a:t>
            </a:r>
            <a:r>
              <a:rPr lang="pt-BR" sz="2000" dirty="0" err="1"/>
              <a:t>table</a:t>
            </a:r>
            <a:r>
              <a:rPr lang="pt-BR" sz="2000" dirty="0"/>
              <a:t> </a:t>
            </a:r>
            <a:r>
              <a:rPr lang="pt-BR" sz="2000" dirty="0" err="1"/>
              <a:t>tbl_autores</a:t>
            </a:r>
            <a:r>
              <a:rPr lang="pt-BR" sz="2000" dirty="0"/>
              <a:t> (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Id_Autor</a:t>
            </a:r>
            <a:r>
              <a:rPr lang="pt-BR" sz="2000" dirty="0"/>
              <a:t> </a:t>
            </a:r>
            <a:r>
              <a:rPr lang="pt-BR" sz="2000" dirty="0" err="1"/>
              <a:t>smallint</a:t>
            </a:r>
            <a:r>
              <a:rPr lang="pt-BR" sz="2000" dirty="0"/>
              <a:t> </a:t>
            </a:r>
            <a:r>
              <a:rPr lang="pt-BR" sz="2000" dirty="0" err="1"/>
              <a:t>primary</a:t>
            </a:r>
            <a:r>
              <a:rPr lang="pt-BR" sz="2000" dirty="0"/>
              <a:t> </a:t>
            </a:r>
            <a:r>
              <a:rPr lang="pt-BR" sz="2000" dirty="0" err="1"/>
              <a:t>key</a:t>
            </a:r>
            <a:r>
              <a:rPr lang="pt-BR" sz="2000" dirty="0"/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Nome_ Autor </a:t>
            </a:r>
            <a:r>
              <a:rPr lang="pt-BR" sz="2000" dirty="0" err="1"/>
              <a:t>varchar</a:t>
            </a:r>
            <a:r>
              <a:rPr lang="pt-BR" sz="2000" dirty="0"/>
              <a:t> (50),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Sobrenome_Autor</a:t>
            </a:r>
            <a:r>
              <a:rPr lang="pt-BR" sz="2000" dirty="0"/>
              <a:t> </a:t>
            </a:r>
            <a:r>
              <a:rPr lang="pt-BR" sz="2000" dirty="0" err="1"/>
              <a:t>varchar</a:t>
            </a:r>
            <a:r>
              <a:rPr lang="pt-BR" sz="2000" dirty="0"/>
              <a:t> (60)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Create </a:t>
            </a:r>
            <a:r>
              <a:rPr lang="pt-BR" sz="2000" dirty="0" err="1"/>
              <a:t>table</a:t>
            </a:r>
            <a:r>
              <a:rPr lang="pt-BR" sz="2000" dirty="0"/>
              <a:t> </a:t>
            </a:r>
            <a:r>
              <a:rPr lang="pt-BR" sz="2000" dirty="0" err="1"/>
              <a:t>tbl_editoras</a:t>
            </a:r>
            <a:r>
              <a:rPr lang="pt-BR" sz="2000" dirty="0"/>
              <a:t> (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Id_Editora</a:t>
            </a:r>
            <a:r>
              <a:rPr lang="pt-BR" sz="2000" dirty="0"/>
              <a:t> </a:t>
            </a:r>
            <a:r>
              <a:rPr lang="pt-BR" sz="2000" dirty="0" err="1"/>
              <a:t>smallint</a:t>
            </a:r>
            <a:r>
              <a:rPr lang="pt-BR" sz="2000" dirty="0"/>
              <a:t> </a:t>
            </a:r>
            <a:r>
              <a:rPr lang="pt-BR" sz="2000" dirty="0" err="1"/>
              <a:t>primary</a:t>
            </a:r>
            <a:r>
              <a:rPr lang="pt-BR" sz="2000" dirty="0"/>
              <a:t> </a:t>
            </a:r>
            <a:r>
              <a:rPr lang="pt-BR" sz="2000" dirty="0" err="1"/>
              <a:t>key</a:t>
            </a:r>
            <a:r>
              <a:rPr lang="pt-BR" sz="2000" dirty="0"/>
              <a:t> </a:t>
            </a:r>
            <a:r>
              <a:rPr lang="pt-BR" sz="2000" dirty="0" err="1"/>
              <a:t>auto_increment</a:t>
            </a:r>
            <a:r>
              <a:rPr lang="pt-BR" sz="2000" dirty="0"/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Nome_Editora</a:t>
            </a:r>
            <a:r>
              <a:rPr lang="pt-BR" sz="2000" dirty="0"/>
              <a:t> </a:t>
            </a:r>
            <a:r>
              <a:rPr lang="pt-BR" sz="2000" dirty="0" err="1"/>
              <a:t>varchar</a:t>
            </a:r>
            <a:r>
              <a:rPr lang="pt-BR" sz="2000" dirty="0"/>
              <a:t> (50)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null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8827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Criando as tabelas autores e editoras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1B46B1-A1DC-41B6-9F63-F9920CA6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682"/>
            <a:ext cx="10965240" cy="41354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9DEEC5-677D-4BC0-91D2-0DB354D4FF2C}"/>
              </a:ext>
            </a:extLst>
          </p:cNvPr>
          <p:cNvSpPr txBox="1"/>
          <p:nvPr/>
        </p:nvSpPr>
        <p:spPr>
          <a:xfrm>
            <a:off x="7631010" y="5029152"/>
            <a:ext cx="318241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Utilizar o comando </a:t>
            </a:r>
            <a:r>
              <a:rPr lang="pt-BR" b="1" dirty="0"/>
              <a:t>show tables;</a:t>
            </a:r>
          </a:p>
          <a:p>
            <a:r>
              <a:rPr lang="pt-BR" dirty="0"/>
              <a:t>Para executar as tabelas</a:t>
            </a:r>
          </a:p>
        </p:txBody>
      </p:sp>
    </p:spTree>
    <p:extLst>
      <p:ext uri="{BB962C8B-B14F-4D97-AF65-F5344CB8AC3E}">
        <p14:creationId xmlns:p14="http://schemas.microsoft.com/office/powerpoint/2010/main" val="199893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Criar tabelas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Create </a:t>
            </a:r>
            <a:r>
              <a:rPr lang="pt-BR" sz="2400" dirty="0" err="1"/>
              <a:t>table</a:t>
            </a:r>
            <a:r>
              <a:rPr lang="pt-BR" sz="2400" dirty="0"/>
              <a:t> Compras (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Id_Compra </a:t>
            </a:r>
            <a:r>
              <a:rPr lang="pt-BR" sz="2400" dirty="0" err="1"/>
              <a:t>smallint</a:t>
            </a:r>
            <a:r>
              <a:rPr lang="pt-BR" sz="2400" dirty="0"/>
              <a:t> </a:t>
            </a:r>
            <a:r>
              <a:rPr lang="pt-BR" sz="2400" dirty="0" err="1"/>
              <a:t>primary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Codigo_Produto</a:t>
            </a:r>
            <a:r>
              <a:rPr lang="pt-BR" sz="2400" dirty="0"/>
              <a:t> </a:t>
            </a:r>
            <a:r>
              <a:rPr lang="pt-BR" sz="2400" dirty="0" err="1"/>
              <a:t>varchar</a:t>
            </a:r>
            <a:r>
              <a:rPr lang="pt-BR" sz="2400" dirty="0"/>
              <a:t> (50),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Data_Compra</a:t>
            </a:r>
            <a:r>
              <a:rPr lang="pt-BR" sz="2400" dirty="0"/>
              <a:t> DATE,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Foreign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 (</a:t>
            </a:r>
            <a:r>
              <a:rPr lang="pt-BR" sz="2400" dirty="0" err="1"/>
              <a:t>Codigo_Produto</a:t>
            </a:r>
            <a:r>
              <a:rPr lang="pt-BR" sz="2400" dirty="0"/>
              <a:t>) </a:t>
            </a:r>
            <a:r>
              <a:rPr lang="pt-BR" sz="2400" dirty="0" err="1"/>
              <a:t>references</a:t>
            </a: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Produtos (</a:t>
            </a:r>
            <a:r>
              <a:rPr lang="pt-BR" sz="2400" dirty="0" err="1"/>
              <a:t>Cod_Produto</a:t>
            </a:r>
            <a:r>
              <a:rPr lang="pt-BR" sz="2400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1358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SQL Constraints - 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Restrições são regras aplicadas nas colunas de uma tabela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São usadas para limitar os tipos de dados que são inseridos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Podem ser especificadas no momento de criação da tabela (create) ou após a tabela ter sido criada (alter)</a:t>
            </a:r>
          </a:p>
        </p:txBody>
      </p:sp>
    </p:spTree>
    <p:extLst>
      <p:ext uri="{BB962C8B-B14F-4D97-AF65-F5344CB8AC3E}">
        <p14:creationId xmlns:p14="http://schemas.microsoft.com/office/powerpoint/2010/main" val="1071516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SQL Constraints – principais 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null</a:t>
            </a:r>
            <a:endParaRPr lang="pt-BR" sz="2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 err="1"/>
              <a:t>Unique</a:t>
            </a:r>
            <a:endParaRPr lang="pt-BR" sz="2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Primary </a:t>
            </a:r>
            <a:r>
              <a:rPr lang="pt-BR" sz="2400" dirty="0" err="1"/>
              <a:t>key</a:t>
            </a:r>
            <a:endParaRPr lang="pt-BR" sz="2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 err="1"/>
              <a:t>Foreing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endParaRPr lang="pt-BR" sz="2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891538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 err="1"/>
              <a:t>not</a:t>
            </a:r>
            <a:r>
              <a:rPr lang="pt-BR" sz="2400" b="1" dirty="0"/>
              <a:t> </a:t>
            </a:r>
            <a:r>
              <a:rPr lang="pt-BR" sz="2400" b="1" dirty="0" err="1"/>
              <a:t>null</a:t>
            </a:r>
            <a:endParaRPr lang="pt-BR" sz="2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A constraint </a:t>
            </a:r>
            <a:r>
              <a:rPr lang="pt-BR" sz="2400" b="1" dirty="0" err="1"/>
              <a:t>not</a:t>
            </a:r>
            <a:r>
              <a:rPr lang="pt-BR" sz="2400" b="1" dirty="0"/>
              <a:t> </a:t>
            </a:r>
            <a:r>
              <a:rPr lang="pt-BR" sz="2400" b="1" dirty="0" err="1"/>
              <a:t>null</a:t>
            </a:r>
            <a:r>
              <a:rPr lang="pt-BR" sz="2400" b="1" dirty="0"/>
              <a:t> </a:t>
            </a:r>
            <a:r>
              <a:rPr lang="pt-BR" sz="2400" dirty="0"/>
              <a:t>impõem a uma coluna a </a:t>
            </a:r>
            <a:r>
              <a:rPr lang="pt-BR" sz="2400" b="1" dirty="0"/>
              <a:t>não </a:t>
            </a:r>
            <a:r>
              <a:rPr lang="pt-BR" sz="2400" dirty="0"/>
              <a:t>aceitar valores </a:t>
            </a:r>
            <a:r>
              <a:rPr lang="pt-BR" sz="2400" dirty="0" err="1"/>
              <a:t>null</a:t>
            </a:r>
            <a:endParaRPr lang="pt-BR" sz="2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A constraint </a:t>
            </a:r>
            <a:r>
              <a:rPr lang="pt-BR" sz="2400" b="1" dirty="0" err="1"/>
              <a:t>not</a:t>
            </a:r>
            <a:r>
              <a:rPr lang="pt-BR" sz="2400" b="1" dirty="0"/>
              <a:t> </a:t>
            </a:r>
            <a:r>
              <a:rPr lang="pt-BR" sz="2400" b="1" dirty="0" err="1"/>
              <a:t>null</a:t>
            </a:r>
            <a:r>
              <a:rPr lang="pt-BR" sz="2400" b="1" dirty="0"/>
              <a:t> </a:t>
            </a:r>
            <a:r>
              <a:rPr lang="pt-BR" sz="2400" dirty="0"/>
              <a:t>obriga um campo a sempre possuir um valor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Deste modo, não é possível inserir um registro (ou atualizar)  sem entrar com um valor neste campo.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Comando não nulo, se utilizar esta constraint sempre terá que inserir um valor.</a:t>
            </a:r>
          </a:p>
        </p:txBody>
      </p:sp>
    </p:spTree>
    <p:extLst>
      <p:ext uri="{BB962C8B-B14F-4D97-AF65-F5344CB8AC3E}">
        <p14:creationId xmlns:p14="http://schemas.microsoft.com/office/powerpoint/2010/main" val="306947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Constraint </a:t>
            </a:r>
            <a:r>
              <a:rPr lang="pt-BR" sz="2400" b="1" dirty="0" err="1"/>
              <a:t>unique</a:t>
            </a:r>
            <a:r>
              <a:rPr lang="pt-BR" sz="2400" b="1" dirty="0"/>
              <a:t> – único</a:t>
            </a:r>
            <a:br>
              <a:rPr lang="pt-BR" sz="2400" b="1" dirty="0"/>
            </a:br>
            <a:r>
              <a:rPr lang="pt-BR" sz="2400" b="1" dirty="0"/>
              <a:t>objetivo é fazer que não exista repetição de dados em uma determinada coluna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A restrição </a:t>
            </a:r>
            <a:r>
              <a:rPr lang="pt-BR" sz="2000" dirty="0" err="1"/>
              <a:t>unique</a:t>
            </a:r>
            <a:r>
              <a:rPr lang="pt-BR" sz="2000" dirty="0"/>
              <a:t> identifica de forma única cada registro em uma tabela de um banco de dados.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As Constraints </a:t>
            </a:r>
            <a:r>
              <a:rPr lang="pt-BR" sz="2000" dirty="0" err="1"/>
              <a:t>unique</a:t>
            </a:r>
            <a:r>
              <a:rPr lang="pt-BR" sz="2000" dirty="0"/>
              <a:t> e </a:t>
            </a:r>
            <a:r>
              <a:rPr lang="pt-BR" sz="2000" dirty="0" err="1"/>
              <a:t>primary</a:t>
            </a:r>
            <a:r>
              <a:rPr lang="pt-BR" sz="2000" dirty="0"/>
              <a:t> </a:t>
            </a:r>
            <a:r>
              <a:rPr lang="pt-BR" sz="2000" dirty="0" err="1"/>
              <a:t>key</a:t>
            </a:r>
            <a:r>
              <a:rPr lang="pt-BR" sz="2000" dirty="0"/>
              <a:t> garantem a unicidade em uma coluna ou conjunto de colunas.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Uma constraint </a:t>
            </a:r>
            <a:r>
              <a:rPr lang="pt-BR" sz="2000" dirty="0" err="1"/>
              <a:t>primary</a:t>
            </a:r>
            <a:r>
              <a:rPr lang="pt-BR" sz="2000" dirty="0"/>
              <a:t> </a:t>
            </a:r>
            <a:r>
              <a:rPr lang="pt-BR" sz="2000" dirty="0" err="1"/>
              <a:t>key</a:t>
            </a:r>
            <a:r>
              <a:rPr lang="pt-BR" sz="2000" dirty="0"/>
              <a:t> automaticamente possui uma restrição </a:t>
            </a:r>
            <a:r>
              <a:rPr lang="pt-BR" sz="2000" dirty="0" err="1"/>
              <a:t>unique</a:t>
            </a:r>
            <a:r>
              <a:rPr lang="pt-BR" sz="2000" dirty="0"/>
              <a:t> definida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 err="1"/>
              <a:t>Voce</a:t>
            </a:r>
            <a:r>
              <a:rPr lang="pt-BR" sz="2000" dirty="0"/>
              <a:t> pode ter varias Constraints </a:t>
            </a:r>
            <a:r>
              <a:rPr lang="pt-BR" sz="2000" dirty="0" err="1"/>
              <a:t>unique</a:t>
            </a:r>
            <a:r>
              <a:rPr lang="pt-BR" sz="2000" dirty="0"/>
              <a:t> em uma tabela, mas apenas uma chave primária por tabela. Exemplo aplicação da constraint </a:t>
            </a:r>
            <a:r>
              <a:rPr lang="pt-BR" sz="2000" dirty="0" err="1"/>
              <a:t>unique</a:t>
            </a:r>
            <a:r>
              <a:rPr lang="pt-BR" sz="2000" dirty="0"/>
              <a:t> no CPF</a:t>
            </a:r>
          </a:p>
        </p:txBody>
      </p:sp>
    </p:spTree>
    <p:extLst>
      <p:ext uri="{BB962C8B-B14F-4D97-AF65-F5344CB8AC3E}">
        <p14:creationId xmlns:p14="http://schemas.microsoft.com/office/powerpoint/2010/main" val="287941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MYSQL – Bancos de Dados SGBDR e grupos de 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Sistema gerenciador de Banco de Dados Relacional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Trata-se de um sistema de gerenciamento de Banco de Dados baseado no modelo relacional.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Composição de um Banco de Dados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b="1" dirty="0"/>
              <a:t>Tabelas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b="1" dirty="0"/>
              <a:t>Campos (colunas)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b="1" dirty="0"/>
              <a:t>Registros (linhas)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9925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Constraint – </a:t>
            </a:r>
            <a:r>
              <a:rPr lang="pt-BR" sz="2800" b="1" dirty="0" err="1"/>
              <a:t>primary</a:t>
            </a:r>
            <a:r>
              <a:rPr lang="pt-BR" sz="2800" b="1" dirty="0"/>
              <a:t> </a:t>
            </a:r>
            <a:r>
              <a:rPr lang="pt-BR" sz="2800" b="1" dirty="0" err="1"/>
              <a:t>key</a:t>
            </a:r>
            <a:endParaRPr lang="pt-BR" sz="2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30" y="1468677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A </a:t>
            </a:r>
            <a:r>
              <a:rPr lang="pt-BR" sz="2000" dirty="0" err="1"/>
              <a:t>primary</a:t>
            </a:r>
            <a:r>
              <a:rPr lang="pt-BR" sz="2000" dirty="0"/>
              <a:t> </a:t>
            </a:r>
            <a:r>
              <a:rPr lang="pt-BR" sz="2000" dirty="0" err="1"/>
              <a:t>key</a:t>
            </a:r>
            <a:r>
              <a:rPr lang="pt-BR" sz="2000" dirty="0"/>
              <a:t> identifica de forma única cada registro em uma tabela de banco de dados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Chaves primarias devem conter valores únicos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Uma coluna de chave primaria não pode conter valores </a:t>
            </a:r>
            <a:r>
              <a:rPr lang="pt-BR" sz="2000" dirty="0" err="1"/>
              <a:t>null</a:t>
            </a:r>
            <a:endParaRPr lang="pt-BR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Cada tabela deve ter uma chave primaria e apenas uma chave primaria.</a:t>
            </a:r>
          </a:p>
        </p:txBody>
      </p:sp>
    </p:spTree>
    <p:extLst>
      <p:ext uri="{BB962C8B-B14F-4D97-AF65-F5344CB8AC3E}">
        <p14:creationId xmlns:p14="http://schemas.microsoft.com/office/powerpoint/2010/main" val="1434897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 err="1"/>
              <a:t>Foreign</a:t>
            </a:r>
            <a:r>
              <a:rPr lang="pt-BR" sz="2400" b="1" dirty="0"/>
              <a:t> </a:t>
            </a:r>
            <a:r>
              <a:rPr lang="pt-BR" sz="2400" b="1" dirty="0" err="1"/>
              <a:t>key</a:t>
            </a:r>
            <a:r>
              <a:rPr lang="pt-BR" sz="2400" b="1" dirty="0"/>
              <a:t> – chave estrangeira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Uma </a:t>
            </a:r>
            <a:r>
              <a:rPr lang="pt-BR" sz="2400" dirty="0" err="1"/>
              <a:t>foreign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 em uma tabela é um campo que aponta para uma chave primaria em outra tabela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Constraint </a:t>
            </a:r>
            <a:r>
              <a:rPr lang="pt-BR" sz="2400" b="1" dirty="0" err="1"/>
              <a:t>fk_id_Autor</a:t>
            </a:r>
            <a:r>
              <a:rPr lang="pt-BR" sz="2400" b="1" dirty="0"/>
              <a:t> </a:t>
            </a:r>
            <a:r>
              <a:rPr lang="pt-BR" sz="2400" b="1" dirty="0" err="1"/>
              <a:t>foreign</a:t>
            </a:r>
            <a:r>
              <a:rPr lang="pt-BR" sz="2400" b="1" dirty="0"/>
              <a:t> </a:t>
            </a:r>
            <a:r>
              <a:rPr lang="pt-BR" sz="2400" b="1" dirty="0" err="1"/>
              <a:t>key</a:t>
            </a:r>
            <a:r>
              <a:rPr lang="pt-BR" sz="2400" b="1" dirty="0"/>
              <a:t> (</a:t>
            </a:r>
            <a:r>
              <a:rPr lang="pt-BR" sz="2400" b="1" dirty="0" err="1"/>
              <a:t>id_Autor</a:t>
            </a:r>
            <a:r>
              <a:rPr lang="pt-BR" sz="2400" b="1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 err="1"/>
              <a:t>References</a:t>
            </a:r>
            <a:r>
              <a:rPr lang="pt-BR" sz="2400" b="1" dirty="0"/>
              <a:t> </a:t>
            </a:r>
            <a:r>
              <a:rPr lang="pt-BR" sz="2400" b="1" dirty="0" err="1"/>
              <a:t>tbl_autores</a:t>
            </a:r>
            <a:r>
              <a:rPr lang="pt-BR" sz="2400" b="1" dirty="0"/>
              <a:t> (</a:t>
            </a:r>
            <a:r>
              <a:rPr lang="pt-BR" sz="2400" b="1" dirty="0" err="1"/>
              <a:t>id_Autor</a:t>
            </a:r>
            <a:r>
              <a:rPr lang="pt-BR" sz="2400" b="1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Neste exemplo a chave primaria esta na tabela </a:t>
            </a:r>
            <a:r>
              <a:rPr lang="pt-BR" sz="2400" dirty="0" err="1"/>
              <a:t>tbl_autores</a:t>
            </a:r>
            <a:r>
              <a:rPr lang="pt-BR" sz="2400" dirty="0"/>
              <a:t> e uma chave estrangeira de nome </a:t>
            </a:r>
            <a:r>
              <a:rPr lang="pt-BR" sz="2400" dirty="0" err="1"/>
              <a:t>id_Autor</a:t>
            </a:r>
            <a:r>
              <a:rPr lang="pt-BR" sz="2400" dirty="0"/>
              <a:t> foi criada na tabela atual, usando o nome </a:t>
            </a:r>
            <a:r>
              <a:rPr lang="pt-BR" sz="2400" dirty="0" err="1"/>
              <a:t>fk_id_Autor</a:t>
            </a: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72992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Constraint - Default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A restrição default é usada para inserir um valor padrão em uma coluna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O valor padrão será adicionado a todos os novos registros caso nenhum outro valor seja especificado.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Exemplo de aplicação da constraint default denominar estados das federações  do Brasil</a:t>
            </a:r>
          </a:p>
        </p:txBody>
      </p:sp>
    </p:spTree>
    <p:extLst>
      <p:ext uri="{BB962C8B-B14F-4D97-AF65-F5344CB8AC3E}">
        <p14:creationId xmlns:p14="http://schemas.microsoft.com/office/powerpoint/2010/main" val="2148185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0D4DF-09EE-4887-9846-66F6527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/>
              <a:t>MYSQL – Auto Incremento de valores em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3121F-1D01-4E35-A757-AF4BCBFB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O auto incremento permite que um número único seja gerado quando um novo registro é inserido em uma tabela.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Em MYSQL trata-se da palavra chave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 err="1"/>
              <a:t>auto_increment</a:t>
            </a:r>
            <a:r>
              <a:rPr lang="pt-BR" sz="2000" dirty="0"/>
              <a:t>, cujo valor inicial padrão é 1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Exemplo: para que o valor da coluna se inicie em 100 por exemplo use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 err="1"/>
              <a:t>auto_increment</a:t>
            </a:r>
            <a:r>
              <a:rPr lang="pt-BR" sz="2000" b="1" dirty="0"/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3990036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B4B1-F205-4E3A-8FF3-2F895B5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/>
              <a:t>Exemplo de incremento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B8754-B2A6-40F4-84A8-78428E29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create </a:t>
            </a:r>
            <a:r>
              <a:rPr lang="pt-BR" sz="2000" dirty="0" err="1"/>
              <a:t>table</a:t>
            </a:r>
            <a:r>
              <a:rPr lang="pt-BR" sz="2000" dirty="0"/>
              <a:t> tbl_teste_incremento (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Codigo</a:t>
            </a:r>
            <a:r>
              <a:rPr lang="pt-BR" sz="2000" dirty="0"/>
              <a:t> </a:t>
            </a:r>
            <a:r>
              <a:rPr lang="pt-BR" sz="2000" dirty="0" err="1"/>
              <a:t>smallint</a:t>
            </a:r>
            <a:r>
              <a:rPr lang="pt-BR" sz="2000" dirty="0"/>
              <a:t> </a:t>
            </a:r>
            <a:r>
              <a:rPr lang="pt-BR" sz="2000" dirty="0" err="1"/>
              <a:t>primary</a:t>
            </a:r>
            <a:r>
              <a:rPr lang="pt-BR" sz="2000" dirty="0"/>
              <a:t> </a:t>
            </a:r>
            <a:r>
              <a:rPr lang="pt-BR" sz="2000" dirty="0" err="1"/>
              <a:t>key</a:t>
            </a:r>
            <a:r>
              <a:rPr lang="pt-BR" sz="2000" dirty="0"/>
              <a:t> </a:t>
            </a:r>
            <a:r>
              <a:rPr lang="pt-BR" sz="2000" dirty="0" err="1"/>
              <a:t>auto_increment</a:t>
            </a:r>
            <a:r>
              <a:rPr lang="pt-BR" sz="2000" dirty="0"/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Nome </a:t>
            </a:r>
            <a:r>
              <a:rPr lang="pt-BR" sz="2000" dirty="0" err="1"/>
              <a:t>varchar</a:t>
            </a:r>
            <a:r>
              <a:rPr lang="pt-BR" sz="2000" dirty="0"/>
              <a:t> (20)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 ) </a:t>
            </a:r>
            <a:r>
              <a:rPr lang="pt-BR" sz="2000" dirty="0" err="1"/>
              <a:t>auto_increment</a:t>
            </a:r>
            <a:r>
              <a:rPr lang="pt-BR" sz="2000" dirty="0"/>
              <a:t> =15;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Insert</a:t>
            </a:r>
            <a:r>
              <a:rPr lang="pt-BR" sz="2000" dirty="0"/>
              <a:t> </a:t>
            </a:r>
            <a:r>
              <a:rPr lang="pt-BR" sz="2000" dirty="0" err="1"/>
              <a:t>into</a:t>
            </a:r>
            <a:r>
              <a:rPr lang="pt-BR" sz="2000" dirty="0"/>
              <a:t> tbl_teste_incremento (Nome) </a:t>
            </a:r>
            <a:r>
              <a:rPr lang="pt-BR" sz="2000" dirty="0" err="1"/>
              <a:t>values</a:t>
            </a:r>
            <a:r>
              <a:rPr lang="pt-BR" sz="2000" dirty="0"/>
              <a:t> ('Ana’);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Insert</a:t>
            </a:r>
            <a:r>
              <a:rPr lang="pt-BR" sz="2000" dirty="0"/>
              <a:t> </a:t>
            </a:r>
            <a:r>
              <a:rPr lang="pt-BR" sz="2000" dirty="0" err="1"/>
              <a:t>into</a:t>
            </a:r>
            <a:r>
              <a:rPr lang="pt-BR" sz="2000" dirty="0"/>
              <a:t> tbl_teste_incremento (Nome) </a:t>
            </a:r>
            <a:r>
              <a:rPr lang="pt-BR" sz="2000" dirty="0" err="1"/>
              <a:t>values</a:t>
            </a:r>
            <a:r>
              <a:rPr lang="pt-BR" sz="2000" dirty="0"/>
              <a:t> ('Maria’);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Select</a:t>
            </a:r>
            <a:r>
              <a:rPr lang="pt-BR" sz="2000" dirty="0"/>
              <a:t> * </a:t>
            </a:r>
            <a:r>
              <a:rPr lang="pt-BR" sz="2000" dirty="0" err="1"/>
              <a:t>from</a:t>
            </a:r>
            <a:r>
              <a:rPr lang="pt-BR" sz="2000" dirty="0"/>
              <a:t> tbl_teste_incremento;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63177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B4B1-F205-4E3A-8FF3-2F895B5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/>
              <a:t>Exemplo do incremento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3AC44C-DC67-4282-A8EA-35D17564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51" y="1364441"/>
            <a:ext cx="5935687" cy="51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7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B4B1-F205-4E3A-8FF3-2F895B5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/>
              <a:t>Verificar o valor atual do auto incremento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B8754-B2A6-40F4-84A8-78428E29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Podemos verificar o valor de incremento mais atual armazenado em uma tabela no banco de dados com o comando a seguir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max</a:t>
            </a:r>
            <a:r>
              <a:rPr lang="pt-BR" sz="2000" dirty="0"/>
              <a:t> (</a:t>
            </a:r>
            <a:r>
              <a:rPr lang="pt-BR" sz="2000" dirty="0" err="1"/>
              <a:t>nome_coluna</a:t>
            </a:r>
            <a:r>
              <a:rPr lang="pt-BR" sz="2000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From</a:t>
            </a:r>
            <a:r>
              <a:rPr lang="pt-BR" sz="2000" dirty="0"/>
              <a:t> tabela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Exemplo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max</a:t>
            </a:r>
            <a:r>
              <a:rPr lang="pt-BR" sz="2000" dirty="0"/>
              <a:t> (</a:t>
            </a:r>
            <a:r>
              <a:rPr lang="pt-BR" sz="2000" dirty="0" err="1"/>
              <a:t>id_Livro</a:t>
            </a:r>
            <a:r>
              <a:rPr lang="pt-BR" sz="2000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tbl_Livro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46D478-1C74-471D-A939-F3BC9304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41" y="3232052"/>
            <a:ext cx="8191721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45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B4B1-F205-4E3A-8FF3-2F895B5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Alterar o próximo valor no campo de auto- incremento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B8754-B2A6-40F4-84A8-78428E29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Para alterar o valor de incremento do próximo registro a ser armazenado em uma tabela, use o comando a seguir: Alter </a:t>
            </a:r>
            <a:r>
              <a:rPr lang="pt-BR" sz="2000" dirty="0" err="1"/>
              <a:t>table</a:t>
            </a:r>
            <a:r>
              <a:rPr lang="pt-BR" sz="2000" dirty="0"/>
              <a:t> tabela </a:t>
            </a:r>
            <a:r>
              <a:rPr lang="pt-BR" sz="2000" dirty="0" err="1"/>
              <a:t>auto_incremente</a:t>
            </a:r>
            <a:r>
              <a:rPr lang="pt-BR" sz="2000" dirty="0"/>
              <a:t> = valor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Exemplo: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alter </a:t>
            </a:r>
            <a:r>
              <a:rPr lang="pt-BR" sz="2000" dirty="0" err="1"/>
              <a:t>table</a:t>
            </a:r>
            <a:r>
              <a:rPr lang="pt-BR" sz="2000" dirty="0"/>
              <a:t> tbl_teste_incremento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err="1"/>
              <a:t>auto_increment</a:t>
            </a:r>
            <a:r>
              <a:rPr lang="pt-BR" sz="2000" dirty="0"/>
              <a:t> = 90;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6C51D8-EF7F-479F-85CD-F043290C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83" y="2396588"/>
            <a:ext cx="6902800" cy="382257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85C72872-E5AB-4F62-9FDE-966DC3DBCA3D}"/>
              </a:ext>
            </a:extLst>
          </p:cNvPr>
          <p:cNvSpPr/>
          <p:nvPr/>
        </p:nvSpPr>
        <p:spPr>
          <a:xfrm>
            <a:off x="8514266" y="3784209"/>
            <a:ext cx="801859" cy="520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2927F4-6B19-4377-894E-3D6A14A5EE08}"/>
              </a:ext>
            </a:extLst>
          </p:cNvPr>
          <p:cNvSpPr/>
          <p:nvPr/>
        </p:nvSpPr>
        <p:spPr>
          <a:xfrm>
            <a:off x="10342913" y="2690905"/>
            <a:ext cx="801859" cy="520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8B6670C-DB74-4F93-BECD-0FE78E1D19CA}"/>
              </a:ext>
            </a:extLst>
          </p:cNvPr>
          <p:cNvSpPr/>
          <p:nvPr/>
        </p:nvSpPr>
        <p:spPr>
          <a:xfrm>
            <a:off x="8514266" y="2966957"/>
            <a:ext cx="801859" cy="520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4705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MYSQL – Alterar tabelas com Alter </a:t>
            </a:r>
            <a:r>
              <a:rPr lang="pt-BR" sz="2400" b="1" dirty="0" err="1"/>
              <a:t>Table</a:t>
            </a:r>
            <a:r>
              <a:rPr lang="pt-BR" sz="2400" b="1" dirty="0"/>
              <a:t> e Visualizar os 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Alterar tabelas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É possível alterar a estrutura de uma tabela após ter sido criada, acrescentando ou excluindo atributos (campos)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Usamos para isso o </a:t>
            </a:r>
            <a:r>
              <a:rPr lang="pt-BR" sz="2400" b="1" dirty="0"/>
              <a:t>comando alter </a:t>
            </a:r>
            <a:r>
              <a:rPr lang="pt-BR" sz="2400" b="1" dirty="0" err="1"/>
              <a:t>table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6851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alter </a:t>
            </a:r>
            <a:r>
              <a:rPr lang="pt-BR" sz="2400" dirty="0" err="1"/>
              <a:t>table</a:t>
            </a:r>
            <a:r>
              <a:rPr lang="pt-BR" sz="2400" dirty="0"/>
              <a:t> tabela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drop</a:t>
            </a:r>
            <a:r>
              <a:rPr lang="pt-BR" sz="2400" dirty="0"/>
              <a:t> </a:t>
            </a:r>
            <a:r>
              <a:rPr lang="pt-BR" sz="2400" dirty="0" err="1"/>
              <a:t>column</a:t>
            </a:r>
            <a:r>
              <a:rPr lang="pt-BR" sz="2400" dirty="0"/>
              <a:t> coluna;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Exemplo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alter </a:t>
            </a:r>
            <a:r>
              <a:rPr lang="pt-BR" sz="2400" dirty="0" err="1"/>
              <a:t>table</a:t>
            </a:r>
            <a:r>
              <a:rPr lang="pt-BR" sz="2400" dirty="0"/>
              <a:t> tbl_Livro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drop</a:t>
            </a:r>
            <a:r>
              <a:rPr lang="pt-BR" sz="2400" dirty="0"/>
              <a:t> </a:t>
            </a:r>
            <a:r>
              <a:rPr lang="pt-BR" sz="2400" dirty="0" err="1"/>
              <a:t>column</a:t>
            </a:r>
            <a:r>
              <a:rPr lang="pt-BR" sz="2400" dirty="0"/>
              <a:t> </a:t>
            </a:r>
            <a:r>
              <a:rPr lang="pt-BR" sz="2400" dirty="0" err="1"/>
              <a:t>id_autor</a:t>
            </a:r>
            <a:r>
              <a:rPr lang="pt-BR" sz="24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Pode se excluir uma chave primaria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alter </a:t>
            </a:r>
            <a:r>
              <a:rPr lang="pt-BR" sz="2400" dirty="0" err="1"/>
              <a:t>table</a:t>
            </a:r>
            <a:r>
              <a:rPr lang="pt-BR" sz="2400" dirty="0"/>
              <a:t> tabela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drop</a:t>
            </a:r>
            <a:r>
              <a:rPr lang="pt-BR" sz="2400" dirty="0"/>
              <a:t> </a:t>
            </a:r>
            <a:r>
              <a:rPr lang="pt-BR" sz="2400" dirty="0" err="1"/>
              <a:t>primary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404E6DD-1C65-461B-B3BB-8AA6FC02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MYSQL – Alterar tabelas com Alter </a:t>
            </a:r>
            <a:r>
              <a:rPr lang="pt-BR" sz="2400" b="1" dirty="0" err="1"/>
              <a:t>Table</a:t>
            </a:r>
            <a:r>
              <a:rPr lang="pt-BR" sz="2400" b="1" dirty="0"/>
              <a:t> -</a:t>
            </a:r>
            <a:r>
              <a:rPr lang="pt-BR" sz="2400" b="1" dirty="0" err="1"/>
              <a:t>Drop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4052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Tabelas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São objetos onde é armazenado os dados em um banco de dados relacional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Uma tabela é uma coleção de entradas de dados relacionais e consiste em linhas e colunas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/>
              <a:t>Campos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São entidades que representam os atributos dos dados, como nome, data de nascimento, salário, preço, etc.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Um campo é uma coluna em uma tabela que mantém informações específicas sobre cada registro.</a:t>
            </a:r>
          </a:p>
        </p:txBody>
      </p:sp>
    </p:spTree>
    <p:extLst>
      <p:ext uri="{BB962C8B-B14F-4D97-AF65-F5344CB8AC3E}">
        <p14:creationId xmlns:p14="http://schemas.microsoft.com/office/powerpoint/2010/main" val="3253600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 Table -Drop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C0E009-773A-467C-A411-DFD2260A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42" y="2083190"/>
            <a:ext cx="76984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55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Alter </a:t>
            </a:r>
            <a:r>
              <a:rPr lang="pt-BR" sz="2400" b="1" dirty="0" err="1"/>
              <a:t>table</a:t>
            </a:r>
            <a:r>
              <a:rPr lang="pt-BR" sz="2400" b="1" dirty="0"/>
              <a:t> - ADD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5AE12E6-8388-4FC5-9408-387FBC32A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4370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578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72" y="139430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alter </a:t>
            </a:r>
            <a:r>
              <a:rPr lang="pt-BR" sz="2400" dirty="0" err="1"/>
              <a:t>table</a:t>
            </a:r>
            <a:r>
              <a:rPr lang="pt-BR" sz="2400" dirty="0"/>
              <a:t> tbl_Livro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add </a:t>
            </a:r>
            <a:r>
              <a:rPr lang="pt-BR" sz="2400" dirty="0" err="1"/>
              <a:t>id_autor</a:t>
            </a:r>
            <a:r>
              <a:rPr lang="pt-BR" sz="2400" dirty="0"/>
              <a:t> </a:t>
            </a:r>
            <a:r>
              <a:rPr lang="pt-BR" sz="2400" dirty="0" err="1"/>
              <a:t>smallint</a:t>
            </a:r>
            <a:r>
              <a:rPr lang="pt-BR" sz="2400" dirty="0"/>
              <a:t> </a:t>
            </a: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null</a:t>
            </a:r>
            <a:r>
              <a:rPr lang="pt-BR" sz="24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alter </a:t>
            </a:r>
            <a:r>
              <a:rPr lang="pt-BR" sz="2400" dirty="0" err="1"/>
              <a:t>table</a:t>
            </a:r>
            <a:r>
              <a:rPr lang="pt-BR" sz="2400" dirty="0"/>
              <a:t> tbl_Livro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add constraint </a:t>
            </a:r>
            <a:r>
              <a:rPr lang="pt-BR" sz="2400" dirty="0" err="1"/>
              <a:t>fk_id_autor</a:t>
            </a: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Foreign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 (</a:t>
            </a:r>
            <a:r>
              <a:rPr lang="pt-BR" sz="2400" dirty="0" err="1"/>
              <a:t>id_autor</a:t>
            </a:r>
            <a:r>
              <a:rPr lang="pt-BR" sz="2400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References</a:t>
            </a:r>
            <a:r>
              <a:rPr lang="pt-BR" sz="2400" dirty="0"/>
              <a:t> </a:t>
            </a:r>
            <a:r>
              <a:rPr lang="pt-BR" sz="2400" dirty="0" err="1"/>
              <a:t>tbl_autores</a:t>
            </a:r>
            <a:r>
              <a:rPr lang="pt-BR" sz="2400" dirty="0"/>
              <a:t> (</a:t>
            </a:r>
            <a:r>
              <a:rPr lang="pt-BR" sz="2400" dirty="0" err="1"/>
              <a:t>id_autor</a:t>
            </a:r>
            <a:r>
              <a:rPr lang="pt-BR" sz="2400" dirty="0"/>
              <a:t>);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4C14AA-ED3C-459B-B3C8-6120E5C6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Alter </a:t>
            </a:r>
            <a:r>
              <a:rPr lang="pt-BR" sz="2400" b="1" dirty="0" err="1"/>
              <a:t>table</a:t>
            </a:r>
            <a:r>
              <a:rPr lang="pt-BR" sz="2400" b="1" dirty="0"/>
              <a:t> - ADD</a:t>
            </a:r>
          </a:p>
        </p:txBody>
      </p:sp>
    </p:spTree>
    <p:extLst>
      <p:ext uri="{BB962C8B-B14F-4D97-AF65-F5344CB8AC3E}">
        <p14:creationId xmlns:p14="http://schemas.microsoft.com/office/powerpoint/2010/main" val="2861192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02" y="318801"/>
            <a:ext cx="10515600" cy="31101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Primeira execução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34EF8E-07F8-4410-911E-66B3684E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2" y="1183873"/>
            <a:ext cx="7591336" cy="22451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519ABB-CB8C-4EA0-86FD-CF3555C3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2" y="4137793"/>
            <a:ext cx="7095853" cy="15347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DD69F3-D2B2-42C1-AC8E-73D16839D6A8}"/>
              </a:ext>
            </a:extLst>
          </p:cNvPr>
          <p:cNvSpPr txBox="1"/>
          <p:nvPr/>
        </p:nvSpPr>
        <p:spPr>
          <a:xfrm>
            <a:off x="871870" y="3429000"/>
            <a:ext cx="2482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Segunda execução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87A629-6169-4A67-AF5A-B685397AF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2" y="5919698"/>
            <a:ext cx="9581606" cy="5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35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Adicionando a tabela editora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682205-B318-4ED6-9629-F7B4BEE451DE}"/>
              </a:ext>
            </a:extLst>
          </p:cNvPr>
          <p:cNvSpPr/>
          <p:nvPr/>
        </p:nvSpPr>
        <p:spPr>
          <a:xfrm>
            <a:off x="642425" y="13675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alter </a:t>
            </a:r>
            <a:r>
              <a:rPr lang="pt-BR" dirty="0" err="1"/>
              <a:t>table</a:t>
            </a:r>
            <a:r>
              <a:rPr lang="pt-BR" dirty="0"/>
              <a:t> tbl_Livro</a:t>
            </a:r>
          </a:p>
          <a:p>
            <a:r>
              <a:rPr lang="pt-BR" dirty="0"/>
              <a:t>add id_editora </a:t>
            </a:r>
            <a:r>
              <a:rPr lang="pt-BR" dirty="0" err="1"/>
              <a:t>smallint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tbl_livro</a:t>
            </a:r>
            <a:r>
              <a:rPr lang="pt-BR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542F4-5D50-41C4-BB15-99B368EB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2687166"/>
            <a:ext cx="5883137" cy="35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51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Criando a </a:t>
            </a:r>
            <a:r>
              <a:rPr lang="pt-BR" sz="2400" b="1" dirty="0" err="1"/>
              <a:t>foreign</a:t>
            </a:r>
            <a:r>
              <a:rPr lang="pt-BR" sz="2400" b="1" dirty="0"/>
              <a:t>  </a:t>
            </a:r>
            <a:r>
              <a:rPr lang="pt-BR" sz="2400" b="1" dirty="0" err="1"/>
              <a:t>key</a:t>
            </a:r>
            <a:r>
              <a:rPr lang="pt-BR" sz="2400" b="1" dirty="0"/>
              <a:t> editora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alter </a:t>
            </a:r>
            <a:r>
              <a:rPr lang="pt-BR" sz="2400" dirty="0" err="1"/>
              <a:t>table</a:t>
            </a:r>
            <a:r>
              <a:rPr lang="pt-BR" sz="2400" dirty="0"/>
              <a:t> tbl_Livro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add constraint </a:t>
            </a:r>
            <a:r>
              <a:rPr lang="pt-BR" sz="2400" dirty="0" err="1"/>
              <a:t>fk_id_editora</a:t>
            </a: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foreign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 (id_editora)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err="1"/>
              <a:t>references</a:t>
            </a:r>
            <a:r>
              <a:rPr lang="pt-BR" sz="2400" dirty="0"/>
              <a:t> </a:t>
            </a:r>
            <a:r>
              <a:rPr lang="pt-BR" sz="2400" dirty="0" err="1"/>
              <a:t>tbl_editoras</a:t>
            </a:r>
            <a:r>
              <a:rPr lang="pt-BR" sz="2400" dirty="0"/>
              <a:t>  (id_editora);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A5FE61-76E1-47AF-8B32-CF8280DE4092}"/>
              </a:ext>
            </a:extLst>
          </p:cNvPr>
          <p:cNvSpPr txBox="1"/>
          <p:nvPr/>
        </p:nvSpPr>
        <p:spPr>
          <a:xfrm>
            <a:off x="838200" y="4320209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executado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59248A-D6DB-4BD3-8A0E-10364AF8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63" y="4943682"/>
            <a:ext cx="768757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91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65125"/>
            <a:ext cx="11062252" cy="40350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800" b="1" dirty="0"/>
              <a:t>Para 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4" y="768626"/>
            <a:ext cx="10515600" cy="83488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Clicar no meu Database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/>
              <a:t>Opção reverse  </a:t>
            </a:r>
            <a:r>
              <a:rPr lang="pt-BR" sz="2000" dirty="0" err="1"/>
              <a:t>engineer</a:t>
            </a:r>
            <a:r>
              <a:rPr lang="pt-BR" sz="2000" dirty="0"/>
              <a:t> Database – </a:t>
            </a:r>
            <a:r>
              <a:rPr lang="pt-BR" sz="2000" dirty="0" err="1"/>
              <a:t>next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D9C730-4B63-4235-81E2-A9E9DEFF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1100"/>
            <a:ext cx="7439025" cy="2590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29BF97-87DC-4693-89AE-ED24F8C09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08" y="1819799"/>
            <a:ext cx="4743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86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b="1" dirty="0"/>
              <a:t>Selecionar o Banco </a:t>
            </a:r>
            <a:r>
              <a:rPr lang="pt-BR" sz="2000" b="1" dirty="0" err="1"/>
              <a:t>db_Biblioteca</a:t>
            </a:r>
            <a:endParaRPr lang="pt-BR" sz="2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665F84-1D4C-4FC4-898F-C0DFC709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1" y="1493740"/>
            <a:ext cx="5676900" cy="2200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6BDD07-02BC-4DA1-BACE-2A1DB1C7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1" y="4240695"/>
            <a:ext cx="5823189" cy="19863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F96D51-41A1-43D1-9278-6372F5FE4B68}"/>
              </a:ext>
            </a:extLst>
          </p:cNvPr>
          <p:cNvSpPr txBox="1"/>
          <p:nvPr/>
        </p:nvSpPr>
        <p:spPr>
          <a:xfrm flipH="1">
            <a:off x="7360919" y="1448021"/>
            <a:ext cx="26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executar</a:t>
            </a:r>
          </a:p>
        </p:txBody>
      </p:sp>
    </p:spTree>
    <p:extLst>
      <p:ext uri="{BB962C8B-B14F-4D97-AF65-F5344CB8AC3E}">
        <p14:creationId xmlns:p14="http://schemas.microsoft.com/office/powerpoint/2010/main" val="824169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34CD764-A2F2-48A7-A66C-52502E0B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903344"/>
            <a:ext cx="10601325" cy="48006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67A136-400F-4B4A-8EC5-A18B9271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/>
              <a:t>Selecionar o Banco db_Biblioteca</a:t>
            </a:r>
          </a:p>
        </p:txBody>
      </p:sp>
    </p:spTree>
    <p:extLst>
      <p:ext uri="{BB962C8B-B14F-4D97-AF65-F5344CB8AC3E}">
        <p14:creationId xmlns:p14="http://schemas.microsoft.com/office/powerpoint/2010/main" val="42359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Registro</a:t>
            </a:r>
            <a:br>
              <a:rPr lang="pt-BR" sz="2800" b="1" dirty="0"/>
            </a:br>
            <a:endParaRPr lang="pt-BR" sz="2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253330"/>
            <a:ext cx="10515600" cy="54147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Linha ou </a:t>
            </a:r>
            <a:r>
              <a:rPr lang="pt-BR" sz="2000" dirty="0" err="1"/>
              <a:t>tupla</a:t>
            </a:r>
            <a:endParaRPr lang="pt-BR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Cada entrada individual em uma tabela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Trata-se de um conjunto de campos relacionados que caracterizam os dados de uma entidade única. </a:t>
            </a:r>
            <a:r>
              <a:rPr lang="pt-BR" sz="2000" b="1" dirty="0"/>
              <a:t>Exemplo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DC3A39-96F1-4BAB-8B36-E791C6C5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01" y="3107641"/>
            <a:ext cx="5114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8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 err="1"/>
              <a:t>Structured</a:t>
            </a:r>
            <a:r>
              <a:rPr lang="pt-BR" sz="2400" b="1" dirty="0"/>
              <a:t> Query Language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Linguagem de consulta estruturada padrão para acesso a Banco de Dados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Usada em inúmeros sistemas, como MYSQL, SQL SERVER, Oracle, Access, DB2, etc..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Cada sistema pode usar um dialeto do SQL como SQL – SERVER, SQL - Access</a:t>
            </a:r>
          </a:p>
        </p:txBody>
      </p:sp>
    </p:spTree>
    <p:extLst>
      <p:ext uri="{BB962C8B-B14F-4D97-AF65-F5344CB8AC3E}">
        <p14:creationId xmlns:p14="http://schemas.microsoft.com/office/powerpoint/2010/main" val="293236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Funções do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304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Permite o acesso a dados em SGBDR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Permite definir os dados no Banco de Dados e manipula – lós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Pode ser embutido em outras linguagens usando módulos SQL, Bibliotecas, etc..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Permite criar e excluir bancos de dados e tabelas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Permite a criação de visões (exibições), stored procedures e funções em banco de dados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000" dirty="0"/>
              <a:t>Permite configurar permissões de acesso em tabelas, procedimentos e visões.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3163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MSQL – é um SGBDR usado por milhares de empresas de grande ou pequeno porte.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MSQL – é distribuído sob uma licença OPEN – SOURCE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Ele usa uma forma padrão da linguagem SQL , e roda em muitos Sistemas operacionais, como Windows e Linux, e é compatível com muitas linguagens como: PHP, Java, Python, etc.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Suporta grandes bancos de dados, com até 256 TB de tamanho </a:t>
            </a:r>
          </a:p>
        </p:txBody>
      </p:sp>
    </p:spTree>
    <p:extLst>
      <p:ext uri="{BB962C8B-B14F-4D97-AF65-F5344CB8AC3E}">
        <p14:creationId xmlns:p14="http://schemas.microsoft.com/office/powerpoint/2010/main" val="68671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720D-B571-4C76-A69C-DB63BCD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Grupo de 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32A7D-D77D-464E-8E75-04D0BBDD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Os comandos SQL podem ser divididos em quatro grupos principais: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DDL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DML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DCL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/>
              <a:t>DQL</a:t>
            </a:r>
          </a:p>
        </p:txBody>
      </p:sp>
    </p:spTree>
    <p:extLst>
      <p:ext uri="{BB962C8B-B14F-4D97-AF65-F5344CB8AC3E}">
        <p14:creationId xmlns:p14="http://schemas.microsoft.com/office/powerpoint/2010/main" val="246611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6E35812089B734D91EAA291CBA3AAB8" ma:contentTypeVersion="4" ma:contentTypeDescription="Crie um novo documento." ma:contentTypeScope="" ma:versionID="468e75290cf121ff8ea12a621efbc328">
  <xsd:schema xmlns:xsd="http://www.w3.org/2001/XMLSchema" xmlns:xs="http://www.w3.org/2001/XMLSchema" xmlns:p="http://schemas.microsoft.com/office/2006/metadata/properties" xmlns:ns2="2cf9187d-8d26-48aa-b51a-02fd7482876d" xmlns:ns3="b99ef547-56c4-4060-a7d8-ba0c62154251" targetNamespace="http://schemas.microsoft.com/office/2006/metadata/properties" ma:root="true" ma:fieldsID="e1d087476001a2c018b601d87732a3c0" ns2:_="" ns3:_="">
    <xsd:import namespace="2cf9187d-8d26-48aa-b51a-02fd7482876d"/>
    <xsd:import namespace="b99ef547-56c4-4060-a7d8-ba0c621542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f9187d-8d26-48aa-b51a-02fd748287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ef547-56c4-4060-a7d8-ba0c621542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799BA0-1314-4A1E-A6C8-9FA37BAB1C64}"/>
</file>

<file path=customXml/itemProps2.xml><?xml version="1.0" encoding="utf-8"?>
<ds:datastoreItem xmlns:ds="http://schemas.openxmlformats.org/officeDocument/2006/customXml" ds:itemID="{485F59DF-9634-4FBF-BBAF-1875B458B221}"/>
</file>

<file path=customXml/itemProps3.xml><?xml version="1.0" encoding="utf-8"?>
<ds:datastoreItem xmlns:ds="http://schemas.openxmlformats.org/officeDocument/2006/customXml" ds:itemID="{99643161-B95D-42EB-BCA2-4591654A19A4}"/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1441</Words>
  <Application>Microsoft Office PowerPoint</Application>
  <PresentationFormat>Widescreen</PresentationFormat>
  <Paragraphs>212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Tema do Office</vt:lpstr>
      <vt:lpstr>MYSQL – Work Bench</vt:lpstr>
      <vt:lpstr>Download no MYSQL Community server e download MySQL Workbench</vt:lpstr>
      <vt:lpstr>MYSQL – Bancos de Dados SGBDR e grupos de comandos</vt:lpstr>
      <vt:lpstr>Tabelas </vt:lpstr>
      <vt:lpstr>Registro </vt:lpstr>
      <vt:lpstr>Structured Query Language</vt:lpstr>
      <vt:lpstr>Funções do SQL</vt:lpstr>
      <vt:lpstr>MYSQL</vt:lpstr>
      <vt:lpstr>Grupo de comandos</vt:lpstr>
      <vt:lpstr>DDL – Data Definiton Language</vt:lpstr>
      <vt:lpstr>DML – Data Manipulation Language</vt:lpstr>
      <vt:lpstr>DCL – Data Control Language</vt:lpstr>
      <vt:lpstr>DQL – Data Query Language</vt:lpstr>
      <vt:lpstr>MYSQL – Criação de um Banco de Dados</vt:lpstr>
      <vt:lpstr>Verificar Banco de Dados</vt:lpstr>
      <vt:lpstr>Comando use</vt:lpstr>
      <vt:lpstr>Excluir Banco de Dados</vt:lpstr>
      <vt:lpstr>Tipo de Dados </vt:lpstr>
      <vt:lpstr>Tipo de Dados</vt:lpstr>
      <vt:lpstr>Testando os códigos</vt:lpstr>
      <vt:lpstr>MYSQL – Criação de Tabelas – create table</vt:lpstr>
      <vt:lpstr>Criação da tabela livro</vt:lpstr>
      <vt:lpstr>Editar - Tabelas Autores e editoras</vt:lpstr>
      <vt:lpstr>Criando as tabelas autores e editoras</vt:lpstr>
      <vt:lpstr>Criar tabelas - exemplo</vt:lpstr>
      <vt:lpstr>SQL Constraints - restrições</vt:lpstr>
      <vt:lpstr>SQL Constraints – principais Restrições</vt:lpstr>
      <vt:lpstr>not null</vt:lpstr>
      <vt:lpstr>Constraint unique – único objetivo é fazer que não exista repetição de dados em uma determinada coluna</vt:lpstr>
      <vt:lpstr>Constraint – primary key</vt:lpstr>
      <vt:lpstr>Foreign key – chave estrangeira</vt:lpstr>
      <vt:lpstr>Constraint - Default</vt:lpstr>
      <vt:lpstr>MYSQL – Auto Incremento de valores em colunas</vt:lpstr>
      <vt:lpstr>Exemplo de incremento</vt:lpstr>
      <vt:lpstr>Exemplo do incremento</vt:lpstr>
      <vt:lpstr>Verificar o valor atual do auto incremento</vt:lpstr>
      <vt:lpstr>Alterar o próximo valor no campo de auto- incremento</vt:lpstr>
      <vt:lpstr>MYSQL – Alterar tabelas com Alter Table e Visualizar os Relacionamentos</vt:lpstr>
      <vt:lpstr>MYSQL – Alterar tabelas com Alter Table -Drop</vt:lpstr>
      <vt:lpstr>Alter Table -Drop</vt:lpstr>
      <vt:lpstr>Alter table - ADD</vt:lpstr>
      <vt:lpstr>Alter table - ADD</vt:lpstr>
      <vt:lpstr>Apresentação do PowerPoint</vt:lpstr>
      <vt:lpstr>Adicionando a tabela editora</vt:lpstr>
      <vt:lpstr>Criando a foreign  key editora</vt:lpstr>
      <vt:lpstr>Para visualização</vt:lpstr>
      <vt:lpstr>Selecionar o Banco db_Biblioteca</vt:lpstr>
      <vt:lpstr>Selecionar o Banco db_Biblioteca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– Work Bench</dc:title>
  <dc:creator>luciana akemi nakabayashi</dc:creator>
  <cp:lastModifiedBy>Luciana Akemi Nakabayashi</cp:lastModifiedBy>
  <cp:revision>9</cp:revision>
  <dcterms:created xsi:type="dcterms:W3CDTF">2018-08-15T13:24:03Z</dcterms:created>
  <dcterms:modified xsi:type="dcterms:W3CDTF">2022-08-29T12:36:37Z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0x010100F6E35812089B734D91EAA291CBA3AAB8</vt:lpwstr>
  </property>
</Properties>
</file>