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Default Extension="gif" ContentType="image/gif"/>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3.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 name="Shape 79"/>
        <p:cNvGrpSpPr/>
        <p:nvPr/>
      </p:nvGrpSpPr>
      <p:grpSpPr>
        <a:xfrm>
          <a:off y="0" x="0"/>
          <a:ext cy="0" cx="0"/>
          <a:chOff y="0" x="0"/>
          <a:chExt cy="0" cx="0"/>
        </a:xfrm>
      </p:grpSpPr>
      <p:sp>
        <p:nvSpPr>
          <p:cNvPr id="80" name="Shape 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1" name="Shape 8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8" name="Shape 158"/>
        <p:cNvGrpSpPr/>
        <p:nvPr/>
      </p:nvGrpSpPr>
      <p:grpSpPr>
        <a:xfrm>
          <a:off y="0" x="0"/>
          <a:ext cy="0" cx="0"/>
          <a:chOff y="0" x="0"/>
          <a:chExt cy="0" cx="0"/>
        </a:xfrm>
      </p:grpSpPr>
      <p:sp>
        <p:nvSpPr>
          <p:cNvPr id="159" name="Shape 15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60" name="Shape 16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5" name="Shape 165"/>
        <p:cNvGrpSpPr/>
        <p:nvPr/>
      </p:nvGrpSpPr>
      <p:grpSpPr>
        <a:xfrm>
          <a:off y="0" x="0"/>
          <a:ext cy="0" cx="0"/>
          <a:chOff y="0" x="0"/>
          <a:chExt cy="0" cx="0"/>
        </a:xfrm>
      </p:grpSpPr>
      <p:sp>
        <p:nvSpPr>
          <p:cNvPr id="166" name="Shape 1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67" name="Shape 16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2" name="Shape 172"/>
        <p:cNvGrpSpPr/>
        <p:nvPr/>
      </p:nvGrpSpPr>
      <p:grpSpPr>
        <a:xfrm>
          <a:off y="0" x="0"/>
          <a:ext cy="0" cx="0"/>
          <a:chOff y="0" x="0"/>
          <a:chExt cy="0" cx="0"/>
        </a:xfrm>
      </p:grpSpPr>
      <p:sp>
        <p:nvSpPr>
          <p:cNvPr id="173" name="Shape 17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74" name="Shape 17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sv"/>
              <a:t>Man skulle kunna göra att Blobswarm går igenom sin lista plockar ut sig själv och uppdaterar bara sig själv utan att påverka någon annan istället för att låsa hela listan hela tiden.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9" name="Shape 179"/>
        <p:cNvGrpSpPr/>
        <p:nvPr/>
      </p:nvGrpSpPr>
      <p:grpSpPr>
        <a:xfrm>
          <a:off y="0" x="0"/>
          <a:ext cy="0" cx="0"/>
          <a:chOff y="0" x="0"/>
          <a:chExt cy="0" cx="0"/>
        </a:xfrm>
      </p:grpSpPr>
      <p:sp>
        <p:nvSpPr>
          <p:cNvPr id="180" name="Shape 1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81" name="Shape 18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6" name="Shape 86"/>
        <p:cNvGrpSpPr/>
        <p:nvPr/>
      </p:nvGrpSpPr>
      <p:grpSpPr>
        <a:xfrm>
          <a:off y="0" x="0"/>
          <a:ext cy="0" cx="0"/>
          <a:chOff y="0" x="0"/>
          <a:chExt cy="0" cx="0"/>
        </a:xfrm>
      </p:grpSpPr>
      <p:sp>
        <p:nvSpPr>
          <p:cNvPr id="87" name="Shape 8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8" name="Shape 8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sv"/>
              <a:t>Vad är Blobswarm? Vad har vi gjort?</a:t>
            </a:r>
          </a:p>
          <a:p>
            <a:pPr rtl="0" lvl="0">
              <a:spcBef>
                <a:spcPts val="0"/>
              </a:spcBef>
              <a:buNone/>
            </a:pPr>
            <a:r>
              <a:rPr lang="sv"/>
              <a:t>Alla vill spela spel… Idag spelas det nog fler spel än någonssin. Samtidigt produceras det nog fler spel än någonssin. Spelen blir mer och mer krävande av våra datorer så datormarknaden måste såklart utvecka datorerna i samma takt om in snabbare än spelmarknaden. Men… riktigt så är inte allt… Om du köper en bra dator idag så är den inte “skräp” imorgon bara för att det finns nyare, snabbare, bättre komponenter. Bäst före datumen på din dator betyder inte alltid att din dator inte kan köra spel som är gjorda efter detta datum. Mycket hänger på programmerarna att optimera spelen. Till exempel att använda sig av flera trådar. Och det är precis vad vi har gjort.</a:t>
            </a:r>
          </a:p>
          <a:p>
            <a:pPr rtl="0" lvl="0">
              <a:spcBef>
                <a:spcPts val="0"/>
              </a:spcBef>
              <a:buNone/>
            </a:pPr>
            <a:r>
              <a:rPr lang="sv"/>
              <a:t>Vi skapade ett spel som heter Blobswarm vilket i princip går ut på att hålla sig undan “monster”, demo kommer senare. Vi valde att skriva i Java för det är enkelt att implementera grafik för en klientdel och för våran serverdel så valde vi att även där använda Java. Det finns så otroligt många bibliotek som hjälpter till med nätverk mm..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0" name="Shape 100"/>
        <p:cNvGrpSpPr/>
        <p:nvPr/>
      </p:nvGrpSpPr>
      <p:grpSpPr>
        <a:xfrm>
          <a:off y="0" x="0"/>
          <a:ext cy="0" cx="0"/>
          <a:chOff y="0" x="0"/>
          <a:chExt cy="0" cx="0"/>
        </a:xfrm>
      </p:grpSpPr>
      <p:sp>
        <p:nvSpPr>
          <p:cNvPr id="101" name="Shape 10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2" name="Shape 10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7" name="Shape 107"/>
        <p:cNvGrpSpPr/>
        <p:nvPr/>
      </p:nvGrpSpPr>
      <p:grpSpPr>
        <a:xfrm>
          <a:off y="0" x="0"/>
          <a:ext cy="0" cx="0"/>
          <a:chOff y="0" x="0"/>
          <a:chExt cy="0" cx="0"/>
        </a:xfrm>
      </p:grpSpPr>
      <p:sp>
        <p:nvSpPr>
          <p:cNvPr id="108" name="Shape 10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9" name="Shape 10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17" name="Shape 11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4" name="Shape 124"/>
        <p:cNvGrpSpPr/>
        <p:nvPr/>
      </p:nvGrpSpPr>
      <p:grpSpPr>
        <a:xfrm>
          <a:off y="0" x="0"/>
          <a:ext cy="0" cx="0"/>
          <a:chOff y="0" x="0"/>
          <a:chExt cy="0" cx="0"/>
        </a:xfrm>
      </p:grpSpPr>
      <p:sp>
        <p:nvSpPr>
          <p:cNvPr id="125" name="Shape 12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6" name="Shape 12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1" name="Shape 131"/>
        <p:cNvGrpSpPr/>
        <p:nvPr/>
      </p:nvGrpSpPr>
      <p:grpSpPr>
        <a:xfrm>
          <a:off y="0" x="0"/>
          <a:ext cy="0" cx="0"/>
          <a:chOff y="0" x="0"/>
          <a:chExt cy="0" cx="0"/>
        </a:xfrm>
      </p:grpSpPr>
      <p:sp>
        <p:nvSpPr>
          <p:cNvPr id="132" name="Shape 13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3" name="Shape 13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8" name="Shape 138"/>
        <p:cNvGrpSpPr/>
        <p:nvPr/>
      </p:nvGrpSpPr>
      <p:grpSpPr>
        <a:xfrm>
          <a:off y="0" x="0"/>
          <a:ext cy="0" cx="0"/>
          <a:chOff y="0" x="0"/>
          <a:chExt cy="0" cx="0"/>
        </a:xfrm>
      </p:grpSpPr>
      <p:sp>
        <p:nvSpPr>
          <p:cNvPr id="139" name="Shape 13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0" name="Shape 14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5" name="Shape 145"/>
        <p:cNvGrpSpPr/>
        <p:nvPr/>
      </p:nvGrpSpPr>
      <p:grpSpPr>
        <a:xfrm>
          <a:off y="0" x="0"/>
          <a:ext cy="0" cx="0"/>
          <a:chOff y="0" x="0"/>
          <a:chExt cy="0" cx="0"/>
        </a:xfrm>
      </p:grpSpPr>
      <p:sp>
        <p:nvSpPr>
          <p:cNvPr id="146" name="Shape 1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7" name="Shape 14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1200150" x="0"/>
            <a:ext cy="2743199" cx="9144000"/>
          </a:xfrm>
          <a:prstGeom prst="rect">
            <a:avLst/>
          </a:prstGeom>
          <a:solidFill>
            <a:schemeClr val="dk1">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9" name="Shape 9"/>
          <p:cNvGrpSpPr/>
          <p:nvPr/>
        </p:nvGrpSpPr>
        <p:grpSpPr>
          <a:xfrm>
            <a:off y="-1078" x="0"/>
            <a:ext cy="5144627" cx="1827407"/>
            <a:chOff y="-1438" x="0"/>
            <a:chExt cy="6859503" cx="798029"/>
          </a:xfrm>
        </p:grpSpPr>
        <p:sp>
          <p:nvSpPr>
            <p:cNvPr id="10" name="Shape 10"/>
            <p:cNvSpPr/>
            <p:nvPr/>
          </p:nvSpPr>
          <p:spPr>
            <a:xfrm>
              <a:off y="-1438" x="0"/>
              <a:ext cy="6858065" cx="798029"/>
            </a:xfrm>
            <a:custGeom>
              <a:pathLst>
                <a:path w="500332" extrusionOk="0" h="6875253">
                  <a:moveTo>
                    <a:pt y="0" x="0"/>
                  </a:moveTo>
                  <a:lnTo>
                    <a:pt y="0" x="500332"/>
                  </a:lnTo>
                  <a:lnTo>
                    <a:pt y="6875253" x="301925"/>
                  </a:lnTo>
                  <a:lnTo>
                    <a:pt y="6875253" x="0"/>
                  </a:lnTo>
                  <a:lnTo>
                    <a:pt y="0" x="0"/>
                  </a:lnTo>
                  <a:close/>
                </a:path>
              </a:pathLst>
            </a:cu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sp>
          <p:nvSpPr>
            <p:cNvPr id="11" name="Shape 11"/>
            <p:cNvSpPr/>
            <p:nvPr/>
          </p:nvSpPr>
          <p:spPr>
            <a:xfrm>
              <a:off y="0" x="0"/>
              <a:ext cy="6858065" cx="399014"/>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12" name="Shape 12"/>
          <p:cNvGrpSpPr/>
          <p:nvPr/>
        </p:nvGrpSpPr>
        <p:grpSpPr>
          <a:xfrm flipH="1">
            <a:off y="0" x="7316591"/>
            <a:ext cy="5144627" cx="1827407"/>
            <a:chOff y="-1438" x="0"/>
            <a:chExt cy="6859503" cx="798029"/>
          </a:xfrm>
        </p:grpSpPr>
        <p:sp>
          <p:nvSpPr>
            <p:cNvPr id="13" name="Shape 13"/>
            <p:cNvSpPr/>
            <p:nvPr/>
          </p:nvSpPr>
          <p:spPr>
            <a:xfrm>
              <a:off y="-1438" x="0"/>
              <a:ext cy="6858065" cx="798029"/>
            </a:xfrm>
            <a:custGeom>
              <a:pathLst>
                <a:path w="500332" extrusionOk="0" h="6875253">
                  <a:moveTo>
                    <a:pt y="0" x="0"/>
                  </a:moveTo>
                  <a:lnTo>
                    <a:pt y="0" x="500332"/>
                  </a:lnTo>
                  <a:lnTo>
                    <a:pt y="6875253" x="301925"/>
                  </a:lnTo>
                  <a:lnTo>
                    <a:pt y="6875253" x="0"/>
                  </a:lnTo>
                  <a:lnTo>
                    <a:pt y="0" x="0"/>
                  </a:lnTo>
                  <a:close/>
                </a:path>
              </a:pathLst>
            </a:cu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sp>
          <p:nvSpPr>
            <p:cNvPr id="14" name="Shape 14"/>
            <p:cNvSpPr/>
            <p:nvPr/>
          </p:nvSpPr>
          <p:spPr>
            <a:xfrm>
              <a:off y="0" x="0"/>
              <a:ext cy="6858065" cx="399014"/>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15" name="Shape 15"/>
          <p:cNvSpPr txBox="1"/>
          <p:nvPr>
            <p:ph type="ctrTitle"/>
          </p:nvPr>
        </p:nvSpPr>
        <p:spPr>
          <a:xfrm>
            <a:off y="1568184" x="685800"/>
            <a:ext cy="1238099"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6" name="Shape 16"/>
          <p:cNvSpPr txBox="1"/>
          <p:nvPr>
            <p:ph idx="1" type="subTitle"/>
          </p:nvPr>
        </p:nvSpPr>
        <p:spPr>
          <a:xfrm>
            <a:off y="2914650" x="685800"/>
            <a:ext cy="658500" cx="7772400"/>
          </a:xfrm>
          <a:prstGeom prst="rect">
            <a:avLst/>
          </a:prstGeom>
        </p:spPr>
        <p:txBody>
          <a:bodyPr bIns="91425" rIns="91425" lIns="91425" tIns="91425" anchor="t" anchorCtr="0"/>
          <a:lstStyle>
            <a:lvl1pPr algn="ctr">
              <a:spcBef>
                <a:spcPts val="0"/>
              </a:spcBef>
              <a:buClr>
                <a:schemeClr val="lt2"/>
              </a:buClr>
              <a:buSzPct val="100000"/>
              <a:buNone/>
              <a:defRPr sz="2400">
                <a:solidFill>
                  <a:schemeClr val="lt2"/>
                </a:solidFill>
              </a:defRPr>
            </a:lvl1pPr>
            <a:lvl2pPr algn="ctr">
              <a:spcBef>
                <a:spcPts val="0"/>
              </a:spcBef>
              <a:buClr>
                <a:schemeClr val="lt2"/>
              </a:buClr>
              <a:buNone/>
              <a:defRPr>
                <a:solidFill>
                  <a:schemeClr val="lt2"/>
                </a:solidFill>
              </a:defRPr>
            </a:lvl2pPr>
            <a:lvl3pPr algn="ctr">
              <a:spcBef>
                <a:spcPts val="0"/>
              </a:spcBef>
              <a:buClr>
                <a:schemeClr val="lt2"/>
              </a:buClr>
              <a:buNone/>
              <a:defRPr>
                <a:solidFill>
                  <a:schemeClr val="lt2"/>
                </a:solidFill>
              </a:defRPr>
            </a:lvl3pPr>
            <a:lvl4pPr algn="ctr">
              <a:spcBef>
                <a:spcPts val="0"/>
              </a:spcBef>
              <a:buClr>
                <a:schemeClr val="lt2"/>
              </a:buClr>
              <a:buSzPct val="100000"/>
              <a:buNone/>
              <a:defRPr sz="2400">
                <a:solidFill>
                  <a:schemeClr val="lt2"/>
                </a:solidFill>
              </a:defRPr>
            </a:lvl4pPr>
            <a:lvl5pPr algn="ctr">
              <a:spcBef>
                <a:spcPts val="0"/>
              </a:spcBef>
              <a:buClr>
                <a:schemeClr val="lt2"/>
              </a:buClr>
              <a:buSzPct val="100000"/>
              <a:buNone/>
              <a:defRPr sz="2400">
                <a:solidFill>
                  <a:schemeClr val="lt2"/>
                </a:solidFill>
              </a:defRPr>
            </a:lvl5pPr>
            <a:lvl6pPr algn="ctr">
              <a:spcBef>
                <a:spcPts val="0"/>
              </a:spcBef>
              <a:buClr>
                <a:schemeClr val="lt2"/>
              </a:buClr>
              <a:buSzPct val="100000"/>
              <a:buNone/>
              <a:defRPr sz="2400">
                <a:solidFill>
                  <a:schemeClr val="lt2"/>
                </a:solidFill>
              </a:defRPr>
            </a:lvl6pPr>
            <a:lvl7pPr algn="ctr">
              <a:spcBef>
                <a:spcPts val="0"/>
              </a:spcBef>
              <a:buClr>
                <a:schemeClr val="lt2"/>
              </a:buClr>
              <a:buSzPct val="100000"/>
              <a:buNone/>
              <a:defRPr sz="2400">
                <a:solidFill>
                  <a:schemeClr val="lt2"/>
                </a:solidFill>
              </a:defRPr>
            </a:lvl7pPr>
            <a:lvl8pPr algn="ctr">
              <a:spcBef>
                <a:spcPts val="0"/>
              </a:spcBef>
              <a:buClr>
                <a:schemeClr val="lt2"/>
              </a:buClr>
              <a:buSzPct val="100000"/>
              <a:buNone/>
              <a:defRPr sz="2400">
                <a:solidFill>
                  <a:schemeClr val="lt2"/>
                </a:solidFill>
              </a:defRPr>
            </a:lvl8pPr>
            <a:lvl9pPr algn="ctr">
              <a:spcBef>
                <a:spcPts val="0"/>
              </a:spcBef>
              <a:buClr>
                <a:schemeClr val="lt2"/>
              </a:buClr>
              <a:buSzPct val="100000"/>
              <a:buNone/>
              <a:defRPr sz="24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y="0" x="0"/>
          <a:ext cy="0" cx="0"/>
          <a:chOff y="0" x="0"/>
          <a:chExt cy="0" cx="0"/>
        </a:xfrm>
      </p:grpSpPr>
      <p:sp>
        <p:nvSpPr>
          <p:cNvPr id="18" name="Shape 18"/>
          <p:cNvSpPr/>
          <p:nvPr/>
        </p:nvSpPr>
        <p:spPr>
          <a:xfrm>
            <a:off y="-1078" x="0"/>
            <a:ext cy="1144199" cx="9144000"/>
          </a:xfrm>
          <a:prstGeom prst="rect">
            <a:avLst/>
          </a:pr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19" name="Shape 19"/>
          <p:cNvGrpSpPr/>
          <p:nvPr/>
        </p:nvGrpSpPr>
        <p:grpSpPr>
          <a:xfrm>
            <a:off y="-1078" x="0"/>
            <a:ext cy="5144627" cx="649180"/>
            <a:chOff y="-1438" x="0"/>
            <a:chExt cy="6859503" cx="649180"/>
          </a:xfrm>
        </p:grpSpPr>
        <p:sp>
          <p:nvSpPr>
            <p:cNvPr id="20" name="Shape 20"/>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rgbClr val="5A6378">
                <a:alpha val="9803"/>
              </a:srgbClr>
            </a:solidFill>
            <a:ln>
              <a:noFill/>
            </a:ln>
          </p:spPr>
          <p:txBody>
            <a:bodyPr bIns="45700" rIns="91425" lIns="91425" tIns="45700" anchor="ctr" anchorCtr="0">
              <a:noAutofit/>
            </a:bodyPr>
            <a:lstStyle/>
            <a:p>
              <a:pPr>
                <a:spcBef>
                  <a:spcPts val="0"/>
                </a:spcBef>
                <a:buNone/>
              </a:pPr>
              <a:r>
                <a:t/>
              </a:r>
              <a:endParaRPr/>
            </a:p>
          </p:txBody>
        </p:sp>
        <p:sp>
          <p:nvSpPr>
            <p:cNvPr id="21" name="Shape 21"/>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22" name="Shape 22"/>
          <p:cNvGrpSpPr/>
          <p:nvPr/>
        </p:nvGrpSpPr>
        <p:grpSpPr>
          <a:xfrm flipH="1">
            <a:off y="0" x="8494493"/>
            <a:ext cy="5144627" cx="649180"/>
            <a:chOff y="-1438" x="0"/>
            <a:chExt cy="6859503" cx="649180"/>
          </a:xfrm>
        </p:grpSpPr>
        <p:sp>
          <p:nvSpPr>
            <p:cNvPr id="23" name="Shape 23"/>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rgbClr val="5A6378">
                <a:alpha val="9803"/>
              </a:srgbClr>
            </a:solidFill>
            <a:ln>
              <a:noFill/>
            </a:ln>
          </p:spPr>
          <p:txBody>
            <a:bodyPr bIns="45700" rIns="91425" lIns="91425" tIns="45700" anchor="ctr" anchorCtr="0">
              <a:noAutofit/>
            </a:bodyPr>
            <a:lstStyle/>
            <a:p>
              <a:pPr>
                <a:spcBef>
                  <a:spcPts val="0"/>
                </a:spcBef>
                <a:buNone/>
              </a:pPr>
              <a:r>
                <a:t/>
              </a:r>
              <a:endParaRPr/>
            </a:p>
          </p:txBody>
        </p:sp>
        <p:sp>
          <p:nvSpPr>
            <p:cNvPr id="24" name="Shape 24"/>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25" name="Shape 25"/>
          <p:cNvSpPr/>
          <p:nvPr/>
        </p:nvSpPr>
        <p:spPr>
          <a:xfrm>
            <a:off y="4743450" x="0"/>
            <a:ext cy="401099" cx="9144000"/>
          </a:xfrm>
          <a:prstGeom prst="rect">
            <a:avLst/>
          </a:prstGeom>
          <a:solidFill>
            <a:schemeClr val="dk1">
              <a:alpha val="14901"/>
            </a:schemeClr>
          </a:solidFill>
          <a:ln>
            <a:noFill/>
          </a:ln>
        </p:spPr>
        <p:txBody>
          <a:bodyPr bIns="45700" rIns="91425" lIns="91425" tIns="45700" anchor="ctr" anchorCtr="0">
            <a:noAutofit/>
          </a:bodyPr>
          <a:lstStyle/>
          <a:p>
            <a:pPr>
              <a:spcBef>
                <a:spcPts val="0"/>
              </a:spcBef>
              <a:buNone/>
            </a:pPr>
            <a:r>
              <a:t/>
            </a:r>
            <a:endParaRPr/>
          </a:p>
        </p:txBody>
      </p:sp>
      <p:sp>
        <p:nvSpPr>
          <p:cNvPr id="26" name="Shape 26"/>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8" name="Shape 28"/>
        <p:cNvGrpSpPr/>
        <p:nvPr/>
      </p:nvGrpSpPr>
      <p:grpSpPr>
        <a:xfrm>
          <a:off y="0" x="0"/>
          <a:ext cy="0" cx="0"/>
          <a:chOff y="0" x="0"/>
          <a:chExt cy="0" cx="0"/>
        </a:xfrm>
      </p:grpSpPr>
      <p:sp>
        <p:nvSpPr>
          <p:cNvPr id="29" name="Shape 29"/>
          <p:cNvSpPr/>
          <p:nvPr/>
        </p:nvSpPr>
        <p:spPr>
          <a:xfrm>
            <a:off y="-1078" x="0"/>
            <a:ext cy="1144199" cx="9144000"/>
          </a:xfrm>
          <a:prstGeom prst="rect">
            <a:avLst/>
          </a:pr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30" name="Shape 30"/>
          <p:cNvGrpSpPr/>
          <p:nvPr/>
        </p:nvGrpSpPr>
        <p:grpSpPr>
          <a:xfrm>
            <a:off y="-1078" x="0"/>
            <a:ext cy="5144627" cx="649180"/>
            <a:chOff y="-1438" x="0"/>
            <a:chExt cy="6859503" cx="649180"/>
          </a:xfrm>
        </p:grpSpPr>
        <p:sp>
          <p:nvSpPr>
            <p:cNvPr id="31" name="Shape 31"/>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32" name="Shape 32"/>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33" name="Shape 33"/>
          <p:cNvGrpSpPr/>
          <p:nvPr/>
        </p:nvGrpSpPr>
        <p:grpSpPr>
          <a:xfrm flipH="1">
            <a:off y="0" x="8494493"/>
            <a:ext cy="5144627" cx="649180"/>
            <a:chOff y="-1438" x="0"/>
            <a:chExt cy="6859503" cx="649180"/>
          </a:xfrm>
        </p:grpSpPr>
        <p:sp>
          <p:nvSpPr>
            <p:cNvPr id="34" name="Shape 34"/>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rgbClr val="5A6378">
                <a:alpha val="9803"/>
              </a:srgbClr>
            </a:solidFill>
            <a:ln>
              <a:noFill/>
            </a:ln>
          </p:spPr>
          <p:txBody>
            <a:bodyPr bIns="45700" rIns="91425" lIns="91425" tIns="45700" anchor="ctr" anchorCtr="0">
              <a:noAutofit/>
            </a:bodyPr>
            <a:lstStyle/>
            <a:p>
              <a:pPr>
                <a:spcBef>
                  <a:spcPts val="0"/>
                </a:spcBef>
                <a:buNone/>
              </a:pPr>
              <a:r>
                <a:t/>
              </a:r>
              <a:endParaRPr/>
            </a:p>
          </p:txBody>
        </p:sp>
        <p:sp>
          <p:nvSpPr>
            <p:cNvPr id="35" name="Shape 35"/>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36" name="Shape 36"/>
          <p:cNvSpPr/>
          <p:nvPr/>
        </p:nvSpPr>
        <p:spPr>
          <a:xfrm>
            <a:off y="4743450" x="0"/>
            <a:ext cy="401099" cx="9144000"/>
          </a:xfrm>
          <a:prstGeom prst="rect">
            <a:avLst/>
          </a:prstGeom>
          <a:solidFill>
            <a:schemeClr val="dk1">
              <a:alpha val="14901"/>
            </a:schemeClr>
          </a:solidFill>
          <a:ln>
            <a:noFill/>
          </a:ln>
        </p:spPr>
        <p:txBody>
          <a:bodyPr bIns="45700" rIns="91425" lIns="91425" tIns="45700" anchor="ctr" anchorCtr="0">
            <a:noAutofit/>
          </a:bodyPr>
          <a:lstStyle/>
          <a:p>
            <a:pPr>
              <a:spcBef>
                <a:spcPts val="0"/>
              </a:spcBef>
              <a:buNone/>
            </a:pPr>
            <a:r>
              <a:t/>
            </a:r>
            <a:endParaRPr/>
          </a:p>
        </p:txBody>
      </p:sp>
      <p:sp>
        <p:nvSpPr>
          <p:cNvPr id="37" name="Shape 37"/>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8" name="Shape 38"/>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9" name="Shape 39"/>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0" name="Shape 40"/>
        <p:cNvGrpSpPr/>
        <p:nvPr/>
      </p:nvGrpSpPr>
      <p:grpSpPr>
        <a:xfrm>
          <a:off y="0" x="0"/>
          <a:ext cy="0" cx="0"/>
          <a:chOff y="0" x="0"/>
          <a:chExt cy="0" cx="0"/>
        </a:xfrm>
      </p:grpSpPr>
      <p:sp>
        <p:nvSpPr>
          <p:cNvPr id="41" name="Shape 41"/>
          <p:cNvSpPr/>
          <p:nvPr/>
        </p:nvSpPr>
        <p:spPr>
          <a:xfrm>
            <a:off y="-1078" x="0"/>
            <a:ext cy="1144199" cx="9144000"/>
          </a:xfrm>
          <a:prstGeom prst="rect">
            <a:avLst/>
          </a:pr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42" name="Shape 42"/>
          <p:cNvGrpSpPr/>
          <p:nvPr/>
        </p:nvGrpSpPr>
        <p:grpSpPr>
          <a:xfrm>
            <a:off y="-1078" x="0"/>
            <a:ext cy="5144627" cx="649180"/>
            <a:chOff y="-1438" x="0"/>
            <a:chExt cy="6859503" cx="649180"/>
          </a:xfrm>
        </p:grpSpPr>
        <p:sp>
          <p:nvSpPr>
            <p:cNvPr id="43" name="Shape 43"/>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44" name="Shape 44"/>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45" name="Shape 45"/>
          <p:cNvGrpSpPr/>
          <p:nvPr/>
        </p:nvGrpSpPr>
        <p:grpSpPr>
          <a:xfrm flipH="1">
            <a:off y="0" x="8494493"/>
            <a:ext cy="5144627" cx="649180"/>
            <a:chOff y="-1438" x="0"/>
            <a:chExt cy="6859503" cx="649180"/>
          </a:xfrm>
        </p:grpSpPr>
        <p:sp>
          <p:nvSpPr>
            <p:cNvPr id="46" name="Shape 46"/>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47" name="Shape 47"/>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48" name="Shape 48"/>
          <p:cNvSpPr/>
          <p:nvPr/>
        </p:nvSpPr>
        <p:spPr>
          <a:xfrm>
            <a:off y="4743450" x="0"/>
            <a:ext cy="401099" cx="9144000"/>
          </a:xfrm>
          <a:prstGeom prst="rect">
            <a:avLst/>
          </a:prstGeom>
          <a:solidFill>
            <a:schemeClr val="dk1">
              <a:alpha val="14901"/>
            </a:schemeClr>
          </a:solidFill>
          <a:ln>
            <a:noFill/>
          </a:ln>
        </p:spPr>
        <p:txBody>
          <a:bodyPr bIns="45700" rIns="91425" lIns="91425" tIns="45700" anchor="ctr" anchorCtr="0">
            <a:noAutofit/>
          </a:bodyPr>
          <a:lstStyle/>
          <a:p>
            <a:pPr>
              <a:spcBef>
                <a:spcPts val="0"/>
              </a:spcBef>
              <a:buNone/>
            </a:pPr>
            <a:r>
              <a:t/>
            </a:r>
            <a:endParaRPr/>
          </a:p>
        </p:txBody>
      </p:sp>
      <p:sp>
        <p:nvSpPr>
          <p:cNvPr id="49" name="Shape 49"/>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0" name="Shape 50"/>
        <p:cNvGrpSpPr/>
        <p:nvPr/>
      </p:nvGrpSpPr>
      <p:grpSpPr>
        <a:xfrm>
          <a:off y="0" x="0"/>
          <a:ext cy="0" cx="0"/>
          <a:chOff y="0" x="0"/>
          <a:chExt cy="0" cx="0"/>
        </a:xfrm>
      </p:grpSpPr>
      <p:sp>
        <p:nvSpPr>
          <p:cNvPr id="51" name="Shape 51"/>
          <p:cNvSpPr/>
          <p:nvPr/>
        </p:nvSpPr>
        <p:spPr>
          <a:xfrm>
            <a:off y="-1078" x="0"/>
            <a:ext cy="1144199" cx="9144000"/>
          </a:xfrm>
          <a:prstGeom prst="rect">
            <a:avLst/>
          </a:pr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52" name="Shape 52"/>
          <p:cNvGrpSpPr/>
          <p:nvPr/>
        </p:nvGrpSpPr>
        <p:grpSpPr>
          <a:xfrm>
            <a:off y="-1078" x="0"/>
            <a:ext cy="5144627" cx="649180"/>
            <a:chOff y="-1438" x="0"/>
            <a:chExt cy="6859503" cx="649180"/>
          </a:xfrm>
        </p:grpSpPr>
        <p:sp>
          <p:nvSpPr>
            <p:cNvPr id="53" name="Shape 53"/>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54" name="Shape 54"/>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55" name="Shape 55"/>
          <p:cNvGrpSpPr/>
          <p:nvPr/>
        </p:nvGrpSpPr>
        <p:grpSpPr>
          <a:xfrm flipH="1">
            <a:off y="0" x="8494493"/>
            <a:ext cy="5144627" cx="649180"/>
            <a:chOff y="-1438" x="0"/>
            <a:chExt cy="6859503" cx="649180"/>
          </a:xfrm>
        </p:grpSpPr>
        <p:sp>
          <p:nvSpPr>
            <p:cNvPr id="56" name="Shape 56"/>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57" name="Shape 57"/>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58" name="Shape 58"/>
          <p:cNvSpPr/>
          <p:nvPr/>
        </p:nvSpPr>
        <p:spPr>
          <a:xfrm>
            <a:off y="4743450" x="0"/>
            <a:ext cy="401099" cx="9144000"/>
          </a:xfrm>
          <a:prstGeom prst="rect">
            <a:avLst/>
          </a:prstGeom>
          <a:solidFill>
            <a:schemeClr val="dk1">
              <a:alpha val="14901"/>
            </a:schemeClr>
          </a:solidFill>
          <a:ln>
            <a:noFill/>
          </a:ln>
        </p:spPr>
        <p:txBody>
          <a:bodyPr bIns="45700" rIns="91425" lIns="91425" tIns="45700" anchor="ctr" anchorCtr="0">
            <a:noAutofit/>
          </a:bodyPr>
          <a:lstStyle/>
          <a:p>
            <a:pPr>
              <a:spcBef>
                <a:spcPts val="0"/>
              </a:spcBef>
              <a:buNone/>
            </a:pPr>
            <a:r>
              <a:t/>
            </a:r>
            <a:endParaRPr/>
          </a:p>
        </p:txBody>
      </p:sp>
      <p:sp>
        <p:nvSpPr>
          <p:cNvPr id="59" name="Shape 59"/>
          <p:cNvSpPr txBox="1"/>
          <p:nvPr>
            <p:ph idx="1" type="body"/>
          </p:nvPr>
        </p:nvSpPr>
        <p:spPr>
          <a:xfrm>
            <a:off y="4406309" x="457200"/>
            <a:ext cy="519599" cx="8229600"/>
          </a:xfrm>
          <a:prstGeom prst="rect">
            <a:avLst/>
          </a:prstGeom>
        </p:spPr>
        <p:txBody>
          <a:bodyPr bIns="91425" rIns="91425" lIns="91425" tIns="91425" anchor="t" anchorCtr="0"/>
          <a:lstStyle>
            <a:lvl1pPr algn="ctr">
              <a:spcBef>
                <a:spcPts val="0"/>
              </a:spcBef>
              <a:buClr>
                <a:schemeClr val="lt2"/>
              </a:buClr>
              <a:buSzPct val="100000"/>
              <a:buNone/>
              <a:defRPr sz="1800">
                <a:solidFill>
                  <a:schemeClr val="lt2"/>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y="0" x="0"/>
          <a:ext cy="0" cx="0"/>
          <a:chOff y="0" x="0"/>
          <a:chExt cy="0" cx="0"/>
        </a:xfrm>
      </p:grpSpPr>
      <p:sp>
        <p:nvSpPr>
          <p:cNvPr id="61" name="Shape 61"/>
          <p:cNvSpPr/>
          <p:nvPr/>
        </p:nvSpPr>
        <p:spPr>
          <a:xfrm>
            <a:off y="-1078" x="0"/>
            <a:ext cy="1144199" cx="9144000"/>
          </a:xfrm>
          <a:prstGeom prst="rect">
            <a:avLst/>
          </a:pr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62" name="Shape 62"/>
          <p:cNvGrpSpPr/>
          <p:nvPr/>
        </p:nvGrpSpPr>
        <p:grpSpPr>
          <a:xfrm>
            <a:off y="-1078" x="0"/>
            <a:ext cy="5144627" cx="649180"/>
            <a:chOff y="-1438" x="0"/>
            <a:chExt cy="6859503" cx="649180"/>
          </a:xfrm>
        </p:grpSpPr>
        <p:sp>
          <p:nvSpPr>
            <p:cNvPr id="63" name="Shape 63"/>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64" name="Shape 64"/>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65" name="Shape 65"/>
          <p:cNvGrpSpPr/>
          <p:nvPr/>
        </p:nvGrpSpPr>
        <p:grpSpPr>
          <a:xfrm flipH="1">
            <a:off y="0" x="8494493"/>
            <a:ext cy="5144627" cx="649180"/>
            <a:chOff y="-1438" x="0"/>
            <a:chExt cy="6859503" cx="649180"/>
          </a:xfrm>
        </p:grpSpPr>
        <p:sp>
          <p:nvSpPr>
            <p:cNvPr id="66" name="Shape 66"/>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67" name="Shape 67"/>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68" name="Shape 68"/>
          <p:cNvSpPr/>
          <p:nvPr/>
        </p:nvSpPr>
        <p:spPr>
          <a:xfrm>
            <a:off y="4743450" x="0"/>
            <a:ext cy="401099" cx="9144000"/>
          </a:xfrm>
          <a:prstGeom prst="rect">
            <a:avLst/>
          </a:prstGeom>
          <a:solidFill>
            <a:schemeClr val="dk1">
              <a:alpha val="14901"/>
            </a:schemeClr>
          </a:solidFill>
          <a:ln>
            <a:noFill/>
          </a:ln>
        </p:spPr>
        <p:txBody>
          <a:bodyPr bIns="45700" rIns="91425" lIns="91425" tIns="45700" anchor="ctr" anchorCtr="0">
            <a:noAutofit/>
          </a:bodyPr>
          <a:lstStyle/>
          <a:p>
            <a:pPr>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2"/>
            </a:gs>
            <a:gs pos="100000">
              <a:schemeClr val="dk1"/>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1pPr>
            <a:lvl2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2pPr>
            <a:lvl3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3pPr>
            <a:lvl4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4pPr>
            <a:lvl5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5pPr>
            <a:lvl6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6pPr>
            <a:lvl7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7pPr>
            <a:lvl8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8pPr>
            <a:lvl9pPr>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9pPr>
          </a:lstStyle>
          <a:p/>
        </p:txBody>
      </p:sp>
      <p:sp>
        <p:nvSpPr>
          <p:cNvPr id="6" name="Shape 6"/>
          <p:cNvSpPr txBox="1"/>
          <p:nvPr>
            <p:ph idx="1" type="body"/>
          </p:nvPr>
        </p:nvSpPr>
        <p:spPr>
          <a:xfrm>
            <a:off y="1200150" x="457200"/>
            <a:ext cy="3725699" cx="8229600"/>
          </a:xfrm>
          <a:prstGeom prst="rect">
            <a:avLst/>
          </a:prstGeom>
        </p:spPr>
        <p:txBody>
          <a:bodyPr bIns="91425" rIns="91425" lIns="91425" tIns="91425" anchor="t" anchorCtr="0"/>
          <a:lstStyle>
            <a:lvl1pPr>
              <a:spcBef>
                <a:spcPts val="600"/>
              </a:spcBef>
              <a:buClr>
                <a:schemeClr val="lt1"/>
              </a:buClr>
              <a:buSzPct val="100000"/>
              <a:buFont typeface="Trebuchet MS"/>
              <a:defRPr sz="3000">
                <a:solidFill>
                  <a:schemeClr val="lt1"/>
                </a:solidFill>
                <a:latin typeface="Trebuchet MS"/>
                <a:ea typeface="Trebuchet MS"/>
                <a:cs typeface="Trebuchet MS"/>
                <a:sym typeface="Trebuchet MS"/>
              </a:defRPr>
            </a:lvl1pPr>
            <a:lvl2pPr>
              <a:spcBef>
                <a:spcPts val="480"/>
              </a:spcBef>
              <a:buClr>
                <a:schemeClr val="lt1"/>
              </a:buClr>
              <a:buSzPct val="100000"/>
              <a:buFont typeface="Trebuchet MS"/>
              <a:defRPr sz="2400">
                <a:solidFill>
                  <a:schemeClr val="lt1"/>
                </a:solidFill>
                <a:latin typeface="Trebuchet MS"/>
                <a:ea typeface="Trebuchet MS"/>
                <a:cs typeface="Trebuchet MS"/>
                <a:sym typeface="Trebuchet MS"/>
              </a:defRPr>
            </a:lvl2pPr>
            <a:lvl3pPr>
              <a:spcBef>
                <a:spcPts val="480"/>
              </a:spcBef>
              <a:buClr>
                <a:schemeClr val="lt1"/>
              </a:buClr>
              <a:buSzPct val="100000"/>
              <a:buFont typeface="Trebuchet MS"/>
              <a:defRPr sz="2400">
                <a:solidFill>
                  <a:schemeClr val="lt1"/>
                </a:solidFill>
                <a:latin typeface="Trebuchet MS"/>
                <a:ea typeface="Trebuchet MS"/>
                <a:cs typeface="Trebuchet MS"/>
                <a:sym typeface="Trebuchet MS"/>
              </a:defRPr>
            </a:lvl3pPr>
            <a:lvl4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4pPr>
            <a:lvl5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5pPr>
            <a:lvl6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6pPr>
            <a:lvl7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7pPr>
            <a:lvl8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8pPr>
            <a:lvl9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4.xml" Type="http://schemas.openxmlformats.org/officeDocument/2006/relationships/slideLayout" Id="rId1"/><Relationship Target="../media/image00.png" Type="http://schemas.openxmlformats.org/officeDocument/2006/relationships/image" Id="rId10"/><Relationship Target="../media/image05.png" Type="http://schemas.openxmlformats.org/officeDocument/2006/relationships/image" Id="rId4"/><Relationship Target="../media/image07.png" Type="http://schemas.openxmlformats.org/officeDocument/2006/relationships/image" Id="rId3"/><Relationship Target="../media/image06.png" Type="http://schemas.openxmlformats.org/officeDocument/2006/relationships/image" Id="rId9"/><Relationship Target="../media/image03.png" Type="http://schemas.openxmlformats.org/officeDocument/2006/relationships/image" Id="rId6"/><Relationship Target="../media/image04.png" Type="http://schemas.openxmlformats.org/officeDocument/2006/relationships/image" Id="rId5"/><Relationship Target="../media/image01.png" Type="http://schemas.openxmlformats.org/officeDocument/2006/relationships/image" Id="rId8"/><Relationship Target="../media/image02.png" Type="http://schemas.openxmlformats.org/officeDocument/2006/relationships/image" Id="rId7"/></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14.gif" Type="http://schemas.openxmlformats.org/officeDocument/2006/relationships/image" Id="rId4"/><Relationship Target="../media/image16.gif" Type="http://schemas.openxmlformats.org/officeDocument/2006/relationships/image" Id="rId3"/><Relationship Target="../media/image07.png" Type="http://schemas.openxmlformats.org/officeDocument/2006/relationships/image" Id="rId6"/><Relationship Target="../media/image12.gif" Type="http://schemas.openxmlformats.org/officeDocument/2006/relationships/image" Id="rId5"/></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5.xml" Type="http://schemas.openxmlformats.org/officeDocument/2006/relationships/slideLayout" Id="rId1"/><Relationship Target="../media/image07.png" Type="http://schemas.openxmlformats.org/officeDocument/2006/relationships/image" Id="rId4"/><Relationship Target="../media/image17.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5.xml" Type="http://schemas.openxmlformats.org/officeDocument/2006/relationships/slideLayout" Id="rId1"/><Relationship Target="../media/image07.png" Type="http://schemas.openxmlformats.org/officeDocument/2006/relationships/image" Id="rId4"/><Relationship Target="../media/image11.jp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4.xml" Type="http://schemas.openxmlformats.org/officeDocument/2006/relationships/slideLayout" Id="rId1"/><Relationship Target="../media/image08.png" Type="http://schemas.openxmlformats.org/officeDocument/2006/relationships/image" Id="rId4"/><Relationship Target="../media/image07.png" Type="http://schemas.openxmlformats.org/officeDocument/2006/relationships/image" Id="rId3"/><Relationship Target="../media/image10.png" Type="http://schemas.openxmlformats.org/officeDocument/2006/relationships/image" Id="rId6"/><Relationship Target="../media/image09.png" Type="http://schemas.openxmlformats.org/officeDocument/2006/relationships/image" Id="rId5"/><Relationship Target="../media/image13.png" Type="http://schemas.openxmlformats.org/officeDocument/2006/relationships/image" Id="rId7"/></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3.xml" Type="http://schemas.openxmlformats.org/officeDocument/2006/relationships/slideLayout" Id="rId1"/><Relationship Target="../media/image07.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4"/><Relationship Target="../media/image15.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y="0" x="0"/>
          <a:ext cy="0" cx="0"/>
          <a:chOff y="0" x="0"/>
          <a:chExt cy="0" cx="0"/>
        </a:xfrm>
      </p:grpSpPr>
      <p:sp>
        <p:nvSpPr>
          <p:cNvPr id="70" name="Shape 70"/>
          <p:cNvSpPr txBox="1"/>
          <p:nvPr>
            <p:ph type="title"/>
          </p:nvPr>
        </p:nvSpPr>
        <p:spPr>
          <a:xfrm>
            <a:off y="205978" x="457200"/>
            <a:ext cy="857400" cx="8229600"/>
          </a:xfrm>
          <a:prstGeom prst="rect">
            <a:avLst/>
          </a:prstGeom>
        </p:spPr>
        <p:txBody>
          <a:bodyPr bIns="91425" rIns="91425" lIns="91425" tIns="91425" anchor="b" anchorCtr="0">
            <a:noAutofit/>
          </a:bodyPr>
          <a:lstStyle/>
          <a:p>
            <a:pPr algn="ctr">
              <a:spcBef>
                <a:spcPts val="0"/>
              </a:spcBef>
              <a:buNone/>
            </a:pPr>
            <a:r>
              <a:rPr sz="4800" lang="sv"/>
              <a:t>BLOBSWARM</a:t>
            </a:r>
          </a:p>
        </p:txBody>
      </p:sp>
      <p:pic>
        <p:nvPicPr>
          <p:cNvPr id="71" name="Shape 71"/>
          <p:cNvPicPr preferRelativeResize="0"/>
          <p:nvPr/>
        </p:nvPicPr>
        <p:blipFill>
          <a:blip r:embed="rId3"/>
          <a:stretch>
            <a:fillRect/>
          </a:stretch>
        </p:blipFill>
        <p:spPr>
          <a:xfrm>
            <a:off y="205975" x="7427003"/>
            <a:ext cy="857399" cx="1042782"/>
          </a:xfrm>
          <a:prstGeom prst="rect">
            <a:avLst/>
          </a:prstGeom>
          <a:noFill/>
          <a:ln>
            <a:noFill/>
          </a:ln>
        </p:spPr>
      </p:pic>
      <p:pic>
        <p:nvPicPr>
          <p:cNvPr id="72" name="Shape 72"/>
          <p:cNvPicPr preferRelativeResize="0"/>
          <p:nvPr/>
        </p:nvPicPr>
        <p:blipFill>
          <a:blip r:embed="rId4"/>
          <a:stretch>
            <a:fillRect/>
          </a:stretch>
        </p:blipFill>
        <p:spPr>
          <a:xfrm>
            <a:off y="2118275" x="6357012"/>
            <a:ext cy="352425" cx="428625"/>
          </a:xfrm>
          <a:prstGeom prst="rect">
            <a:avLst/>
          </a:prstGeom>
          <a:noFill/>
          <a:ln>
            <a:noFill/>
          </a:ln>
        </p:spPr>
      </p:pic>
      <p:pic>
        <p:nvPicPr>
          <p:cNvPr id="73" name="Shape 73"/>
          <p:cNvPicPr preferRelativeResize="0"/>
          <p:nvPr/>
        </p:nvPicPr>
        <p:blipFill>
          <a:blip r:embed="rId5"/>
          <a:stretch>
            <a:fillRect/>
          </a:stretch>
        </p:blipFill>
        <p:spPr>
          <a:xfrm>
            <a:off y="2470687" x="1455662"/>
            <a:ext cy="352425" cx="428625"/>
          </a:xfrm>
          <a:prstGeom prst="rect">
            <a:avLst/>
          </a:prstGeom>
          <a:noFill/>
          <a:ln>
            <a:noFill/>
          </a:ln>
        </p:spPr>
      </p:pic>
      <p:pic>
        <p:nvPicPr>
          <p:cNvPr id="74" name="Shape 74"/>
          <p:cNvPicPr preferRelativeResize="0"/>
          <p:nvPr/>
        </p:nvPicPr>
        <p:blipFill>
          <a:blip r:embed="rId6"/>
          <a:stretch>
            <a:fillRect/>
          </a:stretch>
        </p:blipFill>
        <p:spPr>
          <a:xfrm>
            <a:off y="3982012" x="1605962"/>
            <a:ext cy="352425" cx="428625"/>
          </a:xfrm>
          <a:prstGeom prst="rect">
            <a:avLst/>
          </a:prstGeom>
          <a:noFill/>
          <a:ln>
            <a:noFill/>
          </a:ln>
        </p:spPr>
      </p:pic>
      <p:pic>
        <p:nvPicPr>
          <p:cNvPr id="75" name="Shape 75"/>
          <p:cNvPicPr preferRelativeResize="0"/>
          <p:nvPr/>
        </p:nvPicPr>
        <p:blipFill>
          <a:blip r:embed="rId7"/>
          <a:stretch>
            <a:fillRect/>
          </a:stretch>
        </p:blipFill>
        <p:spPr>
          <a:xfrm>
            <a:off y="3113612" x="4357675"/>
            <a:ext cy="352425" cx="428625"/>
          </a:xfrm>
          <a:prstGeom prst="rect">
            <a:avLst/>
          </a:prstGeom>
          <a:noFill/>
          <a:ln>
            <a:noFill/>
          </a:ln>
        </p:spPr>
      </p:pic>
      <p:pic>
        <p:nvPicPr>
          <p:cNvPr id="76" name="Shape 76"/>
          <p:cNvPicPr preferRelativeResize="0"/>
          <p:nvPr/>
        </p:nvPicPr>
        <p:blipFill>
          <a:blip r:embed="rId8"/>
          <a:stretch>
            <a:fillRect/>
          </a:stretch>
        </p:blipFill>
        <p:spPr>
          <a:xfrm>
            <a:off y="3606262" x="4102562"/>
            <a:ext cy="352425" cx="428625"/>
          </a:xfrm>
          <a:prstGeom prst="rect">
            <a:avLst/>
          </a:prstGeom>
          <a:noFill/>
          <a:ln>
            <a:noFill/>
          </a:ln>
        </p:spPr>
      </p:pic>
      <p:pic>
        <p:nvPicPr>
          <p:cNvPr id="77" name="Shape 77"/>
          <p:cNvPicPr preferRelativeResize="0"/>
          <p:nvPr/>
        </p:nvPicPr>
        <p:blipFill>
          <a:blip r:embed="rId9"/>
          <a:stretch>
            <a:fillRect/>
          </a:stretch>
        </p:blipFill>
        <p:spPr>
          <a:xfrm>
            <a:off y="2823112" x="5597162"/>
            <a:ext cy="352425" cx="428625"/>
          </a:xfrm>
          <a:prstGeom prst="rect">
            <a:avLst/>
          </a:prstGeom>
          <a:noFill/>
          <a:ln>
            <a:noFill/>
          </a:ln>
        </p:spPr>
      </p:pic>
      <p:pic>
        <p:nvPicPr>
          <p:cNvPr id="78" name="Shape 78"/>
          <p:cNvPicPr preferRelativeResize="0"/>
          <p:nvPr/>
        </p:nvPicPr>
        <p:blipFill>
          <a:blip r:embed="rId10"/>
          <a:stretch>
            <a:fillRect/>
          </a:stretch>
        </p:blipFill>
        <p:spPr>
          <a:xfrm>
            <a:off y="3958687" x="4858212"/>
            <a:ext cy="352425" cx="428625"/>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y="0" x="0"/>
          <a:ext cy="0" cx="0"/>
          <a:chOff y="0" x="0"/>
          <a:chExt cy="0" cx="0"/>
        </a:xfrm>
      </p:grpSpPr>
      <p:sp>
        <p:nvSpPr>
          <p:cNvPr id="149" name="Shape 14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sv"/>
              <a:t>Blobswarm</a:t>
            </a:r>
          </a:p>
        </p:txBody>
      </p:sp>
      <p:pic>
        <p:nvPicPr>
          <p:cNvPr id="150" name="Shape 150"/>
          <p:cNvPicPr preferRelativeResize="0"/>
          <p:nvPr/>
        </p:nvPicPr>
        <p:blipFill>
          <a:blip r:embed="rId3"/>
          <a:stretch>
            <a:fillRect/>
          </a:stretch>
        </p:blipFill>
        <p:spPr>
          <a:xfrm>
            <a:off y="1838075" x="670925"/>
            <a:ext cy="1338174" cx="2002650"/>
          </a:xfrm>
          <a:prstGeom prst="rect">
            <a:avLst/>
          </a:prstGeom>
        </p:spPr>
      </p:pic>
      <p:pic>
        <p:nvPicPr>
          <p:cNvPr id="151" name="Shape 151"/>
          <p:cNvPicPr preferRelativeResize="0"/>
          <p:nvPr/>
        </p:nvPicPr>
        <p:blipFill>
          <a:blip r:embed="rId4"/>
          <a:stretch>
            <a:fillRect/>
          </a:stretch>
        </p:blipFill>
        <p:spPr>
          <a:xfrm>
            <a:off y="1838075" x="3570662"/>
            <a:ext cy="1338174" cx="2002663"/>
          </a:xfrm>
          <a:prstGeom prst="rect">
            <a:avLst/>
          </a:prstGeom>
        </p:spPr>
      </p:pic>
      <p:pic>
        <p:nvPicPr>
          <p:cNvPr id="152" name="Shape 152"/>
          <p:cNvPicPr preferRelativeResize="0"/>
          <p:nvPr/>
        </p:nvPicPr>
        <p:blipFill>
          <a:blip r:embed="rId5"/>
          <a:stretch>
            <a:fillRect/>
          </a:stretch>
        </p:blipFill>
        <p:spPr>
          <a:xfrm>
            <a:off y="1838062" x="6607925"/>
            <a:ext cy="1338193" cx="2002675"/>
          </a:xfrm>
          <a:prstGeom prst="rect">
            <a:avLst/>
          </a:prstGeom>
        </p:spPr>
      </p:pic>
      <p:sp>
        <p:nvSpPr>
          <p:cNvPr id="153" name="Shape 153"/>
          <p:cNvSpPr txBox="1"/>
          <p:nvPr/>
        </p:nvSpPr>
        <p:spPr>
          <a:xfrm>
            <a:off y="1471025" x="928350"/>
            <a:ext cy="457200" cx="1592700"/>
          </a:xfrm>
          <a:prstGeom prst="rect">
            <a:avLst/>
          </a:prstGeom>
        </p:spPr>
        <p:txBody>
          <a:bodyPr bIns="91425" rIns="91425" lIns="91425" tIns="91425" anchor="t" anchorCtr="0">
            <a:noAutofit/>
          </a:bodyPr>
          <a:lstStyle/>
          <a:p>
            <a:pPr>
              <a:spcBef>
                <a:spcPts val="0"/>
              </a:spcBef>
              <a:buNone/>
            </a:pPr>
            <a:r>
              <a:rPr lang="sv">
                <a:solidFill>
                  <a:srgbClr val="F3F3F3"/>
                </a:solidFill>
              </a:rPr>
              <a:t>Separation</a:t>
            </a:r>
          </a:p>
        </p:txBody>
      </p:sp>
      <p:sp>
        <p:nvSpPr>
          <p:cNvPr id="154" name="Shape 154"/>
          <p:cNvSpPr txBox="1"/>
          <p:nvPr/>
        </p:nvSpPr>
        <p:spPr>
          <a:xfrm>
            <a:off y="1547225" x="3982200"/>
            <a:ext cy="259499" cx="1179600"/>
          </a:xfrm>
          <a:prstGeom prst="rect">
            <a:avLst/>
          </a:prstGeom>
        </p:spPr>
        <p:txBody>
          <a:bodyPr bIns="91425" rIns="91425" lIns="91425" tIns="91425" anchor="ctr" anchorCtr="0">
            <a:noAutofit/>
          </a:bodyPr>
          <a:lstStyle/>
          <a:p>
            <a:pPr rtl="0" lvl="0">
              <a:spcBef>
                <a:spcPts val="0"/>
              </a:spcBef>
              <a:buNone/>
            </a:pPr>
            <a:r>
              <a:rPr lang="sv">
                <a:solidFill>
                  <a:srgbClr val="F3F3F3"/>
                </a:solidFill>
              </a:rPr>
              <a:t>Alignment</a:t>
            </a:r>
          </a:p>
        </p:txBody>
      </p:sp>
      <p:sp>
        <p:nvSpPr>
          <p:cNvPr id="155" name="Shape 155"/>
          <p:cNvSpPr txBox="1"/>
          <p:nvPr/>
        </p:nvSpPr>
        <p:spPr>
          <a:xfrm>
            <a:off y="1547225" x="7022462"/>
            <a:ext cy="259499" cx="1326000"/>
          </a:xfrm>
          <a:prstGeom prst="rect">
            <a:avLst/>
          </a:prstGeom>
        </p:spPr>
        <p:txBody>
          <a:bodyPr bIns="91425" rIns="91425" lIns="91425" tIns="91425" anchor="ctr" anchorCtr="0">
            <a:noAutofit/>
          </a:bodyPr>
          <a:lstStyle/>
          <a:p>
            <a:pPr rtl="0" lvl="0">
              <a:spcBef>
                <a:spcPts val="0"/>
              </a:spcBef>
              <a:buNone/>
            </a:pPr>
            <a:r>
              <a:rPr lang="sv">
                <a:solidFill>
                  <a:srgbClr val="F3F3F3"/>
                </a:solidFill>
              </a:rPr>
              <a:t>Cohesion</a:t>
            </a:r>
          </a:p>
        </p:txBody>
      </p:sp>
      <p:sp>
        <p:nvSpPr>
          <p:cNvPr id="156" name="Shape 156"/>
          <p:cNvSpPr txBox="1"/>
          <p:nvPr/>
        </p:nvSpPr>
        <p:spPr>
          <a:xfrm>
            <a:off y="4307125" x="5029200"/>
            <a:ext cy="457200" cx="3657600"/>
          </a:xfrm>
          <a:prstGeom prst="rect">
            <a:avLst/>
          </a:prstGeom>
        </p:spPr>
        <p:txBody>
          <a:bodyPr bIns="91425" rIns="91425" lIns="91425" tIns="91425" anchor="t" anchorCtr="0">
            <a:noAutofit/>
          </a:bodyPr>
          <a:lstStyle/>
          <a:p>
            <a:pPr>
              <a:spcBef>
                <a:spcPts val="0"/>
              </a:spcBef>
              <a:buNone/>
            </a:pPr>
            <a:r>
              <a:rPr lang="sv">
                <a:solidFill>
                  <a:srgbClr val="F3F3F3"/>
                </a:solidFill>
              </a:rPr>
              <a:t>Källa bilder: http://www.red3d.com/cwr/boids/</a:t>
            </a:r>
          </a:p>
        </p:txBody>
      </p:sp>
      <p:pic>
        <p:nvPicPr>
          <p:cNvPr id="157" name="Shape 157"/>
          <p:cNvPicPr preferRelativeResize="0"/>
          <p:nvPr/>
        </p:nvPicPr>
        <p:blipFill>
          <a:blip r:embed="rId6"/>
          <a:stretch>
            <a:fillRect/>
          </a:stretch>
        </p:blipFill>
        <p:spPr>
          <a:xfrm>
            <a:off y="205975" x="7427003"/>
            <a:ext cy="857399" cx="1042782"/>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y="0" x="0"/>
          <a:ext cy="0" cx="0"/>
          <a:chOff y="0" x="0"/>
          <a:chExt cy="0" cx="0"/>
        </a:xfrm>
      </p:grpSpPr>
      <p:sp>
        <p:nvSpPr>
          <p:cNvPr id="162" name="Shape 162"/>
          <p:cNvSpPr txBox="1"/>
          <p:nvPr>
            <p:ph idx="1" type="body"/>
          </p:nvPr>
        </p:nvSpPr>
        <p:spPr>
          <a:xfrm>
            <a:off y="4406309" x="457200"/>
            <a:ext cy="519599" cx="8229600"/>
          </a:xfrm>
          <a:prstGeom prst="rect">
            <a:avLst/>
          </a:prstGeom>
        </p:spPr>
        <p:txBody>
          <a:bodyPr bIns="91425" rIns="91425" lIns="91425" tIns="91425" anchor="t" anchorCtr="0">
            <a:noAutofit/>
          </a:bodyPr>
          <a:lstStyle/>
          <a:p>
            <a:pPr>
              <a:spcBef>
                <a:spcPts val="0"/>
              </a:spcBef>
              <a:buNone/>
            </a:pPr>
            <a:r>
              <a:rPr lang="sv"/>
              <a:t>DEMO!</a:t>
            </a:r>
          </a:p>
        </p:txBody>
      </p:sp>
      <p:pic>
        <p:nvPicPr>
          <p:cNvPr id="163" name="Shape 163"/>
          <p:cNvPicPr preferRelativeResize="0"/>
          <p:nvPr/>
        </p:nvPicPr>
        <p:blipFill>
          <a:blip r:embed="rId3"/>
          <a:stretch>
            <a:fillRect/>
          </a:stretch>
        </p:blipFill>
        <p:spPr>
          <a:xfrm>
            <a:off y="1434500" x="1388175"/>
            <a:ext cy="2971799" cx="5943599"/>
          </a:xfrm>
          <a:prstGeom prst="rect">
            <a:avLst/>
          </a:prstGeom>
        </p:spPr>
      </p:pic>
      <p:pic>
        <p:nvPicPr>
          <p:cNvPr id="164" name="Shape 164"/>
          <p:cNvPicPr preferRelativeResize="0"/>
          <p:nvPr/>
        </p:nvPicPr>
        <p:blipFill>
          <a:blip r:embed="rId4"/>
          <a:stretch>
            <a:fillRect/>
          </a:stretch>
        </p:blipFill>
        <p:spPr>
          <a:xfrm>
            <a:off y="205975" x="7427003"/>
            <a:ext cy="857399" cx="1042782"/>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y="0" x="0"/>
          <a:ext cy="0" cx="0"/>
          <a:chOff y="0" x="0"/>
          <a:chExt cy="0" cx="0"/>
        </a:xfrm>
      </p:grpSpPr>
      <p:sp>
        <p:nvSpPr>
          <p:cNvPr id="169" name="Shape 16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sv"/>
              <a:t>Blobswarm - förbättringar</a:t>
            </a:r>
          </a:p>
        </p:txBody>
      </p:sp>
      <p:sp>
        <p:nvSpPr>
          <p:cNvPr id="170" name="Shape 17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lt1"/>
              </a:buClr>
              <a:buSzPct val="100000"/>
              <a:buFont typeface="Arial"/>
              <a:buChar char="●"/>
            </a:pPr>
            <a:r>
              <a:rPr lang="sv"/>
              <a:t>NPB list låser för ofta när det inte är nödvändigt. Smartare synkronisering kan vara bra.</a:t>
            </a:r>
          </a:p>
          <a:p>
            <a:pPr lvl="0" indent="-419100" marL="457200">
              <a:spcBef>
                <a:spcPts val="0"/>
              </a:spcBef>
              <a:buClr>
                <a:schemeClr val="lt1"/>
              </a:buClr>
              <a:buFont typeface="Arial"/>
              <a:buChar char="●"/>
            </a:pPr>
            <a:r>
              <a:t/>
            </a:r>
            <a:endParaRPr/>
          </a:p>
        </p:txBody>
      </p:sp>
      <p:pic>
        <p:nvPicPr>
          <p:cNvPr id="171" name="Shape 171"/>
          <p:cNvPicPr preferRelativeResize="0"/>
          <p:nvPr/>
        </p:nvPicPr>
        <p:blipFill>
          <a:blip r:embed="rId3"/>
          <a:stretch>
            <a:fillRect/>
          </a:stretch>
        </p:blipFill>
        <p:spPr>
          <a:xfrm>
            <a:off y="205975" x="7427003"/>
            <a:ext cy="857399" cx="1042782"/>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y="0" x="0"/>
          <a:ext cy="0" cx="0"/>
          <a:chOff y="0" x="0"/>
          <a:chExt cy="0" cx="0"/>
        </a:xfrm>
      </p:grpSpPr>
      <p:sp>
        <p:nvSpPr>
          <p:cNvPr id="176" name="Shape 176"/>
          <p:cNvSpPr txBox="1"/>
          <p:nvPr>
            <p:ph idx="1" type="body"/>
          </p:nvPr>
        </p:nvSpPr>
        <p:spPr>
          <a:xfrm>
            <a:off y="4406309" x="457200"/>
            <a:ext cy="519599" cx="8229600"/>
          </a:xfrm>
          <a:prstGeom prst="rect">
            <a:avLst/>
          </a:prstGeom>
        </p:spPr>
        <p:txBody>
          <a:bodyPr bIns="91425" rIns="91425" lIns="91425" tIns="91425" anchor="t" anchorCtr="0">
            <a:noAutofit/>
          </a:bodyPr>
          <a:lstStyle/>
          <a:p>
            <a:pPr>
              <a:spcBef>
                <a:spcPts val="0"/>
              </a:spcBef>
              <a:buNone/>
            </a:pPr>
            <a:r>
              <a:rPr lang="sv"/>
              <a:t>Till minne av Richard Stråhle 1991-2014</a:t>
            </a:r>
          </a:p>
        </p:txBody>
      </p:sp>
      <p:pic>
        <p:nvPicPr>
          <p:cNvPr id="177" name="Shape 177"/>
          <p:cNvPicPr preferRelativeResize="0"/>
          <p:nvPr/>
        </p:nvPicPr>
        <p:blipFill>
          <a:blip r:embed="rId3"/>
          <a:stretch>
            <a:fillRect/>
          </a:stretch>
        </p:blipFill>
        <p:spPr>
          <a:xfrm>
            <a:off y="1560725" x="3119553"/>
            <a:ext cy="2490799" cx="2490799"/>
          </a:xfrm>
          <a:prstGeom prst="rect">
            <a:avLst/>
          </a:prstGeom>
        </p:spPr>
      </p:pic>
      <p:pic>
        <p:nvPicPr>
          <p:cNvPr id="178" name="Shape 178"/>
          <p:cNvPicPr preferRelativeResize="0"/>
          <p:nvPr/>
        </p:nvPicPr>
        <p:blipFill>
          <a:blip r:embed="rId4"/>
          <a:stretch>
            <a:fillRect/>
          </a:stretch>
        </p:blipFill>
        <p:spPr>
          <a:xfrm>
            <a:off y="205975" x="7427003"/>
            <a:ext cy="857399" cx="1042782"/>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y="0" x="0"/>
          <a:ext cy="0" cx="0"/>
          <a:chOff y="0" x="0"/>
          <a:chExt cy="0" cx="0"/>
        </a:xfrm>
      </p:grpSpPr>
      <p:sp>
        <p:nvSpPr>
          <p:cNvPr id="83" name="Shape 8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sv"/>
              <a:t>Blobswarm</a:t>
            </a:r>
          </a:p>
        </p:txBody>
      </p:sp>
      <p:sp>
        <p:nvSpPr>
          <p:cNvPr id="84" name="Shape 8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sv"/>
              <a:t>Vad har vi gjort?</a:t>
            </a:r>
          </a:p>
          <a:p>
            <a:pPr rtl="0" lvl="0">
              <a:spcBef>
                <a:spcPts val="0"/>
              </a:spcBef>
              <a:buNone/>
            </a:pPr>
            <a:r>
              <a:t/>
            </a:r>
            <a:endParaRPr/>
          </a:p>
          <a:p>
            <a:pPr rtl="0" lvl="0" indent="-419100" marL="457200">
              <a:spcBef>
                <a:spcPts val="0"/>
              </a:spcBef>
              <a:buClr>
                <a:schemeClr val="lt1"/>
              </a:buClr>
              <a:buSzPct val="100000"/>
              <a:buFont typeface="Arial"/>
              <a:buChar char="●"/>
            </a:pPr>
            <a:r>
              <a:rPr lang="sv"/>
              <a:t>Trådat</a:t>
            </a:r>
          </a:p>
          <a:p>
            <a:pPr rtl="0" lvl="0" indent="-419100" marL="457200">
              <a:spcBef>
                <a:spcPts val="0"/>
              </a:spcBef>
              <a:buClr>
                <a:schemeClr val="lt1"/>
              </a:buClr>
              <a:buSzPct val="100000"/>
              <a:buFont typeface="Arial"/>
              <a:buChar char="●"/>
            </a:pPr>
            <a:r>
              <a:rPr lang="sv"/>
              <a:t>Java</a:t>
            </a:r>
          </a:p>
          <a:p>
            <a:pPr rtl="0" lvl="0" indent="-419100" marL="457200">
              <a:spcBef>
                <a:spcPts val="0"/>
              </a:spcBef>
              <a:buClr>
                <a:schemeClr val="lt1"/>
              </a:buClr>
              <a:buSzPct val="100000"/>
              <a:buFont typeface="Arial"/>
              <a:buChar char="●"/>
            </a:pPr>
            <a:r>
              <a:rPr lang="sv"/>
              <a:t>Actionpackat non-stop actionspel</a:t>
            </a:r>
          </a:p>
        </p:txBody>
      </p:sp>
      <p:pic>
        <p:nvPicPr>
          <p:cNvPr id="85" name="Shape 85"/>
          <p:cNvPicPr preferRelativeResize="0"/>
          <p:nvPr/>
        </p:nvPicPr>
        <p:blipFill>
          <a:blip r:embed="rId3"/>
          <a:stretch>
            <a:fillRect/>
          </a:stretch>
        </p:blipFill>
        <p:spPr>
          <a:xfrm>
            <a:off y="205975" x="7427003"/>
            <a:ext cy="857399" cx="1042782"/>
          </a:xfrm>
          <a:prstGeom prst="rect">
            <a:avLst/>
          </a:prstGeom>
          <a:noFill/>
          <a:ln>
            <a:noFill/>
          </a:ln>
        </p:spPr>
      </p:pic>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84">
                                            <p:txEl>
                                              <p:pRg st="0" end="0"/>
                                            </p:txEl>
                                          </p:spTgt>
                                        </p:tgtEl>
                                        <p:attrNameLst>
                                          <p:attrName>style.visibility</p:attrName>
                                        </p:attrNameLst>
                                      </p:cBhvr>
                                      <p:to>
                                        <p:strVal val="visible"/>
                                      </p:to>
                                    </p:set>
                                    <p:animEffect transition="in" filter="fade">
                                      <p:cBhvr>
                                        <p:cTn dur="1000"/>
                                        <p:tgtEl>
                                          <p:spTgt spid="84">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84">
                                            <p:txEl>
                                              <p:pRg st="1" end="1"/>
                                            </p:txEl>
                                          </p:spTgt>
                                        </p:tgtEl>
                                        <p:attrNameLst>
                                          <p:attrName>style.visibility</p:attrName>
                                        </p:attrNameLst>
                                      </p:cBhvr>
                                      <p:to>
                                        <p:strVal val="visible"/>
                                      </p:to>
                                    </p:set>
                                    <p:animEffect transition="in" filter="fade">
                                      <p:cBhvr>
                                        <p:cTn dur="1000"/>
                                        <p:tgtEl>
                                          <p:spTgt spid="84">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84">
                                            <p:txEl>
                                              <p:pRg st="2" end="2"/>
                                            </p:txEl>
                                          </p:spTgt>
                                        </p:tgtEl>
                                        <p:attrNameLst>
                                          <p:attrName>style.visibility</p:attrName>
                                        </p:attrNameLst>
                                      </p:cBhvr>
                                      <p:to>
                                        <p:strVal val="visible"/>
                                      </p:to>
                                    </p:set>
                                    <p:animEffect transition="in" filter="fade">
                                      <p:cBhvr>
                                        <p:cTn dur="1000"/>
                                        <p:tgtEl>
                                          <p:spTgt spid="84">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84">
                                            <p:txEl>
                                              <p:pRg st="3" end="3"/>
                                            </p:txEl>
                                          </p:spTgt>
                                        </p:tgtEl>
                                        <p:attrNameLst>
                                          <p:attrName>style.visibility</p:attrName>
                                        </p:attrNameLst>
                                      </p:cBhvr>
                                      <p:to>
                                        <p:strVal val="visible"/>
                                      </p:to>
                                    </p:set>
                                    <p:animEffect transition="in" filter="fade">
                                      <p:cBhvr>
                                        <p:cTn dur="1000"/>
                                        <p:tgtEl>
                                          <p:spTgt spid="84">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84">
                                            <p:txEl>
                                              <p:pRg st="4" end="4"/>
                                            </p:txEl>
                                          </p:spTgt>
                                        </p:tgtEl>
                                        <p:attrNameLst>
                                          <p:attrName>style.visibility</p:attrName>
                                        </p:attrNameLst>
                                      </p:cBhvr>
                                      <p:to>
                                        <p:strVal val="visible"/>
                                      </p:to>
                                    </p:set>
                                    <p:animEffect transition="in" filter="fade">
                                      <p:cBhvr>
                                        <p:cTn dur="1000"/>
                                        <p:tgtEl>
                                          <p:spTgt spid="84">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y="0" x="0"/>
          <a:ext cy="0" cx="0"/>
          <a:chOff y="0" x="0"/>
          <a:chExt cy="0" cx="0"/>
        </a:xfrm>
      </p:grpSpPr>
      <p:sp>
        <p:nvSpPr>
          <p:cNvPr id="90" name="Shape 9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sv"/>
              <a:t>Blobswarm</a:t>
            </a:r>
          </a:p>
        </p:txBody>
      </p:sp>
      <p:pic>
        <p:nvPicPr>
          <p:cNvPr id="91" name="Shape 91"/>
          <p:cNvPicPr preferRelativeResize="0"/>
          <p:nvPr/>
        </p:nvPicPr>
        <p:blipFill>
          <a:blip r:embed="rId3"/>
          <a:stretch>
            <a:fillRect/>
          </a:stretch>
        </p:blipFill>
        <p:spPr>
          <a:xfrm>
            <a:off y="205975" x="7427003"/>
            <a:ext cy="857399" cx="1042782"/>
          </a:xfrm>
          <a:prstGeom prst="rect">
            <a:avLst/>
          </a:prstGeom>
          <a:noFill/>
          <a:ln>
            <a:noFill/>
          </a:ln>
        </p:spPr>
      </p:pic>
      <p:pic>
        <p:nvPicPr>
          <p:cNvPr id="92" name="Shape 92"/>
          <p:cNvPicPr preferRelativeResize="0"/>
          <p:nvPr/>
        </p:nvPicPr>
        <p:blipFill>
          <a:blip r:embed="rId4"/>
          <a:stretch>
            <a:fillRect/>
          </a:stretch>
        </p:blipFill>
        <p:spPr>
          <a:xfrm>
            <a:off y="1249725" x="4379000"/>
            <a:ext cy="1905000" cx="3048000"/>
          </a:xfrm>
          <a:prstGeom prst="rect">
            <a:avLst/>
          </a:prstGeom>
        </p:spPr>
      </p:pic>
      <p:sp>
        <p:nvSpPr>
          <p:cNvPr id="93" name="Shape 93"/>
          <p:cNvSpPr txBox="1"/>
          <p:nvPr/>
        </p:nvSpPr>
        <p:spPr>
          <a:xfrm>
            <a:off y="1386400" x="457200"/>
            <a:ext cy="457200" cx="3657600"/>
          </a:xfrm>
          <a:prstGeom prst="rect">
            <a:avLst/>
          </a:prstGeom>
        </p:spPr>
        <p:txBody>
          <a:bodyPr bIns="91425" rIns="91425" lIns="91425" tIns="91425" anchor="t" anchorCtr="0">
            <a:noAutofit/>
          </a:bodyPr>
          <a:lstStyle/>
          <a:p>
            <a:pPr rtl="0" lvl="0">
              <a:spcBef>
                <a:spcPts val="0"/>
              </a:spcBef>
              <a:buNone/>
            </a:pPr>
            <a:r>
              <a:rPr sz="1800" lang="sv">
                <a:solidFill>
                  <a:srgbClr val="FFFFFF"/>
                </a:solidFill>
                <a:latin typeface="Trebuchet MS"/>
                <a:ea typeface="Trebuchet MS"/>
                <a:cs typeface="Trebuchet MS"/>
                <a:sym typeface="Trebuchet MS"/>
              </a:rPr>
              <a:t>Starta en server</a:t>
            </a:r>
          </a:p>
          <a:p>
            <a:pPr>
              <a:spcBef>
                <a:spcPts val="0"/>
              </a:spcBef>
              <a:buNone/>
            </a:pPr>
            <a:r>
              <a:t/>
            </a:r>
            <a:endParaRPr>
              <a:solidFill>
                <a:srgbClr val="FFFFFF"/>
              </a:solidFill>
              <a:latin typeface="Trebuchet MS"/>
              <a:ea typeface="Trebuchet MS"/>
              <a:cs typeface="Trebuchet MS"/>
              <a:sym typeface="Trebuchet MS"/>
            </a:endParaRPr>
          </a:p>
        </p:txBody>
      </p:sp>
      <p:sp>
        <p:nvSpPr>
          <p:cNvPr id="94" name="Shape 94"/>
          <p:cNvSpPr txBox="1"/>
          <p:nvPr/>
        </p:nvSpPr>
        <p:spPr>
          <a:xfrm>
            <a:off y="2343150" x="457200"/>
            <a:ext cy="457200" cx="3657600"/>
          </a:xfrm>
          <a:prstGeom prst="rect">
            <a:avLst/>
          </a:prstGeom>
        </p:spPr>
        <p:txBody>
          <a:bodyPr bIns="91425" rIns="91425" lIns="91425" tIns="91425" anchor="t" anchorCtr="0">
            <a:noAutofit/>
          </a:bodyPr>
          <a:lstStyle/>
          <a:p>
            <a:pPr rtl="0" lvl="0">
              <a:spcBef>
                <a:spcPts val="0"/>
              </a:spcBef>
              <a:buNone/>
            </a:pPr>
            <a:r>
              <a:rPr sz="1800" lang="sv">
                <a:solidFill>
                  <a:srgbClr val="FFFFFF"/>
                </a:solidFill>
                <a:latin typeface="Trebuchet MS"/>
                <a:ea typeface="Trebuchet MS"/>
                <a:cs typeface="Trebuchet MS"/>
                <a:sym typeface="Trebuchet MS"/>
              </a:rPr>
              <a:t>Starta en Klient</a:t>
            </a:r>
          </a:p>
          <a:p>
            <a:pPr rtl="0" lvl="0">
              <a:spcBef>
                <a:spcPts val="0"/>
              </a:spcBef>
              <a:buNone/>
            </a:pPr>
            <a:r>
              <a:t/>
            </a:r>
            <a:endParaRPr>
              <a:solidFill>
                <a:srgbClr val="FFFFFF"/>
              </a:solidFill>
              <a:latin typeface="Trebuchet MS"/>
              <a:ea typeface="Trebuchet MS"/>
              <a:cs typeface="Trebuchet MS"/>
              <a:sym typeface="Trebuchet MS"/>
            </a:endParaRPr>
          </a:p>
        </p:txBody>
      </p:sp>
      <p:pic>
        <p:nvPicPr>
          <p:cNvPr id="95" name="Shape 95"/>
          <p:cNvPicPr preferRelativeResize="0"/>
          <p:nvPr/>
        </p:nvPicPr>
        <p:blipFill>
          <a:blip r:embed="rId5"/>
          <a:stretch>
            <a:fillRect/>
          </a:stretch>
        </p:blipFill>
        <p:spPr>
          <a:xfrm>
            <a:off y="2343150" x="4114787"/>
            <a:ext cy="1285875" cx="2924175"/>
          </a:xfrm>
          <a:prstGeom prst="rect">
            <a:avLst/>
          </a:prstGeom>
        </p:spPr>
      </p:pic>
      <p:sp>
        <p:nvSpPr>
          <p:cNvPr id="96" name="Shape 96"/>
          <p:cNvSpPr txBox="1"/>
          <p:nvPr/>
        </p:nvSpPr>
        <p:spPr>
          <a:xfrm>
            <a:off y="3253300" x="457200"/>
            <a:ext cy="457200" cx="3657600"/>
          </a:xfrm>
          <a:prstGeom prst="rect">
            <a:avLst/>
          </a:prstGeom>
        </p:spPr>
        <p:txBody>
          <a:bodyPr bIns="91425" rIns="91425" lIns="91425" tIns="91425" anchor="t" anchorCtr="0">
            <a:noAutofit/>
          </a:bodyPr>
          <a:lstStyle/>
          <a:p>
            <a:pPr rtl="0" lvl="0">
              <a:spcBef>
                <a:spcPts val="0"/>
              </a:spcBef>
              <a:buNone/>
            </a:pPr>
            <a:r>
              <a:rPr sz="1800" lang="sv">
                <a:solidFill>
                  <a:srgbClr val="FFFFFF"/>
                </a:solidFill>
                <a:latin typeface="Trebuchet MS"/>
                <a:ea typeface="Trebuchet MS"/>
                <a:cs typeface="Trebuchet MS"/>
                <a:sym typeface="Trebuchet MS"/>
              </a:rPr>
              <a:t>Koppla upp mot server</a:t>
            </a:r>
          </a:p>
        </p:txBody>
      </p:sp>
      <p:pic>
        <p:nvPicPr>
          <p:cNvPr id="97" name="Shape 97"/>
          <p:cNvPicPr preferRelativeResize="0"/>
          <p:nvPr/>
        </p:nvPicPr>
        <p:blipFill>
          <a:blip r:embed="rId6"/>
          <a:stretch>
            <a:fillRect/>
          </a:stretch>
        </p:blipFill>
        <p:spPr>
          <a:xfrm>
            <a:off y="3253300" x="3813475"/>
            <a:ext cy="1285875" cx="2924175"/>
          </a:xfrm>
          <a:prstGeom prst="rect">
            <a:avLst/>
          </a:prstGeom>
        </p:spPr>
      </p:pic>
      <p:pic>
        <p:nvPicPr>
          <p:cNvPr id="98" name="Shape 98"/>
          <p:cNvPicPr preferRelativeResize="0"/>
          <p:nvPr/>
        </p:nvPicPr>
        <p:blipFill>
          <a:blip r:embed="rId7"/>
          <a:stretch>
            <a:fillRect/>
          </a:stretch>
        </p:blipFill>
        <p:spPr>
          <a:xfrm>
            <a:off y="1500187" x="2368975"/>
            <a:ext cy="2971800" cx="5943600"/>
          </a:xfrm>
          <a:prstGeom prst="rect">
            <a:avLst/>
          </a:prstGeom>
        </p:spPr>
      </p:pic>
      <p:sp>
        <p:nvSpPr>
          <p:cNvPr id="99" name="Shape 99"/>
          <p:cNvSpPr txBox="1"/>
          <p:nvPr/>
        </p:nvSpPr>
        <p:spPr>
          <a:xfrm>
            <a:off y="4014800" x="609600"/>
            <a:ext cy="457200" cx="3657600"/>
          </a:xfrm>
          <a:prstGeom prst="rect">
            <a:avLst/>
          </a:prstGeom>
        </p:spPr>
        <p:txBody>
          <a:bodyPr bIns="91425" rIns="91425" lIns="91425" tIns="91425" anchor="t" anchorCtr="0">
            <a:noAutofit/>
          </a:bodyPr>
          <a:lstStyle/>
          <a:p>
            <a:pPr rtl="0" lvl="0">
              <a:spcBef>
                <a:spcPts val="0"/>
              </a:spcBef>
              <a:buNone/>
            </a:pPr>
            <a:r>
              <a:rPr sz="1800" lang="sv">
                <a:solidFill>
                  <a:srgbClr val="FFFFFF"/>
                </a:solidFill>
                <a:latin typeface="Trebuchet MS"/>
                <a:ea typeface="Trebuchet MS"/>
                <a:cs typeface="Trebuchet MS"/>
                <a:sym typeface="Trebuchet MS"/>
              </a:rPr>
              <a:t>Game on!</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1000"/>
                                        <p:tgtEl>
                                          <p:spTgt spid="93"/>
                                        </p:tgtEl>
                                      </p:cBhvr>
                                    </p:animEffect>
                                  </p:childTnLst>
                                </p:cTn>
                              </p:par>
                              <p:par>
                                <p:cTn presetID="10" fill="hold" presetSubtype="0" presetClass="entr"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1000"/>
                                        <p:tgtEl>
                                          <p:spTgt spid="94"/>
                                        </p:tgtEl>
                                      </p:cBhvr>
                                    </p:animEffect>
                                  </p:childTnLst>
                                </p:cTn>
                              </p:par>
                              <p:par>
                                <p:cTn presetID="10" fill="hold" presetSubtype="0" presetClass="entr"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1000"/>
                                        <p:tgtEl>
                                          <p:spTgt spid="96"/>
                                        </p:tgtEl>
                                      </p:cBhvr>
                                    </p:animEffect>
                                  </p:childTnLst>
                                </p:cTn>
                              </p:par>
                              <p:par>
                                <p:cTn presetID="10" fill="hold" presetSubtype="0" presetClass="entr"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1000"/>
                                        <p:tgtEl>
                                          <p:spTgt spid="99"/>
                                        </p:tgtEl>
                                      </p:cBhvr>
                                    </p:animEffect>
                                  </p:childTnLst>
                                </p:cTn>
                              </p:par>
                            </p:childTnLst>
                          </p:cTn>
                        </p:par>
                        <p:par>
                          <p:cTn fill="hold">
                            <p:stCondLst>
                              <p:cond delay="1000"/>
                            </p:stCondLst>
                            <p:childTnLst>
                              <p:par>
                                <p:cTn presetID="10" fill="hold" presetSubtype="0" presetClass="entr"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y="0" x="0"/>
          <a:ext cy="0" cx="0"/>
          <a:chOff y="0" x="0"/>
          <a:chExt cy="0" cx="0"/>
        </a:xfrm>
      </p:grpSpPr>
      <p:sp>
        <p:nvSpPr>
          <p:cNvPr id="104" name="Shape 104"/>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sv"/>
              <a:t>Verktyg för informationsdelning</a:t>
            </a:r>
          </a:p>
        </p:txBody>
      </p:sp>
      <p:sp>
        <p:nvSpPr>
          <p:cNvPr id="105" name="Shape 10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lt1"/>
              </a:buClr>
              <a:buSzPct val="100000"/>
              <a:buFont typeface="Arial"/>
              <a:buChar char="●"/>
            </a:pPr>
            <a:r>
              <a:rPr lang="sv"/>
              <a:t>Trello</a:t>
            </a:r>
          </a:p>
          <a:p>
            <a:pPr rtl="0" lvl="0" indent="-419100" marL="457200">
              <a:spcBef>
                <a:spcPts val="0"/>
              </a:spcBef>
              <a:buClr>
                <a:schemeClr val="lt1"/>
              </a:buClr>
              <a:buSzPct val="100000"/>
              <a:buFont typeface="Arial"/>
              <a:buChar char="●"/>
            </a:pPr>
            <a:r>
              <a:rPr lang="sv"/>
              <a:t>Google drive</a:t>
            </a:r>
          </a:p>
          <a:p>
            <a:pPr rtl="0" lvl="0" indent="-419100" marL="457200">
              <a:spcBef>
                <a:spcPts val="0"/>
              </a:spcBef>
              <a:buClr>
                <a:schemeClr val="lt1"/>
              </a:buClr>
              <a:buSzPct val="100000"/>
              <a:buFont typeface="Arial"/>
              <a:buChar char="●"/>
            </a:pPr>
            <a:r>
              <a:rPr lang="sv"/>
              <a:t>Git</a:t>
            </a:r>
          </a:p>
          <a:p>
            <a:pPr rtl="0" lvl="0">
              <a:spcBef>
                <a:spcPts val="0"/>
              </a:spcBef>
              <a:buNone/>
            </a:pPr>
            <a:r>
              <a:t/>
            </a:r>
            <a:endParaRPr/>
          </a:p>
          <a:p>
            <a:pPr lvl="0">
              <a:spcBef>
                <a:spcPts val="0"/>
              </a:spcBef>
              <a:buNone/>
            </a:pPr>
            <a:r>
              <a:t/>
            </a:r>
            <a:endParaRPr/>
          </a:p>
        </p:txBody>
      </p:sp>
      <p:pic>
        <p:nvPicPr>
          <p:cNvPr id="106" name="Shape 106"/>
          <p:cNvPicPr preferRelativeResize="0"/>
          <p:nvPr/>
        </p:nvPicPr>
        <p:blipFill>
          <a:blip r:embed="rId3"/>
          <a:stretch>
            <a:fillRect/>
          </a:stretch>
        </p:blipFill>
        <p:spPr>
          <a:xfrm>
            <a:off y="205975" x="7427003"/>
            <a:ext cy="857399" cx="1042782"/>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y="0" x="0"/>
          <a:ext cy="0" cx="0"/>
          <a:chOff y="0" x="0"/>
          <a:chExt cy="0" cx="0"/>
        </a:xfrm>
      </p:grpSpPr>
      <p:sp>
        <p:nvSpPr>
          <p:cNvPr id="111" name="Shape 11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sv"/>
              <a:t>Planering av arbete</a:t>
            </a:r>
          </a:p>
        </p:txBody>
      </p:sp>
      <p:sp>
        <p:nvSpPr>
          <p:cNvPr id="112" name="Shape 112"/>
          <p:cNvSpPr txBox="1"/>
          <p:nvPr>
            <p:ph idx="1" type="body"/>
          </p:nvPr>
        </p:nvSpPr>
        <p:spPr>
          <a:xfrm>
            <a:off y="1200150" x="457200"/>
            <a:ext cy="3725699" cx="4029299"/>
          </a:xfrm>
          <a:prstGeom prst="rect">
            <a:avLst/>
          </a:prstGeom>
        </p:spPr>
        <p:txBody>
          <a:bodyPr bIns="91425" rIns="91425" lIns="91425" tIns="91425" anchor="t" anchorCtr="0">
            <a:noAutofit/>
          </a:bodyPr>
          <a:lstStyle/>
          <a:p>
            <a:pPr rtl="0" lvl="0" indent="-419100" marL="457200">
              <a:spcBef>
                <a:spcPts val="0"/>
              </a:spcBef>
              <a:buClr>
                <a:schemeClr val="lt1"/>
              </a:buClr>
              <a:buSzPct val="100000"/>
              <a:buFont typeface="Trebuchet MS"/>
              <a:buAutoNum type="arabicPeriod"/>
            </a:pPr>
            <a:r>
              <a:rPr lang="sv"/>
              <a:t>En klient</a:t>
            </a:r>
          </a:p>
          <a:p>
            <a:pPr rtl="0" lvl="1" indent="-381000" marL="914400">
              <a:spcBef>
                <a:spcPts val="0"/>
              </a:spcBef>
              <a:buClr>
                <a:schemeClr val="lt1"/>
              </a:buClr>
              <a:buSzPct val="80000"/>
              <a:buFont typeface="Trebuchet MS"/>
              <a:buAutoNum type="alphaLcPeriod"/>
            </a:pPr>
            <a:r>
              <a:rPr lang="sv"/>
              <a:t>Grafik</a:t>
            </a:r>
          </a:p>
          <a:p>
            <a:pPr rtl="0" lvl="1" indent="-381000" marL="914400">
              <a:spcBef>
                <a:spcPts val="0"/>
              </a:spcBef>
              <a:buClr>
                <a:schemeClr val="lt1"/>
              </a:buClr>
              <a:buSzPct val="80000"/>
              <a:buFont typeface="Trebuchet MS"/>
              <a:buAutoNum type="alphaLcPeriod"/>
            </a:pPr>
            <a:r>
              <a:rPr lang="sv"/>
              <a:t>Kontroller</a:t>
            </a:r>
          </a:p>
          <a:p>
            <a:pPr rtl="0" lvl="0" indent="-419100" marL="457200">
              <a:spcBef>
                <a:spcPts val="0"/>
              </a:spcBef>
              <a:buClr>
                <a:schemeClr val="lt1"/>
              </a:buClr>
              <a:buSzPct val="100000"/>
              <a:buFont typeface="Trebuchet MS"/>
              <a:buAutoNum type="arabicPeriod"/>
            </a:pPr>
            <a:r>
              <a:rPr lang="sv"/>
              <a:t>Server och klienter</a:t>
            </a:r>
          </a:p>
          <a:p>
            <a:pPr rtl="0" lvl="1" indent="-381000" marL="914400">
              <a:spcBef>
                <a:spcPts val="0"/>
              </a:spcBef>
              <a:buClr>
                <a:schemeClr val="lt1"/>
              </a:buClr>
              <a:buSzPct val="80000"/>
              <a:buFont typeface="Trebuchet MS"/>
              <a:buAutoNum type="alphaLcPeriod"/>
            </a:pPr>
            <a:r>
              <a:rPr lang="sv"/>
              <a:t>Kryonet</a:t>
            </a:r>
          </a:p>
          <a:p>
            <a:pPr rtl="0" lvl="1" indent="-381000" marL="914400">
              <a:spcBef>
                <a:spcPts val="0"/>
              </a:spcBef>
              <a:buClr>
                <a:schemeClr val="lt1"/>
              </a:buClr>
              <a:buSzPct val="80000"/>
              <a:buFont typeface="Trebuchet MS"/>
              <a:buAutoNum type="alphaLcPeriod"/>
            </a:pPr>
            <a:r>
              <a:rPr lang="sv"/>
              <a:t>Uppdelning</a:t>
            </a:r>
          </a:p>
          <a:p>
            <a:pPr rtl="0" lvl="1" indent="-381000" marL="914400">
              <a:spcBef>
                <a:spcPts val="0"/>
              </a:spcBef>
              <a:buClr>
                <a:schemeClr val="lt1"/>
              </a:buClr>
              <a:buSzPct val="80000"/>
              <a:buFont typeface="Trebuchet MS"/>
              <a:buAutoNum type="alphaLcPeriod"/>
            </a:pPr>
            <a:r>
              <a:rPr lang="sv"/>
              <a:t>Ny grafik</a:t>
            </a:r>
          </a:p>
          <a:p>
            <a:pPr algn="l" rtl="0" lvl="0" marR="0">
              <a:lnSpc>
                <a:spcPct val="100000"/>
              </a:lnSpc>
              <a:spcBef>
                <a:spcPts val="600"/>
              </a:spcBef>
              <a:spcAft>
                <a:spcPts val="0"/>
              </a:spcAft>
              <a:buNone/>
            </a:pPr>
            <a:r>
              <a:t/>
            </a:r>
            <a:endParaRPr/>
          </a:p>
          <a:p>
            <a:pPr lvl="0" indent="0" marL="0">
              <a:spcBef>
                <a:spcPts val="0"/>
              </a:spcBef>
              <a:buNone/>
            </a:pPr>
            <a:r>
              <a:t/>
            </a:r>
            <a:endParaRPr/>
          </a:p>
        </p:txBody>
      </p:sp>
      <p:sp>
        <p:nvSpPr>
          <p:cNvPr id="113" name="Shape 113"/>
          <p:cNvSpPr txBox="1"/>
          <p:nvPr>
            <p:ph idx="2" type="body"/>
          </p:nvPr>
        </p:nvSpPr>
        <p:spPr>
          <a:xfrm>
            <a:off y="1200150" x="4817825"/>
            <a:ext cy="3725699" cx="4029299"/>
          </a:xfrm>
          <a:prstGeom prst="rect">
            <a:avLst/>
          </a:prstGeom>
        </p:spPr>
        <p:txBody>
          <a:bodyPr bIns="91425" rIns="91425" lIns="91425" tIns="91425" anchor="t" anchorCtr="0">
            <a:noAutofit/>
          </a:bodyPr>
          <a:lstStyle/>
          <a:p>
            <a:pPr rtl="0" lvl="0" indent="-419100" marL="457200">
              <a:spcBef>
                <a:spcPts val="0"/>
              </a:spcBef>
              <a:buClr>
                <a:schemeClr val="lt1"/>
              </a:buClr>
              <a:buSzPct val="100000"/>
              <a:buFont typeface="Trebuchet MS"/>
              <a:buAutoNum startAt="3" type="arabicPeriod"/>
            </a:pPr>
            <a:r>
              <a:rPr lang="sv"/>
              <a:t>AI</a:t>
            </a:r>
          </a:p>
          <a:p>
            <a:pPr rtl="0" lvl="1" indent="-381000" marL="914400">
              <a:spcBef>
                <a:spcPts val="0"/>
              </a:spcBef>
              <a:buClr>
                <a:schemeClr val="lt1"/>
              </a:buClr>
              <a:buSzPct val="80000"/>
              <a:buFont typeface="Trebuchet MS"/>
              <a:buAutoNum type="alphaLcPeriod"/>
            </a:pPr>
            <a:r>
              <a:rPr lang="sv"/>
              <a:t>Algoritmer</a:t>
            </a:r>
          </a:p>
          <a:p>
            <a:pPr rtl="0" lvl="1" indent="-381000" marL="914400">
              <a:spcBef>
                <a:spcPts val="0"/>
              </a:spcBef>
              <a:buClr>
                <a:schemeClr val="lt1"/>
              </a:buClr>
              <a:buSzPct val="80000"/>
              <a:buFont typeface="Trebuchet MS"/>
              <a:buAutoNum type="alphaLcPeriod"/>
            </a:pPr>
            <a:r>
              <a:rPr lang="sv"/>
              <a:t>Nyare grafik</a:t>
            </a:r>
          </a:p>
          <a:p>
            <a:pPr rtl="0" lvl="0" indent="0" marL="0">
              <a:spcBef>
                <a:spcPts val="0"/>
              </a:spcBef>
              <a:buNone/>
            </a:pPr>
            <a:r>
              <a:t/>
            </a:r>
            <a:endParaRPr/>
          </a:p>
        </p:txBody>
      </p:sp>
      <p:pic>
        <p:nvPicPr>
          <p:cNvPr id="114" name="Shape 114"/>
          <p:cNvPicPr preferRelativeResize="0"/>
          <p:nvPr/>
        </p:nvPicPr>
        <p:blipFill>
          <a:blip r:embed="rId3"/>
          <a:stretch>
            <a:fillRect/>
          </a:stretch>
        </p:blipFill>
        <p:spPr>
          <a:xfrm>
            <a:off y="205975" x="7427003"/>
            <a:ext cy="857399" cx="1042782"/>
          </a:xfrm>
          <a:prstGeom prst="rect">
            <a:avLst/>
          </a:prstGeom>
          <a:noFill/>
          <a:ln>
            <a:noFill/>
          </a:ln>
        </p:spPr>
      </p:pic>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2">
                                            <p:txEl>
                                              <p:pRg st="0" end="0"/>
                                            </p:txEl>
                                          </p:spTgt>
                                        </p:tgtEl>
                                        <p:attrNameLst>
                                          <p:attrName>style.visibility</p:attrName>
                                        </p:attrNameLst>
                                      </p:cBhvr>
                                      <p:to>
                                        <p:strVal val="visible"/>
                                      </p:to>
                                    </p:set>
                                    <p:animEffect transition="in" filter="fade">
                                      <p:cBhvr>
                                        <p:cTn dur="1000"/>
                                        <p:tgtEl>
                                          <p:spTgt spid="112">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2">
                                            <p:txEl>
                                              <p:pRg st="1" end="1"/>
                                            </p:txEl>
                                          </p:spTgt>
                                        </p:tgtEl>
                                        <p:attrNameLst>
                                          <p:attrName>style.visibility</p:attrName>
                                        </p:attrNameLst>
                                      </p:cBhvr>
                                      <p:to>
                                        <p:strVal val="visible"/>
                                      </p:to>
                                    </p:set>
                                    <p:animEffect transition="in" filter="fade">
                                      <p:cBhvr>
                                        <p:cTn dur="1000"/>
                                        <p:tgtEl>
                                          <p:spTgt spid="112">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2">
                                            <p:txEl>
                                              <p:pRg st="2" end="2"/>
                                            </p:txEl>
                                          </p:spTgt>
                                        </p:tgtEl>
                                        <p:attrNameLst>
                                          <p:attrName>style.visibility</p:attrName>
                                        </p:attrNameLst>
                                      </p:cBhvr>
                                      <p:to>
                                        <p:strVal val="visible"/>
                                      </p:to>
                                    </p:set>
                                    <p:animEffect transition="in" filter="fade">
                                      <p:cBhvr>
                                        <p:cTn dur="1000"/>
                                        <p:tgtEl>
                                          <p:spTgt spid="112">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2">
                                            <p:txEl>
                                              <p:pRg st="3" end="3"/>
                                            </p:txEl>
                                          </p:spTgt>
                                        </p:tgtEl>
                                        <p:attrNameLst>
                                          <p:attrName>style.visibility</p:attrName>
                                        </p:attrNameLst>
                                      </p:cBhvr>
                                      <p:to>
                                        <p:strVal val="visible"/>
                                      </p:to>
                                    </p:set>
                                    <p:animEffect transition="in" filter="fade">
                                      <p:cBhvr>
                                        <p:cTn dur="1000"/>
                                        <p:tgtEl>
                                          <p:spTgt spid="112">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2">
                                            <p:txEl>
                                              <p:pRg st="4" end="4"/>
                                            </p:txEl>
                                          </p:spTgt>
                                        </p:tgtEl>
                                        <p:attrNameLst>
                                          <p:attrName>style.visibility</p:attrName>
                                        </p:attrNameLst>
                                      </p:cBhvr>
                                      <p:to>
                                        <p:strVal val="visible"/>
                                      </p:to>
                                    </p:set>
                                    <p:animEffect transition="in" filter="fade">
                                      <p:cBhvr>
                                        <p:cTn dur="1000"/>
                                        <p:tgtEl>
                                          <p:spTgt spid="112">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2">
                                            <p:txEl>
                                              <p:pRg st="5" end="5"/>
                                            </p:txEl>
                                          </p:spTgt>
                                        </p:tgtEl>
                                        <p:attrNameLst>
                                          <p:attrName>style.visibility</p:attrName>
                                        </p:attrNameLst>
                                      </p:cBhvr>
                                      <p:to>
                                        <p:strVal val="visible"/>
                                      </p:to>
                                    </p:set>
                                    <p:animEffect transition="in" filter="fade">
                                      <p:cBhvr>
                                        <p:cTn dur="1000"/>
                                        <p:tgtEl>
                                          <p:spTgt spid="112">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2">
                                            <p:txEl>
                                              <p:pRg st="6" end="6"/>
                                            </p:txEl>
                                          </p:spTgt>
                                        </p:tgtEl>
                                        <p:attrNameLst>
                                          <p:attrName>style.visibility</p:attrName>
                                        </p:attrNameLst>
                                      </p:cBhvr>
                                      <p:to>
                                        <p:strVal val="visible"/>
                                      </p:to>
                                    </p:set>
                                    <p:animEffect transition="in" filter="fade">
                                      <p:cBhvr>
                                        <p:cTn dur="1000"/>
                                        <p:tgtEl>
                                          <p:spTgt spid="112">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2">
                                            <p:txEl>
                                              <p:pRg st="7" end="7"/>
                                            </p:txEl>
                                          </p:spTgt>
                                        </p:tgtEl>
                                        <p:attrNameLst>
                                          <p:attrName>style.visibility</p:attrName>
                                        </p:attrNameLst>
                                      </p:cBhvr>
                                      <p:to>
                                        <p:strVal val="visible"/>
                                      </p:to>
                                    </p:set>
                                    <p:animEffect transition="in" filter="fade">
                                      <p:cBhvr>
                                        <p:cTn dur="1000"/>
                                        <p:tgtEl>
                                          <p:spTgt spid="112">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2">
                                            <p:txEl>
                                              <p:pRg st="8" end="8"/>
                                            </p:txEl>
                                          </p:spTgt>
                                        </p:tgtEl>
                                        <p:attrNameLst>
                                          <p:attrName>style.visibility</p:attrName>
                                        </p:attrNameLst>
                                      </p:cBhvr>
                                      <p:to>
                                        <p:strVal val="visible"/>
                                      </p:to>
                                    </p:set>
                                    <p:animEffect transition="in" filter="fade">
                                      <p:cBhvr>
                                        <p:cTn dur="1000"/>
                                        <p:tgtEl>
                                          <p:spTgt spid="112">
                                            <p:txEl>
                                              <p:pRg st="8" end="8"/>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3">
                                            <p:txEl>
                                              <p:pRg st="0" end="0"/>
                                            </p:txEl>
                                          </p:spTgt>
                                        </p:tgtEl>
                                        <p:attrNameLst>
                                          <p:attrName>style.visibility</p:attrName>
                                        </p:attrNameLst>
                                      </p:cBhvr>
                                      <p:to>
                                        <p:strVal val="visible"/>
                                      </p:to>
                                    </p:set>
                                    <p:animEffect transition="in" filter="fade">
                                      <p:cBhvr>
                                        <p:cTn dur="1000"/>
                                        <p:tgtEl>
                                          <p:spTgt spid="113">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3">
                                            <p:txEl>
                                              <p:pRg st="1" end="1"/>
                                            </p:txEl>
                                          </p:spTgt>
                                        </p:tgtEl>
                                        <p:attrNameLst>
                                          <p:attrName>style.visibility</p:attrName>
                                        </p:attrNameLst>
                                      </p:cBhvr>
                                      <p:to>
                                        <p:strVal val="visible"/>
                                      </p:to>
                                    </p:set>
                                    <p:animEffect transition="in" filter="fade">
                                      <p:cBhvr>
                                        <p:cTn dur="1000"/>
                                        <p:tgtEl>
                                          <p:spTgt spid="113">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3">
                                            <p:txEl>
                                              <p:pRg st="2" end="2"/>
                                            </p:txEl>
                                          </p:spTgt>
                                        </p:tgtEl>
                                        <p:attrNameLst>
                                          <p:attrName>style.visibility</p:attrName>
                                        </p:attrNameLst>
                                      </p:cBhvr>
                                      <p:to>
                                        <p:strVal val="visible"/>
                                      </p:to>
                                    </p:set>
                                    <p:animEffect transition="in" filter="fade">
                                      <p:cBhvr>
                                        <p:cTn dur="1000"/>
                                        <p:tgtEl>
                                          <p:spTgt spid="113">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3">
                                            <p:txEl>
                                              <p:pRg st="3" end="3"/>
                                            </p:txEl>
                                          </p:spTgt>
                                        </p:tgtEl>
                                        <p:attrNameLst>
                                          <p:attrName>style.visibility</p:attrName>
                                        </p:attrNameLst>
                                      </p:cBhvr>
                                      <p:to>
                                        <p:strVal val="visible"/>
                                      </p:to>
                                    </p:set>
                                    <p:animEffect transition="in" filter="fade">
                                      <p:cBhvr>
                                        <p:cTn dur="1000"/>
                                        <p:tgtEl>
                                          <p:spTgt spid="113">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y="0" x="0"/>
          <a:ext cy="0" cx="0"/>
          <a:chOff y="0" x="0"/>
          <a:chExt cy="0" cx="0"/>
        </a:xfrm>
      </p:grpSpPr>
      <p:sp>
        <p:nvSpPr>
          <p:cNvPr id="119" name="Shape 119"/>
          <p:cNvSpPr txBox="1"/>
          <p:nvPr>
            <p:ph idx="1" type="body"/>
          </p:nvPr>
        </p:nvSpPr>
        <p:spPr>
          <a:xfrm>
            <a:off y="1200150" x="457200"/>
            <a:ext cy="1374299" cx="3994500"/>
          </a:xfrm>
          <a:prstGeom prst="rect">
            <a:avLst/>
          </a:prstGeom>
        </p:spPr>
        <p:txBody>
          <a:bodyPr bIns="91425" rIns="91425" lIns="91425" tIns="91425" anchor="t" anchorCtr="0">
            <a:noAutofit/>
          </a:bodyPr>
          <a:lstStyle/>
          <a:p>
            <a:pPr rtl="0" lvl="0">
              <a:spcBef>
                <a:spcPts val="0"/>
              </a:spcBef>
              <a:buNone/>
            </a:pPr>
            <a:r>
              <a:rPr lang="sv"/>
              <a:t>Klient</a:t>
            </a:r>
          </a:p>
          <a:p>
            <a:pPr lvl="0" indent="-419100" marL="457200">
              <a:spcBef>
                <a:spcPts val="0"/>
              </a:spcBef>
              <a:buClr>
                <a:schemeClr val="lt1"/>
              </a:buClr>
              <a:buSzPct val="100000"/>
              <a:buFont typeface="Arial"/>
              <a:buChar char="●"/>
            </a:pPr>
            <a:r>
              <a:rPr lang="sv"/>
              <a:t>Boolesk</a:t>
            </a:r>
          </a:p>
        </p:txBody>
      </p:sp>
      <p:sp>
        <p:nvSpPr>
          <p:cNvPr id="120" name="Shape 12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sv"/>
              <a:t>Blobswarm - kommunikation</a:t>
            </a:r>
          </a:p>
        </p:txBody>
      </p:sp>
      <p:sp>
        <p:nvSpPr>
          <p:cNvPr id="121" name="Shape 121"/>
          <p:cNvSpPr txBox="1"/>
          <p:nvPr>
            <p:ph idx="2" type="body"/>
          </p:nvPr>
        </p:nvSpPr>
        <p:spPr>
          <a:xfrm>
            <a:off y="1200150" x="4692275"/>
            <a:ext cy="1374299" cx="3994500"/>
          </a:xfrm>
          <a:prstGeom prst="rect">
            <a:avLst/>
          </a:prstGeom>
        </p:spPr>
        <p:txBody>
          <a:bodyPr bIns="91425" rIns="91425" lIns="91425" tIns="91425" anchor="t" anchorCtr="0">
            <a:noAutofit/>
          </a:bodyPr>
          <a:lstStyle/>
          <a:p>
            <a:pPr rtl="0" lvl="0">
              <a:spcBef>
                <a:spcPts val="0"/>
              </a:spcBef>
              <a:buNone/>
            </a:pPr>
            <a:r>
              <a:rPr lang="sv"/>
              <a:t>Server</a:t>
            </a:r>
          </a:p>
          <a:p>
            <a:pPr rtl="0" lvl="0" indent="-419100" marL="457200">
              <a:spcBef>
                <a:spcPts val="0"/>
              </a:spcBef>
              <a:buClr>
                <a:schemeClr val="lt1"/>
              </a:buClr>
              <a:buSzPct val="100000"/>
              <a:buFont typeface="Arial"/>
              <a:buChar char="●"/>
            </a:pPr>
            <a:r>
              <a:rPr lang="sv"/>
              <a:t>2 st arrayer</a:t>
            </a:r>
          </a:p>
        </p:txBody>
      </p:sp>
      <p:sp>
        <p:nvSpPr>
          <p:cNvPr id="122" name="Shape 122"/>
          <p:cNvSpPr txBox="1"/>
          <p:nvPr>
            <p:ph idx="3" type="body"/>
          </p:nvPr>
        </p:nvSpPr>
        <p:spPr>
          <a:xfrm>
            <a:off y="2870475" x="697775"/>
            <a:ext cy="1374299" cx="7052400"/>
          </a:xfrm>
          <a:prstGeom prst="rect">
            <a:avLst/>
          </a:prstGeom>
        </p:spPr>
        <p:txBody>
          <a:bodyPr bIns="91425" rIns="91425" lIns="91425" tIns="91425" anchor="t" anchorCtr="0">
            <a:noAutofit/>
          </a:bodyPr>
          <a:lstStyle/>
          <a:p>
            <a:pPr rtl="0" lvl="0">
              <a:spcBef>
                <a:spcPts val="0"/>
              </a:spcBef>
              <a:buNone/>
            </a:pPr>
            <a:r>
              <a:rPr lang="sv"/>
              <a:t>Gemensamt</a:t>
            </a:r>
          </a:p>
          <a:p>
            <a:pPr rtl="0" lvl="0" indent="-419100" marL="457200">
              <a:spcBef>
                <a:spcPts val="0"/>
              </a:spcBef>
              <a:buClr>
                <a:schemeClr val="lt1"/>
              </a:buClr>
              <a:buSzPct val="100000"/>
              <a:buFont typeface="Arial"/>
              <a:buChar char="●"/>
            </a:pPr>
            <a:r>
              <a:rPr lang="sv"/>
              <a:t>Skickar 30mps(message per second)</a:t>
            </a:r>
          </a:p>
        </p:txBody>
      </p:sp>
      <p:pic>
        <p:nvPicPr>
          <p:cNvPr id="123" name="Shape 123"/>
          <p:cNvPicPr preferRelativeResize="0"/>
          <p:nvPr/>
        </p:nvPicPr>
        <p:blipFill>
          <a:blip r:embed="rId3"/>
          <a:stretch>
            <a:fillRect/>
          </a:stretch>
        </p:blipFill>
        <p:spPr>
          <a:xfrm>
            <a:off y="205975" x="7427003"/>
            <a:ext cy="857399" cx="1042782"/>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y="0" x="0"/>
          <a:ext cy="0" cx="0"/>
          <a:chOff y="0" x="0"/>
          <a:chExt cy="0" cx="0"/>
        </a:xfrm>
      </p:grpSpPr>
      <p:sp>
        <p:nvSpPr>
          <p:cNvPr id="128" name="Shape 12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sv"/>
              <a:t>Systemarkitektur</a:t>
            </a:r>
          </a:p>
        </p:txBody>
      </p:sp>
      <p:pic>
        <p:nvPicPr>
          <p:cNvPr id="129" name="Shape 129"/>
          <p:cNvPicPr preferRelativeResize="0"/>
          <p:nvPr/>
        </p:nvPicPr>
        <p:blipFill rotWithShape="1">
          <a:blip r:embed="rId3"/>
          <a:srcRect t="14653" b="0" r="0" l="0"/>
          <a:stretch/>
        </p:blipFill>
        <p:spPr>
          <a:xfrm>
            <a:off y="1225225" x="0"/>
            <a:ext cy="3918274" cx="9143999"/>
          </a:xfrm>
          <a:prstGeom prst="rect">
            <a:avLst/>
          </a:prstGeom>
        </p:spPr>
      </p:pic>
      <p:pic>
        <p:nvPicPr>
          <p:cNvPr id="130" name="Shape 130"/>
          <p:cNvPicPr preferRelativeResize="0"/>
          <p:nvPr/>
        </p:nvPicPr>
        <p:blipFill>
          <a:blip r:embed="rId4"/>
          <a:stretch>
            <a:fillRect/>
          </a:stretch>
        </p:blipFill>
        <p:spPr>
          <a:xfrm>
            <a:off y="205975" x="7427003"/>
            <a:ext cy="857399" cx="1042782"/>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y="0" x="0"/>
          <a:ext cy="0" cx="0"/>
          <a:chOff y="0" x="0"/>
          <a:chExt cy="0" cx="0"/>
        </a:xfrm>
      </p:grpSpPr>
      <p:sp>
        <p:nvSpPr>
          <p:cNvPr id="135" name="Shape 13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sv"/>
              <a:t>Blobswarm</a:t>
            </a:r>
          </a:p>
        </p:txBody>
      </p:sp>
      <p:sp>
        <p:nvSpPr>
          <p:cNvPr id="136" name="Shape 13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sv"/>
              <a:t>Concurrency</a:t>
            </a:r>
          </a:p>
          <a:p>
            <a:pPr rtl="0" lvl="0" indent="-419100" marL="457200">
              <a:spcBef>
                <a:spcPts val="0"/>
              </a:spcBef>
              <a:buClr>
                <a:schemeClr val="lt1"/>
              </a:buClr>
              <a:buSzPct val="100000"/>
              <a:buFont typeface="Arial"/>
              <a:buChar char="●"/>
            </a:pPr>
            <a:r>
              <a:rPr lang="sv"/>
              <a:t>NPBlobar körs på en egen tråd</a:t>
            </a:r>
          </a:p>
          <a:p>
            <a:pPr rtl="0" lvl="0" indent="-419100" marL="457200">
              <a:spcBef>
                <a:spcPts val="0"/>
              </a:spcBef>
              <a:buClr>
                <a:schemeClr val="lt1"/>
              </a:buClr>
              <a:buSzPct val="100000"/>
              <a:buFont typeface="Arial"/>
              <a:buChar char="●"/>
            </a:pPr>
            <a:r>
              <a:rPr lang="sv"/>
              <a:t>Nätverkskommunikation på en separat tråd</a:t>
            </a:r>
          </a:p>
          <a:p>
            <a:pPr rtl="0" lvl="0" indent="-419100" marL="457200">
              <a:spcBef>
                <a:spcPts val="0"/>
              </a:spcBef>
              <a:buClr>
                <a:schemeClr val="lt1"/>
              </a:buClr>
              <a:buSzPct val="100000"/>
              <a:buFont typeface="Arial"/>
              <a:buChar char="●"/>
            </a:pPr>
            <a:r>
              <a:rPr lang="sv"/>
              <a:t>Synkronisering för NPBlobar.</a:t>
            </a:r>
          </a:p>
          <a:p>
            <a:pPr rtl="0" lvl="0">
              <a:spcBef>
                <a:spcPts val="0"/>
              </a:spcBef>
              <a:buNone/>
            </a:pPr>
            <a:r>
              <a:t/>
            </a:r>
            <a:endParaRPr/>
          </a:p>
          <a:p>
            <a:pPr rtl="0" lvl="0">
              <a:spcBef>
                <a:spcPts val="0"/>
              </a:spcBef>
              <a:buNone/>
            </a:pPr>
            <a:r>
              <a:rPr lang="sv"/>
              <a:t>Deadlock?</a:t>
            </a:r>
          </a:p>
          <a:p>
            <a:pPr lvl="0">
              <a:spcBef>
                <a:spcPts val="0"/>
              </a:spcBef>
              <a:buNone/>
            </a:pPr>
            <a:r>
              <a:rPr lang="sv"/>
              <a:t>	Nej</a:t>
            </a:r>
          </a:p>
        </p:txBody>
      </p:sp>
      <p:pic>
        <p:nvPicPr>
          <p:cNvPr id="137" name="Shape 137"/>
          <p:cNvPicPr preferRelativeResize="0"/>
          <p:nvPr/>
        </p:nvPicPr>
        <p:blipFill>
          <a:blip r:embed="rId3"/>
          <a:stretch>
            <a:fillRect/>
          </a:stretch>
        </p:blipFill>
        <p:spPr>
          <a:xfrm>
            <a:off y="205975" x="7427003"/>
            <a:ext cy="857399" cx="1042782"/>
          </a:xfrm>
          <a:prstGeom prst="rect">
            <a:avLst/>
          </a:prstGeom>
          <a:noFill/>
          <a:ln>
            <a:noFill/>
          </a:ln>
        </p:spPr>
      </p:pic>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6">
                                            <p:txEl>
                                              <p:pRg st="0" end="0"/>
                                            </p:txEl>
                                          </p:spTgt>
                                        </p:tgtEl>
                                        <p:attrNameLst>
                                          <p:attrName>style.visibility</p:attrName>
                                        </p:attrNameLst>
                                      </p:cBhvr>
                                      <p:to>
                                        <p:strVal val="visible"/>
                                      </p:to>
                                    </p:set>
                                    <p:animEffect transition="in" filter="fade">
                                      <p:cBhvr>
                                        <p:cTn dur="1000"/>
                                        <p:tgtEl>
                                          <p:spTgt spid="136">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6">
                                            <p:txEl>
                                              <p:pRg st="1" end="1"/>
                                            </p:txEl>
                                          </p:spTgt>
                                        </p:tgtEl>
                                        <p:attrNameLst>
                                          <p:attrName>style.visibility</p:attrName>
                                        </p:attrNameLst>
                                      </p:cBhvr>
                                      <p:to>
                                        <p:strVal val="visible"/>
                                      </p:to>
                                    </p:set>
                                    <p:animEffect transition="in" filter="fade">
                                      <p:cBhvr>
                                        <p:cTn dur="1000"/>
                                        <p:tgtEl>
                                          <p:spTgt spid="136">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6">
                                            <p:txEl>
                                              <p:pRg st="2" end="2"/>
                                            </p:txEl>
                                          </p:spTgt>
                                        </p:tgtEl>
                                        <p:attrNameLst>
                                          <p:attrName>style.visibility</p:attrName>
                                        </p:attrNameLst>
                                      </p:cBhvr>
                                      <p:to>
                                        <p:strVal val="visible"/>
                                      </p:to>
                                    </p:set>
                                    <p:animEffect transition="in" filter="fade">
                                      <p:cBhvr>
                                        <p:cTn dur="1000"/>
                                        <p:tgtEl>
                                          <p:spTgt spid="136">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6">
                                            <p:txEl>
                                              <p:pRg st="3" end="3"/>
                                            </p:txEl>
                                          </p:spTgt>
                                        </p:tgtEl>
                                        <p:attrNameLst>
                                          <p:attrName>style.visibility</p:attrName>
                                        </p:attrNameLst>
                                      </p:cBhvr>
                                      <p:to>
                                        <p:strVal val="visible"/>
                                      </p:to>
                                    </p:set>
                                    <p:animEffect transition="in" filter="fade">
                                      <p:cBhvr>
                                        <p:cTn dur="1000"/>
                                        <p:tgtEl>
                                          <p:spTgt spid="136">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6">
                                            <p:txEl>
                                              <p:pRg st="4" end="4"/>
                                            </p:txEl>
                                          </p:spTgt>
                                        </p:tgtEl>
                                        <p:attrNameLst>
                                          <p:attrName>style.visibility</p:attrName>
                                        </p:attrNameLst>
                                      </p:cBhvr>
                                      <p:to>
                                        <p:strVal val="visible"/>
                                      </p:to>
                                    </p:set>
                                    <p:animEffect transition="in" filter="fade">
                                      <p:cBhvr>
                                        <p:cTn dur="1000"/>
                                        <p:tgtEl>
                                          <p:spTgt spid="136">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6">
                                            <p:txEl>
                                              <p:pRg st="5" end="5"/>
                                            </p:txEl>
                                          </p:spTgt>
                                        </p:tgtEl>
                                        <p:attrNameLst>
                                          <p:attrName>style.visibility</p:attrName>
                                        </p:attrNameLst>
                                      </p:cBhvr>
                                      <p:to>
                                        <p:strVal val="visible"/>
                                      </p:to>
                                    </p:set>
                                    <p:animEffect transition="in" filter="fade">
                                      <p:cBhvr>
                                        <p:cTn dur="1000"/>
                                        <p:tgtEl>
                                          <p:spTgt spid="136">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6">
                                            <p:txEl>
                                              <p:pRg st="6" end="6"/>
                                            </p:txEl>
                                          </p:spTgt>
                                        </p:tgtEl>
                                        <p:attrNameLst>
                                          <p:attrName>style.visibility</p:attrName>
                                        </p:attrNameLst>
                                      </p:cBhvr>
                                      <p:to>
                                        <p:strVal val="visible"/>
                                      </p:to>
                                    </p:set>
                                    <p:animEffect transition="in" filter="fade">
                                      <p:cBhvr>
                                        <p:cTn dur="1000"/>
                                        <p:tgtEl>
                                          <p:spTgt spid="136">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y="0" x="0"/>
          <a:ext cy="0" cx="0"/>
          <a:chOff y="0" x="0"/>
          <a:chExt cy="0" cx="0"/>
        </a:xfrm>
      </p:grpSpPr>
      <p:sp>
        <p:nvSpPr>
          <p:cNvPr id="142" name="Shape 14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sv"/>
              <a:t>Blobswarm</a:t>
            </a:r>
          </a:p>
        </p:txBody>
      </p:sp>
      <p:sp>
        <p:nvSpPr>
          <p:cNvPr id="143" name="Shape 14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sv"/>
              <a:t>Algoritmer för AI</a:t>
            </a:r>
          </a:p>
          <a:p>
            <a:pPr rtl="0" lvl="0">
              <a:spcBef>
                <a:spcPts val="0"/>
              </a:spcBef>
              <a:buNone/>
            </a:pPr>
            <a:r>
              <a:t/>
            </a:r>
            <a:endParaRPr sz="2400"/>
          </a:p>
          <a:p>
            <a:pPr rtl="0" lvl="0" indent="-381000" marL="457200">
              <a:spcBef>
                <a:spcPts val="0"/>
              </a:spcBef>
              <a:buClr>
                <a:schemeClr val="lt1"/>
              </a:buClr>
              <a:buSzPct val="100000"/>
              <a:buFont typeface="Arial"/>
              <a:buChar char="●"/>
            </a:pPr>
            <a:r>
              <a:rPr sz="2400" lang="sv"/>
              <a:t>Baserad på Boids av Craig Reynolds (1986)</a:t>
            </a:r>
          </a:p>
          <a:p>
            <a:pPr rtl="0" lvl="0" indent="-381000" marL="457200">
              <a:spcBef>
                <a:spcPts val="0"/>
              </a:spcBef>
              <a:buClr>
                <a:schemeClr val="lt1"/>
              </a:buClr>
              <a:buSzPct val="100000"/>
              <a:buFont typeface="Arial"/>
              <a:buChar char="●"/>
            </a:pPr>
            <a:r>
              <a:rPr sz="2400" lang="sv"/>
              <a:t>Tre delkomponenter</a:t>
            </a:r>
          </a:p>
          <a:p>
            <a:pPr rtl="0" lvl="0" indent="-381000" marL="914400">
              <a:spcBef>
                <a:spcPts val="0"/>
              </a:spcBef>
              <a:buClr>
                <a:schemeClr val="lt1"/>
              </a:buClr>
              <a:buSzPct val="100000"/>
              <a:buFont typeface="Trebuchet MS"/>
              <a:buChar char="●"/>
            </a:pPr>
            <a:r>
              <a:rPr sz="2400" lang="sv"/>
              <a:t>Cohesion - </a:t>
            </a:r>
            <a:r>
              <a:rPr sz="1800" lang="sv"/>
              <a:t>Styr mot den genomsnittliga positionen av flocken</a:t>
            </a:r>
          </a:p>
          <a:p>
            <a:pPr rtl="0" lvl="0" indent="-381000" marL="914400">
              <a:spcBef>
                <a:spcPts val="0"/>
              </a:spcBef>
              <a:buClr>
                <a:schemeClr val="lt1"/>
              </a:buClr>
              <a:buSzPct val="100000"/>
              <a:buFont typeface="Trebuchet MS"/>
              <a:buChar char="●"/>
            </a:pPr>
            <a:r>
              <a:rPr sz="2400" lang="sv"/>
              <a:t>Alignment - </a:t>
            </a:r>
            <a:r>
              <a:rPr sz="1800" lang="sv"/>
              <a:t>Styr så att den genomsnittliga riktningen blir den samma.</a:t>
            </a:r>
          </a:p>
          <a:p>
            <a:pPr rtl="0" lvl="0" indent="-381000" marL="914400">
              <a:spcBef>
                <a:spcPts val="0"/>
              </a:spcBef>
              <a:buClr>
                <a:schemeClr val="lt1"/>
              </a:buClr>
              <a:buSzPct val="100000"/>
              <a:buFont typeface="Trebuchet MS"/>
              <a:buChar char="●"/>
            </a:pPr>
            <a:r>
              <a:rPr sz="2400" lang="sv"/>
              <a:t>Separation - </a:t>
            </a:r>
            <a:r>
              <a:rPr sz="1800" lang="sv"/>
              <a:t>Styr bort ifrån flocken om de kommer för nära.</a:t>
            </a:r>
          </a:p>
          <a:p>
            <a:pPr lvl="0">
              <a:spcBef>
                <a:spcPts val="0"/>
              </a:spcBef>
              <a:buNone/>
            </a:pPr>
            <a:r>
              <a:t/>
            </a:r>
            <a:endParaRPr/>
          </a:p>
        </p:txBody>
      </p:sp>
      <p:pic>
        <p:nvPicPr>
          <p:cNvPr id="144" name="Shape 144"/>
          <p:cNvPicPr preferRelativeResize="0"/>
          <p:nvPr/>
        </p:nvPicPr>
        <p:blipFill>
          <a:blip r:embed="rId3"/>
          <a:stretch>
            <a:fillRect/>
          </a:stretch>
        </p:blipFill>
        <p:spPr>
          <a:xfrm>
            <a:off y="205975" x="7427003"/>
            <a:ext cy="857399" cx="1042782"/>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spotlight">
  <a:themeElements>
    <a:clrScheme name="Custom 439">
      <a:dk1>
        <a:srgbClr val="000000"/>
      </a:dk1>
      <a:lt1>
        <a:srgbClr val="FFFFFF"/>
      </a:lt1>
      <a:dk2>
        <a:srgbClr val="5C6E95"/>
      </a:dk2>
      <a:lt2>
        <a:srgbClr val="ACB4C2"/>
      </a:lt2>
      <a:accent1>
        <a:srgbClr val="667E50"/>
      </a:accent1>
      <a:accent2>
        <a:srgbClr val="CFBF73"/>
      </a:accent2>
      <a:accent3>
        <a:srgbClr val="8C7C82"/>
      </a:accent3>
      <a:accent4>
        <a:srgbClr val="9ABF87"/>
      </a:accent4>
      <a:accent5>
        <a:srgbClr val="CF9462"/>
      </a:accent5>
      <a:accent6>
        <a:srgbClr val="A25642"/>
      </a:accent6>
      <a:hlink>
        <a:srgbClr val="5173A5"/>
      </a:hlink>
      <a:folHlink>
        <a:srgbClr val="68728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