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4" r:id="rId4"/>
    <p:sldId id="265" r:id="rId5"/>
    <p:sldId id="261" r:id="rId6"/>
    <p:sldId id="263" r:id="rId7"/>
    <p:sldId id="257" r:id="rId8"/>
    <p:sldId id="259" r:id="rId9"/>
    <p:sldId id="262" r:id="rId10"/>
  </p:sldIdLst>
  <p:sldSz cx="10160000" cy="5715000"/>
  <p:notesSz cx="6858000" cy="9144000"/>
  <p:defaultTextStyle>
    <a:defPPr>
      <a:defRPr lang="en-US"/>
    </a:defPPr>
    <a:lvl1pPr marL="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1pPr>
    <a:lvl2pPr marL="509919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2pPr>
    <a:lvl3pPr marL="1019837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3pPr>
    <a:lvl4pPr marL="1529756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4pPr>
    <a:lvl5pPr marL="2039674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5pPr>
    <a:lvl6pPr marL="2549593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6pPr>
    <a:lvl7pPr marL="3059511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7pPr>
    <a:lvl8pPr marL="356943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8pPr>
    <a:lvl9pPr marL="4079348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 snapToGrid="0">
      <p:cViewPr>
        <p:scale>
          <a:sx n="75" d="100"/>
          <a:sy n="75" d="100"/>
        </p:scale>
        <p:origin x="154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32BC-9A36-444A-AC36-0834185C81D6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E8B6-8FA4-48EC-9808-AA92C7D9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3AB20-DDA0-498D-8E7E-1827A09E602C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393A-C9D9-411C-877D-22B2C789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leave you with a few tidbits</a:t>
            </a:r>
          </a:p>
          <a:p>
            <a:endParaRPr lang="en-US" dirty="0"/>
          </a:p>
          <a:p>
            <a:r>
              <a:rPr lang="en-US" dirty="0"/>
              <a:t>On the screen you'll find the links to the solution deployment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Any questions on solution, please do not hesitate to contact us on azuremarketplace@avyanconsulting.com</a:t>
            </a:r>
          </a:p>
          <a:p>
            <a:endParaRPr lang="en-US" dirty="0"/>
          </a:p>
          <a:p>
            <a:r>
              <a:rPr lang="en-US" dirty="0"/>
              <a:t>thanks for watching the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9D02-AA6A-480F-9596-6C8D89AF7D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" y="-39730"/>
            <a:ext cx="10157335" cy="575473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665" y="611800"/>
            <a:ext cx="7445374" cy="16589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665" y="2303089"/>
            <a:ext cx="7445374" cy="5794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08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>
              <a:defRPr sz="1739"/>
            </a:lvl1pPr>
            <a:lvl2pPr>
              <a:defRPr sz="1522"/>
            </a:lvl2pPr>
            <a:lvl3pPr>
              <a:defRPr sz="1304"/>
            </a:lvl3pPr>
            <a:lvl4pPr>
              <a:defRPr sz="1087"/>
            </a:lvl4pPr>
            <a:lvl5pPr>
              <a:defRPr sz="1087"/>
            </a:lvl5pPr>
            <a:lvl6pPr>
              <a:defRPr sz="1087"/>
            </a:lvl6pPr>
            <a:lvl7pPr>
              <a:defRPr sz="1087"/>
            </a:lvl7pPr>
            <a:lvl8pPr>
              <a:defRPr sz="1087"/>
            </a:lvl8pPr>
            <a:lvl9pPr>
              <a:defRPr sz="10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8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 marL="0" indent="0">
              <a:buNone/>
              <a:defRPr sz="1739"/>
            </a:lvl1pPr>
            <a:lvl2pPr marL="248431" indent="0">
              <a:buNone/>
              <a:defRPr sz="1522"/>
            </a:lvl2pPr>
            <a:lvl3pPr marL="496861" indent="0">
              <a:buNone/>
              <a:defRPr sz="1304"/>
            </a:lvl3pPr>
            <a:lvl4pPr marL="745293" indent="0">
              <a:buNone/>
              <a:defRPr sz="1087"/>
            </a:lvl4pPr>
            <a:lvl5pPr marL="993722" indent="0">
              <a:buNone/>
              <a:defRPr sz="1087"/>
            </a:lvl5pPr>
            <a:lvl6pPr marL="1242153" indent="0">
              <a:buNone/>
              <a:defRPr sz="1087"/>
            </a:lvl6pPr>
            <a:lvl7pPr marL="1490583" indent="0">
              <a:buNone/>
              <a:defRPr sz="1087"/>
            </a:lvl7pPr>
            <a:lvl8pPr marL="1739013" indent="0">
              <a:buNone/>
              <a:defRPr sz="1087"/>
            </a:lvl8pPr>
            <a:lvl9pPr marL="1987444" indent="0">
              <a:buNone/>
              <a:defRPr sz="108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294"/>
            <a:ext cx="449440" cy="4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4" y="304273"/>
            <a:ext cx="2190750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5" y="304273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4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71660" y="2776922"/>
            <a:ext cx="5789267" cy="996198"/>
          </a:xfrm>
        </p:spPr>
        <p:txBody>
          <a:bodyPr lIns="137142" tIns="137142" anchor="ctr" anchorCtr="0"/>
          <a:lstStyle>
            <a:lvl1pPr marL="312149" indent="-310423">
              <a:spcAft>
                <a:spcPts val="652"/>
              </a:spcAft>
              <a:buNone/>
              <a:defRPr lang="en-US" sz="2390" kern="1200" spc="-54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187979" indent="-186255">
              <a:buFont typeface="Arial" pitchFamily="34" charset="0"/>
              <a:buNone/>
              <a:defRPr lang="en-US" sz="1304" kern="1200" spc="-2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1725" lvl="0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Edit Master text styles</a:t>
            </a:r>
          </a:p>
          <a:p>
            <a:pPr marL="1725" lvl="1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41" y="5559307"/>
            <a:ext cx="1232320" cy="15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9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4" dirty="0">
                <a:solidFill>
                  <a:schemeClr val="accent2"/>
                </a:solidFill>
              </a:rPr>
              <a:t>©</a:t>
            </a:r>
            <a:r>
              <a:rPr lang="en-US" sz="434" baseline="0" dirty="0">
                <a:solidFill>
                  <a:schemeClr val="accent2"/>
                </a:solidFill>
              </a:rPr>
              <a:t> </a:t>
            </a:r>
            <a:r>
              <a:rPr lang="en-US" sz="434" dirty="0">
                <a:solidFill>
                  <a:schemeClr val="accent2"/>
                </a:solidFill>
              </a:rPr>
              <a:t>2016 Avyan Consulting Corp.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61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1643" y="75034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108695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2060917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634995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2842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4" name="Rectangle: Rounded Corners 3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01753" y="5437107"/>
            <a:ext cx="285656" cy="197298"/>
          </a:xfrm>
          <a:prstGeom prst="rect">
            <a:avLst/>
          </a:prstGeom>
        </p:spPr>
        <p:txBody>
          <a:bodyPr/>
          <a:lstStyle/>
          <a:p>
            <a:fld id="{8AF11597-967E-4479-8552-44FD240025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2735" y="-116415"/>
            <a:ext cx="10406403" cy="5831416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270052" y="3459871"/>
            <a:ext cx="8023615" cy="1658938"/>
          </a:xfr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70052" y="5118809"/>
            <a:ext cx="8023615" cy="5794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449">
                <a:solidFill>
                  <a:srgbClr val="00B0F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-112735" y="4957879"/>
            <a:ext cx="2357726" cy="5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874" tIns="103899" rIns="129874" bIns="103899">
            <a:spAutoFit/>
          </a:bodyPr>
          <a:lstStyle/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Avyan Consulting Corp</a:t>
            </a:r>
          </a:p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Your Trusted Cloud Journey Partner. ™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6" y="3459871"/>
            <a:ext cx="1547029" cy="1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552"/>
            <a:ext cx="10160000" cy="1989667"/>
          </a:xfrm>
          <a:prstGeom prst="rect">
            <a:avLst/>
          </a:prstGeom>
        </p:spPr>
        <p:txBody>
          <a:bodyPr anchor="b"/>
          <a:lstStyle>
            <a:lvl1pPr algn="l">
              <a:defRPr sz="326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6240"/>
            <a:ext cx="10160000" cy="1379802"/>
          </a:xfrm>
        </p:spPr>
        <p:txBody>
          <a:bodyPr>
            <a:normAutofit/>
          </a:bodyPr>
          <a:lstStyle>
            <a:lvl1pPr marL="0" indent="0" algn="l">
              <a:buNone/>
              <a:defRPr sz="2065">
                <a:solidFill>
                  <a:schemeClr val="accent2"/>
                </a:solidFill>
              </a:defRPr>
            </a:lvl1pPr>
            <a:lvl2pPr marL="248431" indent="0" algn="ctr">
              <a:buNone/>
              <a:defRPr sz="1087"/>
            </a:lvl2pPr>
            <a:lvl3pPr marL="496861" indent="0" algn="ctr">
              <a:buNone/>
              <a:defRPr sz="978"/>
            </a:lvl3pPr>
            <a:lvl4pPr marL="745293" indent="0" algn="ctr">
              <a:buNone/>
              <a:defRPr sz="870"/>
            </a:lvl4pPr>
            <a:lvl5pPr marL="993722" indent="0" algn="ctr">
              <a:buNone/>
              <a:defRPr sz="870"/>
            </a:lvl5pPr>
            <a:lvl6pPr marL="1242153" indent="0" algn="ctr">
              <a:buNone/>
              <a:defRPr sz="870"/>
            </a:lvl6pPr>
            <a:lvl7pPr marL="1490583" indent="0" algn="ctr">
              <a:buNone/>
              <a:defRPr sz="870"/>
            </a:lvl7pPr>
            <a:lvl8pPr marL="1739013" indent="0" algn="ctr">
              <a:buNone/>
              <a:defRPr sz="870"/>
            </a:lvl8pPr>
            <a:lvl9pPr marL="1987444" indent="0" algn="ctr">
              <a:buNone/>
              <a:defRPr sz="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67" y="1152037"/>
            <a:ext cx="9851572" cy="411338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4790"/>
            <a:ext cx="10144288" cy="2377281"/>
          </a:xfrm>
          <a:prstGeom prst="rect">
            <a:avLst/>
          </a:prstGeom>
        </p:spPr>
        <p:txBody>
          <a:bodyPr anchor="b"/>
          <a:lstStyle>
            <a:lvl1pPr>
              <a:defRPr sz="32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3824554"/>
            <a:ext cx="8763000" cy="1250156"/>
          </a:xfrm>
        </p:spPr>
        <p:txBody>
          <a:bodyPr/>
          <a:lstStyle>
            <a:lvl1pPr marL="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1pPr>
            <a:lvl2pPr marL="24843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2pPr>
            <a:lvl3pPr marL="496861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3pPr>
            <a:lvl4pPr marL="74529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4pPr>
            <a:lvl5pPr marL="993722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5pPr>
            <a:lvl6pPr marL="124215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6pPr>
            <a:lvl7pPr marL="149058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7pPr>
            <a:lvl8pPr marL="173901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8pPr>
            <a:lvl9pPr marL="1987444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7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17" y="1315720"/>
            <a:ext cx="4705060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739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248431" indent="0">
              <a:buNone/>
              <a:defRPr sz="1087" b="1"/>
            </a:lvl2pPr>
            <a:lvl3pPr marL="496861" indent="0">
              <a:buNone/>
              <a:defRPr sz="978" b="1"/>
            </a:lvl3pPr>
            <a:lvl4pPr marL="745293" indent="0">
              <a:buNone/>
              <a:defRPr sz="870" b="1"/>
            </a:lvl4pPr>
            <a:lvl5pPr marL="993722" indent="0">
              <a:buNone/>
              <a:defRPr sz="870" b="1"/>
            </a:lvl5pPr>
            <a:lvl6pPr marL="1242153" indent="0">
              <a:buNone/>
              <a:defRPr sz="870" b="1"/>
            </a:lvl6pPr>
            <a:lvl7pPr marL="1490583" indent="0">
              <a:buNone/>
              <a:defRPr sz="870" b="1"/>
            </a:lvl7pPr>
            <a:lvl8pPr marL="1739013" indent="0">
              <a:buNone/>
              <a:defRPr sz="870" b="1"/>
            </a:lvl8pPr>
            <a:lvl9pPr marL="1987444" indent="0">
              <a:buNone/>
              <a:defRPr sz="8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17" y="2119989"/>
            <a:ext cx="470506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315720"/>
            <a:ext cx="4919869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739" b="1" dirty="0" smtClean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119989"/>
            <a:ext cx="4890162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160000" cy="100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008981"/>
            <a:ext cx="10160000" cy="723635"/>
          </a:xfr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en-US" b="0" kern="0" smtClean="0">
                <a:solidFill>
                  <a:schemeClr val="bg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78" y="1174626"/>
            <a:ext cx="9865180" cy="397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074" y="5446481"/>
            <a:ext cx="285656" cy="19729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sz="682" kern="0" smtClean="0">
                <a:solidFill>
                  <a:srgbClr val="002060"/>
                </a:solidFill>
                <a:latin typeface="Calibri" charset="0"/>
                <a:ea typeface="MS PGothic" charset="0"/>
              </a:defRPr>
            </a:lvl1pPr>
          </a:lstStyle>
          <a:p>
            <a:fld id="{444E7BD1-2AC4-4AF5-9EDE-1D5FE12F1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1031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2" r:id="rId17"/>
    <p:sldLayoutId id="2147483681" r:id="rId18"/>
    <p:sldLayoutId id="2147483680" r:id="rId19"/>
  </p:sldLayoutIdLst>
  <p:txStyles>
    <p:titleStyle>
      <a:lvl1pPr algn="l" defTabSz="496861" rtl="0" eaLnBrk="1" latinLnBrk="0" hangingPunct="1">
        <a:lnSpc>
          <a:spcPct val="90000"/>
        </a:lnSpc>
        <a:spcBef>
          <a:spcPct val="0"/>
        </a:spcBef>
        <a:buNone/>
        <a:defRPr sz="2065" kern="1200">
          <a:solidFill>
            <a:srgbClr val="FFC000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24216" indent="-124216" algn="l" defTabSz="496861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2646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2107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6950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1793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6636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61480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86323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211166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4843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9686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3pPr>
      <a:lvl4pPr marL="74529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4pPr>
      <a:lvl5pPr marL="993722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5pPr>
      <a:lvl6pPr marL="124215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49058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73901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1987444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pos="7920" userDrawn="1">
          <p15:clr>
            <a:srgbClr val="F26B43"/>
          </p15:clr>
        </p15:guide>
        <p15:guide id="3" pos="4080" userDrawn="1">
          <p15:clr>
            <a:srgbClr val="F26B43"/>
          </p15:clr>
        </p15:guide>
        <p15:guide id="4" orient="horz" pos="2640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1.gif"/><Relationship Id="rId26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34.png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14.png"/><Relationship Id="rId19" Type="http://schemas.openxmlformats.org/officeDocument/2006/relationships/image" Target="../media/image32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5.emf"/><Relationship Id="rId9" Type="http://schemas.openxmlformats.org/officeDocument/2006/relationships/image" Target="../media/image27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msoms/2016/09/26/application-insights-connector-in-oms/" TargetMode="External"/><Relationship Id="rId13" Type="http://schemas.openxmlformats.org/officeDocument/2006/relationships/hyperlink" Target="https://docs.microsoft.com/en-us/azure/operations-management-suite/operations-management-suite-service-map" TargetMode="External"/><Relationship Id="rId18" Type="http://schemas.openxmlformats.org/officeDocument/2006/relationships/hyperlink" Target="https://docs.microsoft.com/en-us/azure/app-service-web/app-service-app-service-environment-custom-settings" TargetMode="External"/><Relationship Id="rId26" Type="http://schemas.openxmlformats.org/officeDocument/2006/relationships/hyperlink" Target="Diagnostics%20Logging%20for%20Application%20Gateway" TargetMode="External"/><Relationship Id="rId3" Type="http://schemas.openxmlformats.org/officeDocument/2006/relationships/hyperlink" Target="https://docs.microsoft.com/en-us/azure/sql-database/sql-database-threat-detection-get-started" TargetMode="External"/><Relationship Id="rId21" Type="http://schemas.openxmlformats.org/officeDocument/2006/relationships/hyperlink" Target="https://docs.microsoft.com/en-us/azure/app-service-web/app-service-app-service-environment-network-architecture-overview" TargetMode="External"/><Relationship Id="rId34" Type="http://schemas.openxmlformats.org/officeDocument/2006/relationships/hyperlink" Target="https://docs.microsoft.com/en-us/azure/security/azure-security-disk-encryption" TargetMode="External"/><Relationship Id="rId7" Type="http://schemas.openxmlformats.org/officeDocument/2006/relationships/hyperlink" Target="https://github.com/Microsoft/Azure-SQL-DB-auditing-OMS-integration" TargetMode="External"/><Relationship Id="rId12" Type="http://schemas.openxmlformats.org/officeDocument/2006/relationships/hyperlink" Target="https://docs.microsoft.com/en-us/azure/log-analytics/log-analytics-azure-key-vault" TargetMode="External"/><Relationship Id="rId17" Type="http://schemas.openxmlformats.org/officeDocument/2006/relationships/hyperlink" Target="https://docs.microsoft.com/en-us/azure/key-vault/key-vault-logging" TargetMode="External"/><Relationship Id="rId25" Type="http://schemas.openxmlformats.org/officeDocument/2006/relationships/hyperlink" Target="https://docs.microsoft.com/en-us/azure/application-gateway/application-gateway-web-application-firewall-portal" TargetMode="External"/><Relationship Id="rId33" Type="http://schemas.openxmlformats.org/officeDocument/2006/relationships/hyperlink" Target="https://docs.microsoft.com/en-us/azure/virtual-machines/virtual-machines-windows-extensions-diagnostics-template" TargetMode="External"/><Relationship Id="rId2" Type="http://schemas.openxmlformats.org/officeDocument/2006/relationships/hyperlink" Target="https://docs.microsoft.com/en-us/azure/sql-database/sql-database-auditing-get-started" TargetMode="External"/><Relationship Id="rId16" Type="http://schemas.openxmlformats.org/officeDocument/2006/relationships/hyperlink" Target="https://docs.microsoft.com/en-us/azure/app-service-web/web-sites-enable-diagnostic-log" TargetMode="External"/><Relationship Id="rId20" Type="http://schemas.openxmlformats.org/officeDocument/2006/relationships/hyperlink" Target="https://docs.microsoft.com/en-us/azure/app-service-web/app-service-app-service-environment-web-application-firewall" TargetMode="External"/><Relationship Id="rId29" Type="http://schemas.openxmlformats.org/officeDocument/2006/relationships/hyperlink" Target="https://docs.microsoft.com/en-us/azure/active-directory/role-based-access-control-configur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microsoft.com/en-us/azure/sql-database/sql-database-aad-authentication" TargetMode="External"/><Relationship Id="rId11" Type="http://schemas.openxmlformats.org/officeDocument/2006/relationships/hyperlink" Target="https://docs.microsoft.com/en-us/azure/log-analytics/log-analytics-change-tracking" TargetMode="External"/><Relationship Id="rId24" Type="http://schemas.openxmlformats.org/officeDocument/2006/relationships/hyperlink" Target="https://docs.microsoft.com/en-us/azure/application-gateway/application-gateway-create-gateway-portal" TargetMode="External"/><Relationship Id="rId32" Type="http://schemas.openxmlformats.org/officeDocument/2006/relationships/hyperlink" Target="https://docs.microsoft.com/en-us/azure/virtual-machines/virtual-machines-windows-extensions-oms" TargetMode="External"/><Relationship Id="rId37" Type="http://schemas.openxmlformats.org/officeDocument/2006/relationships/hyperlink" Target="https://docs.microsoft.com/en-us/azure/automation/automation-intro" TargetMode="External"/><Relationship Id="rId5" Type="http://schemas.openxmlformats.org/officeDocument/2006/relationships/hyperlink" Target="https://docs.microsoft.com/en-us/azure/sql-database/sql-database-dynamic-data-masking-get-started" TargetMode="External"/><Relationship Id="rId15" Type="http://schemas.openxmlformats.org/officeDocument/2006/relationships/hyperlink" Target="https://docs.microsoft.com/en-us/azure/app-service-web/web-sites-custom-domain-name" TargetMode="External"/><Relationship Id="rId23" Type="http://schemas.openxmlformats.org/officeDocument/2006/relationships/hyperlink" Target="https://docs.microsoft.com/en-us/azure/application-gateway/application-gateway-ssl-portal" TargetMode="External"/><Relationship Id="rId28" Type="http://schemas.openxmlformats.org/officeDocument/2006/relationships/hyperlink" Target="https://docs.microsoft.com/en-us/azure/application-gateway/application-gateway-end-to-end-ssl-powershell" TargetMode="External"/><Relationship Id="rId36" Type="http://schemas.openxmlformats.org/officeDocument/2006/relationships/hyperlink" Target="https://docs.microsoft.com/en-us/azure/virtual-network/virtual-network-nsg-manage-log" TargetMode="External"/><Relationship Id="rId10" Type="http://schemas.openxmlformats.org/officeDocument/2006/relationships/hyperlink" Target="https://docs.microsoft.com/en-us/azure/log-analytics/log-analytics-azure-networking-analytics" TargetMode="External"/><Relationship Id="rId19" Type="http://schemas.openxmlformats.org/officeDocument/2006/relationships/hyperlink" Target="https://docs.microsoft.com/en-us/azure/app-service-web/app-service-app-service-environment-control-inbound-traffic" TargetMode="External"/><Relationship Id="rId31" Type="http://schemas.openxmlformats.org/officeDocument/2006/relationships/hyperlink" Target="https://docs.microsoft.com/en-us/azure/security/azure-security-antimalware" TargetMode="External"/><Relationship Id="rId4" Type="http://schemas.openxmlformats.org/officeDocument/2006/relationships/hyperlink" Target="https://docs.microsoft.com/en-us/azure/sql-database/sql-database-always-encrypted-azure-key-vault" TargetMode="External"/><Relationship Id="rId9" Type="http://schemas.openxmlformats.org/officeDocument/2006/relationships/hyperlink" Target="https://docs.microsoft.com/en-us/azure/monitoring-and-diagnostics/monitoring-overview-activity-logs" TargetMode="External"/><Relationship Id="rId14" Type="http://schemas.openxmlformats.org/officeDocument/2006/relationships/hyperlink" Target="https://docs.microsoft.com/en-us/azure/operations-management-suite/oms-security-getting-started" TargetMode="External"/><Relationship Id="rId22" Type="http://schemas.openxmlformats.org/officeDocument/2006/relationships/hyperlink" Target="https://github.com/Microsoft/azure-docs.pl-pl/blob/master/articles/security-center/security-center-recommendations.md" TargetMode="External"/><Relationship Id="rId27" Type="http://schemas.openxmlformats.org/officeDocument/2006/relationships/hyperlink" Target="https://docs.microsoft.com/en-us/azure/application-gateway/application-gateway-webapplicationfirewall-overview" TargetMode="External"/><Relationship Id="rId30" Type="http://schemas.openxmlformats.org/officeDocument/2006/relationships/hyperlink" Target="https://azure.microsoft.com/en-us/blog/analyze-azure-audit-logs-in-powerbi-more/" TargetMode="External"/><Relationship Id="rId35" Type="http://schemas.openxmlformats.org/officeDocument/2006/relationships/hyperlink" Target="https://azure.microsoft.com/en-us/blog/announcing-auto-shutdown-for-vms-using-azure-resource-manager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vyanconsulting.com/" TargetMode="External"/><Relationship Id="rId3" Type="http://schemas.openxmlformats.org/officeDocument/2006/relationships/image" Target="../media/image40.png"/><Relationship Id="rId7" Type="http://schemas.openxmlformats.org/officeDocument/2006/relationships/hyperlink" Target="mailto:contactus@avyanconsulti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azurepcisamples@avyanconsulting.com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github.com/AvyanConsultingCorp/azure-quickstart-templates/tree/master/pci-paas-webapp-ase-sqldb-appgateway-keyvault-o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Azure PaaS PCI Reference Architecture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- An integrated end-to-end solution 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203" y="5453390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kern="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 Microsoft Azure Partner</a:t>
            </a:r>
            <a:endParaRPr lang="en-US" sz="1100" kern="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ＭＳ Ｐゴシック" charset="0"/>
              <a:sym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Azure PaaS – PCI Reference Architecture for Enterprise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373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ADDRESSING FEW PAINS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Easing customer conversations, especially for standing up secure and compliant  in Azure adoption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SHOWCASING VALUE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WHY WE BUILT THIS QUICKSTART?</a:t>
            </a:r>
          </a:p>
        </p:txBody>
      </p:sp>
    </p:spTree>
    <p:extLst>
      <p:ext uri="{BB962C8B-B14F-4D97-AF65-F5344CB8AC3E}">
        <p14:creationId xmlns:p14="http://schemas.microsoft.com/office/powerpoint/2010/main" val="98242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00051" y="2012669"/>
            <a:ext cx="4153568" cy="726802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0051" y="2734383"/>
            <a:ext cx="4153568" cy="726802"/>
          </a:xfrm>
          <a:prstGeom prst="rect">
            <a:avLst/>
          </a:prstGeom>
          <a:solidFill>
            <a:srgbClr val="1D6E9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0051" y="3457223"/>
            <a:ext cx="4153568" cy="726802"/>
          </a:xfrm>
          <a:prstGeom prst="rect">
            <a:avLst/>
          </a:prstGeom>
          <a:solidFill>
            <a:srgbClr val="CF42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0051" y="1290954"/>
            <a:ext cx="4153568" cy="726802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Freeform 37"/>
          <p:cNvSpPr>
            <a:spLocks/>
          </p:cNvSpPr>
          <p:nvPr/>
        </p:nvSpPr>
        <p:spPr bwMode="auto">
          <a:xfrm>
            <a:off x="535528" y="5075080"/>
            <a:ext cx="3750501" cy="3327375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32" name="Freeform 51"/>
          <p:cNvSpPr/>
          <p:nvPr/>
        </p:nvSpPr>
        <p:spPr>
          <a:xfrm rot="16200000">
            <a:off x="4286282" y="1549280"/>
            <a:ext cx="992134" cy="475485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rgbClr val="4DB3C7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Freeform 50"/>
          <p:cNvSpPr/>
          <p:nvPr/>
        </p:nvSpPr>
        <p:spPr>
          <a:xfrm rot="16200000">
            <a:off x="4157569" y="2399708"/>
            <a:ext cx="1249561" cy="475485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rgbClr val="F49D0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Freeform 49"/>
          <p:cNvSpPr/>
          <p:nvPr/>
        </p:nvSpPr>
        <p:spPr>
          <a:xfrm rot="16200000">
            <a:off x="4019272" y="3259718"/>
            <a:ext cx="1526156" cy="475485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Freeform 30"/>
          <p:cNvSpPr/>
          <p:nvPr/>
        </p:nvSpPr>
        <p:spPr>
          <a:xfrm rot="16200000">
            <a:off x="3886675" y="4115156"/>
            <a:ext cx="1791350" cy="475485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9254" y="2280096"/>
            <a:ext cx="3873921" cy="992135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19254" y="1290955"/>
            <a:ext cx="3873921" cy="992135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19254" y="3268403"/>
            <a:ext cx="3873921" cy="992135"/>
          </a:xfrm>
          <a:prstGeom prst="rect">
            <a:avLst/>
          </a:prstGeom>
          <a:solidFill>
            <a:srgbClr val="1D6E9B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19254" y="4256438"/>
            <a:ext cx="3873921" cy="992135"/>
          </a:xfrm>
          <a:prstGeom prst="rect">
            <a:avLst/>
          </a:prstGeom>
          <a:solidFill>
            <a:srgbClr val="CF423F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62650" y="1552175"/>
            <a:ext cx="2590800" cy="58939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Drive Azure Adoption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ease of standing up secure and compliant infrastructure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62650" y="2546351"/>
            <a:ext cx="2590800" cy="667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a commonly used Reference Architecture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Azure PaaS LOB Web Apps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62650" y="3529943"/>
            <a:ext cx="2590800" cy="65479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latin typeface="Open Sans Light"/>
              </a:rPr>
              <a:t>Showcase Microsoft Partner Relationship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Microsoft and Avyan Consulting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62650" y="4446065"/>
            <a:ext cx="2590800" cy="79868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  <a:latin typeface="Open Sans Light"/>
              </a:rPr>
              <a:t>Learn and Democratize Solution</a:t>
            </a:r>
          </a:p>
          <a:p>
            <a:pPr defTabSz="1219170">
              <a:lnSpc>
                <a:spcPct val="85000"/>
              </a:lnSpc>
            </a:pPr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Open Sans Light"/>
              </a:rPr>
              <a:t>Opensourcing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 allows us to learn from the larger community</a:t>
            </a:r>
          </a:p>
        </p:txBody>
      </p:sp>
      <p:sp>
        <p:nvSpPr>
          <p:cNvPr id="44" name="Freeform 33"/>
          <p:cNvSpPr>
            <a:spLocks noEditPoints="1"/>
          </p:cNvSpPr>
          <p:nvPr/>
        </p:nvSpPr>
        <p:spPr bwMode="auto">
          <a:xfrm>
            <a:off x="1844988" y="1832066"/>
            <a:ext cx="1156558" cy="1232394"/>
          </a:xfrm>
          <a:custGeom>
            <a:avLst/>
            <a:gdLst>
              <a:gd name="T0" fmla="*/ 352 w 847"/>
              <a:gd name="T1" fmla="*/ 452 h 903"/>
              <a:gd name="T2" fmla="*/ 495 w 847"/>
              <a:gd name="T3" fmla="*/ 452 h 903"/>
              <a:gd name="T4" fmla="*/ 423 w 847"/>
              <a:gd name="T5" fmla="*/ 495 h 903"/>
              <a:gd name="T6" fmla="*/ 423 w 847"/>
              <a:gd name="T7" fmla="*/ 409 h 903"/>
              <a:gd name="T8" fmla="*/ 423 w 847"/>
              <a:gd name="T9" fmla="*/ 495 h 903"/>
              <a:gd name="T10" fmla="*/ 814 w 847"/>
              <a:gd name="T11" fmla="*/ 226 h 903"/>
              <a:gd name="T12" fmla="*/ 559 w 847"/>
              <a:gd name="T13" fmla="*/ 217 h 903"/>
              <a:gd name="T14" fmla="*/ 288 w 847"/>
              <a:gd name="T15" fmla="*/ 217 h 903"/>
              <a:gd name="T16" fmla="*/ 33 w 847"/>
              <a:gd name="T17" fmla="*/ 226 h 903"/>
              <a:gd name="T18" fmla="*/ 94 w 847"/>
              <a:gd name="T19" fmla="*/ 509 h 903"/>
              <a:gd name="T20" fmla="*/ 129 w 847"/>
              <a:gd name="T21" fmla="*/ 717 h 903"/>
              <a:gd name="T22" fmla="*/ 423 w 847"/>
              <a:gd name="T23" fmla="*/ 903 h 903"/>
              <a:gd name="T24" fmla="*/ 717 w 847"/>
              <a:gd name="T25" fmla="*/ 717 h 903"/>
              <a:gd name="T26" fmla="*/ 814 w 847"/>
              <a:gd name="T27" fmla="*/ 677 h 903"/>
              <a:gd name="T28" fmla="*/ 129 w 847"/>
              <a:gd name="T29" fmla="*/ 689 h 903"/>
              <a:gd name="T30" fmla="*/ 57 w 847"/>
              <a:gd name="T31" fmla="*/ 663 h 903"/>
              <a:gd name="T32" fmla="*/ 174 w 847"/>
              <a:gd name="T33" fmla="*/ 471 h 903"/>
              <a:gd name="T34" fmla="*/ 283 w 847"/>
              <a:gd name="T35" fmla="*/ 658 h 903"/>
              <a:gd name="T36" fmla="*/ 267 w 847"/>
              <a:gd name="T37" fmla="*/ 505 h 903"/>
              <a:gd name="T38" fmla="*/ 267 w 847"/>
              <a:gd name="T39" fmla="*/ 399 h 903"/>
              <a:gd name="T40" fmla="*/ 267 w 847"/>
              <a:gd name="T41" fmla="*/ 505 h 903"/>
              <a:gd name="T42" fmla="*/ 175 w 847"/>
              <a:gd name="T43" fmla="*/ 433 h 903"/>
              <a:gd name="T44" fmla="*/ 129 w 847"/>
              <a:gd name="T45" fmla="*/ 215 h 903"/>
              <a:gd name="T46" fmla="*/ 269 w 847"/>
              <a:gd name="T47" fmla="*/ 362 h 903"/>
              <a:gd name="T48" fmla="*/ 502 w 847"/>
              <a:gd name="T49" fmla="*/ 315 h 903"/>
              <a:gd name="T50" fmla="*/ 537 w 847"/>
              <a:gd name="T51" fmla="*/ 255 h 903"/>
              <a:gd name="T52" fmla="*/ 423 w 847"/>
              <a:gd name="T53" fmla="*/ 29 h 903"/>
              <a:gd name="T54" fmla="*/ 423 w 847"/>
              <a:gd name="T55" fmla="*/ 273 h 903"/>
              <a:gd name="T56" fmla="*/ 423 w 847"/>
              <a:gd name="T57" fmla="*/ 29 h 903"/>
              <a:gd name="T58" fmla="*/ 391 w 847"/>
              <a:gd name="T59" fmla="*/ 290 h 903"/>
              <a:gd name="T60" fmla="*/ 299 w 847"/>
              <a:gd name="T61" fmla="*/ 343 h 903"/>
              <a:gd name="T62" fmla="*/ 299 w 847"/>
              <a:gd name="T63" fmla="*/ 561 h 903"/>
              <a:gd name="T64" fmla="*/ 391 w 847"/>
              <a:gd name="T65" fmla="*/ 614 h 903"/>
              <a:gd name="T66" fmla="*/ 299 w 847"/>
              <a:gd name="T67" fmla="*/ 561 h 903"/>
              <a:gd name="T68" fmla="*/ 315 w 847"/>
              <a:gd name="T69" fmla="*/ 677 h 903"/>
              <a:gd name="T70" fmla="*/ 532 w 847"/>
              <a:gd name="T71" fmla="*/ 677 h 903"/>
              <a:gd name="T72" fmla="*/ 537 w 847"/>
              <a:gd name="T73" fmla="*/ 648 h 903"/>
              <a:gd name="T74" fmla="*/ 502 w 847"/>
              <a:gd name="T75" fmla="*/ 588 h 903"/>
              <a:gd name="T76" fmla="*/ 537 w 847"/>
              <a:gd name="T77" fmla="*/ 648 h 903"/>
              <a:gd name="T78" fmla="*/ 488 w 847"/>
              <a:gd name="T79" fmla="*/ 563 h 903"/>
              <a:gd name="T80" fmla="*/ 359 w 847"/>
              <a:gd name="T81" fmla="*/ 563 h 903"/>
              <a:gd name="T82" fmla="*/ 294 w 847"/>
              <a:gd name="T83" fmla="*/ 452 h 903"/>
              <a:gd name="T84" fmla="*/ 359 w 847"/>
              <a:gd name="T85" fmla="*/ 340 h 903"/>
              <a:gd name="T86" fmla="*/ 488 w 847"/>
              <a:gd name="T87" fmla="*/ 340 h 903"/>
              <a:gd name="T88" fmla="*/ 552 w 847"/>
              <a:gd name="T89" fmla="*/ 452 h 903"/>
              <a:gd name="T90" fmla="*/ 717 w 847"/>
              <a:gd name="T91" fmla="*/ 215 h 903"/>
              <a:gd name="T92" fmla="*/ 672 w 847"/>
              <a:gd name="T93" fmla="*/ 433 h 903"/>
              <a:gd name="T94" fmla="*/ 564 w 847"/>
              <a:gd name="T95" fmla="*/ 245 h 903"/>
              <a:gd name="T96" fmla="*/ 580 w 847"/>
              <a:gd name="T97" fmla="*/ 399 h 903"/>
              <a:gd name="T98" fmla="*/ 580 w 847"/>
              <a:gd name="T99" fmla="*/ 505 h 903"/>
              <a:gd name="T100" fmla="*/ 580 w 847"/>
              <a:gd name="T101" fmla="*/ 399 h 903"/>
              <a:gd name="T102" fmla="*/ 717 w 847"/>
              <a:gd name="T103" fmla="*/ 689 h 903"/>
              <a:gd name="T104" fmla="*/ 564 w 847"/>
              <a:gd name="T105" fmla="*/ 658 h 903"/>
              <a:gd name="T106" fmla="*/ 672 w 847"/>
              <a:gd name="T107" fmla="*/ 47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7" h="903">
                <a:moveTo>
                  <a:pt x="423" y="380"/>
                </a:moveTo>
                <a:cubicBezTo>
                  <a:pt x="384" y="380"/>
                  <a:pt x="352" y="412"/>
                  <a:pt x="352" y="452"/>
                </a:cubicBezTo>
                <a:cubicBezTo>
                  <a:pt x="352" y="491"/>
                  <a:pt x="384" y="523"/>
                  <a:pt x="423" y="523"/>
                </a:cubicBezTo>
                <a:cubicBezTo>
                  <a:pt x="463" y="523"/>
                  <a:pt x="495" y="491"/>
                  <a:pt x="495" y="452"/>
                </a:cubicBezTo>
                <a:cubicBezTo>
                  <a:pt x="495" y="412"/>
                  <a:pt x="463" y="380"/>
                  <a:pt x="423" y="380"/>
                </a:cubicBezTo>
                <a:close/>
                <a:moveTo>
                  <a:pt x="423" y="495"/>
                </a:moveTo>
                <a:cubicBezTo>
                  <a:pt x="400" y="495"/>
                  <a:pt x="380" y="475"/>
                  <a:pt x="380" y="452"/>
                </a:cubicBezTo>
                <a:cubicBezTo>
                  <a:pt x="380" y="428"/>
                  <a:pt x="400" y="409"/>
                  <a:pt x="423" y="409"/>
                </a:cubicBezTo>
                <a:cubicBezTo>
                  <a:pt x="447" y="409"/>
                  <a:pt x="466" y="428"/>
                  <a:pt x="466" y="452"/>
                </a:cubicBezTo>
                <a:cubicBezTo>
                  <a:pt x="466" y="475"/>
                  <a:pt x="447" y="495"/>
                  <a:pt x="423" y="495"/>
                </a:cubicBezTo>
                <a:close/>
                <a:moveTo>
                  <a:pt x="695" y="452"/>
                </a:moveTo>
                <a:cubicBezTo>
                  <a:pt x="789" y="368"/>
                  <a:pt x="847" y="282"/>
                  <a:pt x="814" y="226"/>
                </a:cubicBezTo>
                <a:cubicBezTo>
                  <a:pt x="804" y="208"/>
                  <a:pt x="778" y="186"/>
                  <a:pt x="717" y="186"/>
                </a:cubicBezTo>
                <a:cubicBezTo>
                  <a:pt x="674" y="186"/>
                  <a:pt x="619" y="197"/>
                  <a:pt x="559" y="217"/>
                </a:cubicBezTo>
                <a:cubicBezTo>
                  <a:pt x="534" y="93"/>
                  <a:pt x="488" y="0"/>
                  <a:pt x="423" y="0"/>
                </a:cubicBezTo>
                <a:cubicBezTo>
                  <a:pt x="359" y="0"/>
                  <a:pt x="313" y="93"/>
                  <a:pt x="288" y="217"/>
                </a:cubicBezTo>
                <a:cubicBezTo>
                  <a:pt x="228" y="197"/>
                  <a:pt x="173" y="186"/>
                  <a:pt x="129" y="186"/>
                </a:cubicBezTo>
                <a:cubicBezTo>
                  <a:pt x="68" y="186"/>
                  <a:pt x="43" y="208"/>
                  <a:pt x="33" y="226"/>
                </a:cubicBezTo>
                <a:cubicBezTo>
                  <a:pt x="0" y="282"/>
                  <a:pt x="58" y="368"/>
                  <a:pt x="152" y="452"/>
                </a:cubicBezTo>
                <a:cubicBezTo>
                  <a:pt x="131" y="471"/>
                  <a:pt x="111" y="490"/>
                  <a:pt x="94" y="509"/>
                </a:cubicBezTo>
                <a:cubicBezTo>
                  <a:pt x="31" y="580"/>
                  <a:pt x="10" y="638"/>
                  <a:pt x="32" y="677"/>
                </a:cubicBezTo>
                <a:cubicBezTo>
                  <a:pt x="43" y="696"/>
                  <a:pt x="68" y="717"/>
                  <a:pt x="129" y="717"/>
                </a:cubicBezTo>
                <a:cubicBezTo>
                  <a:pt x="173" y="717"/>
                  <a:pt x="228" y="706"/>
                  <a:pt x="288" y="686"/>
                </a:cubicBezTo>
                <a:cubicBezTo>
                  <a:pt x="313" y="810"/>
                  <a:pt x="359" y="903"/>
                  <a:pt x="423" y="903"/>
                </a:cubicBezTo>
                <a:cubicBezTo>
                  <a:pt x="488" y="903"/>
                  <a:pt x="534" y="810"/>
                  <a:pt x="559" y="686"/>
                </a:cubicBezTo>
                <a:cubicBezTo>
                  <a:pt x="619" y="706"/>
                  <a:pt x="674" y="717"/>
                  <a:pt x="717" y="717"/>
                </a:cubicBezTo>
                <a:cubicBezTo>
                  <a:pt x="717" y="717"/>
                  <a:pt x="717" y="717"/>
                  <a:pt x="717" y="717"/>
                </a:cubicBezTo>
                <a:cubicBezTo>
                  <a:pt x="778" y="717"/>
                  <a:pt x="804" y="696"/>
                  <a:pt x="814" y="677"/>
                </a:cubicBezTo>
                <a:cubicBezTo>
                  <a:pt x="847" y="621"/>
                  <a:pt x="789" y="535"/>
                  <a:pt x="695" y="452"/>
                </a:cubicBezTo>
                <a:close/>
                <a:moveTo>
                  <a:pt x="129" y="689"/>
                </a:moveTo>
                <a:cubicBezTo>
                  <a:pt x="129" y="689"/>
                  <a:pt x="129" y="689"/>
                  <a:pt x="129" y="689"/>
                </a:cubicBezTo>
                <a:cubicBezTo>
                  <a:pt x="103" y="689"/>
                  <a:pt x="70" y="684"/>
                  <a:pt x="57" y="663"/>
                </a:cubicBezTo>
                <a:cubicBezTo>
                  <a:pt x="42" y="636"/>
                  <a:pt x="64" y="586"/>
                  <a:pt x="116" y="528"/>
                </a:cubicBezTo>
                <a:cubicBezTo>
                  <a:pt x="133" y="509"/>
                  <a:pt x="153" y="490"/>
                  <a:pt x="174" y="471"/>
                </a:cubicBezTo>
                <a:cubicBezTo>
                  <a:pt x="204" y="495"/>
                  <a:pt x="235" y="518"/>
                  <a:pt x="269" y="541"/>
                </a:cubicBezTo>
                <a:cubicBezTo>
                  <a:pt x="272" y="581"/>
                  <a:pt x="276" y="621"/>
                  <a:pt x="283" y="658"/>
                </a:cubicBezTo>
                <a:cubicBezTo>
                  <a:pt x="224" y="678"/>
                  <a:pt x="171" y="689"/>
                  <a:pt x="129" y="689"/>
                </a:cubicBezTo>
                <a:close/>
                <a:moveTo>
                  <a:pt x="267" y="505"/>
                </a:moveTo>
                <a:cubicBezTo>
                  <a:pt x="241" y="487"/>
                  <a:pt x="218" y="469"/>
                  <a:pt x="197" y="452"/>
                </a:cubicBezTo>
                <a:cubicBezTo>
                  <a:pt x="218" y="434"/>
                  <a:pt x="242" y="416"/>
                  <a:pt x="267" y="399"/>
                </a:cubicBezTo>
                <a:cubicBezTo>
                  <a:pt x="266" y="416"/>
                  <a:pt x="266" y="434"/>
                  <a:pt x="266" y="452"/>
                </a:cubicBezTo>
                <a:cubicBezTo>
                  <a:pt x="266" y="469"/>
                  <a:pt x="266" y="487"/>
                  <a:pt x="267" y="505"/>
                </a:cubicBezTo>
                <a:close/>
                <a:moveTo>
                  <a:pt x="269" y="362"/>
                </a:moveTo>
                <a:cubicBezTo>
                  <a:pt x="235" y="385"/>
                  <a:pt x="203" y="409"/>
                  <a:pt x="175" y="433"/>
                </a:cubicBezTo>
                <a:cubicBezTo>
                  <a:pt x="81" y="350"/>
                  <a:pt x="37" y="275"/>
                  <a:pt x="57" y="240"/>
                </a:cubicBezTo>
                <a:cubicBezTo>
                  <a:pt x="70" y="219"/>
                  <a:pt x="103" y="215"/>
                  <a:pt x="129" y="215"/>
                </a:cubicBezTo>
                <a:cubicBezTo>
                  <a:pt x="171" y="215"/>
                  <a:pt x="224" y="226"/>
                  <a:pt x="283" y="245"/>
                </a:cubicBezTo>
                <a:cubicBezTo>
                  <a:pt x="276" y="283"/>
                  <a:pt x="272" y="322"/>
                  <a:pt x="269" y="362"/>
                </a:cubicBezTo>
                <a:close/>
                <a:moveTo>
                  <a:pt x="548" y="343"/>
                </a:moveTo>
                <a:cubicBezTo>
                  <a:pt x="533" y="333"/>
                  <a:pt x="518" y="324"/>
                  <a:pt x="502" y="315"/>
                </a:cubicBezTo>
                <a:cubicBezTo>
                  <a:pt x="487" y="306"/>
                  <a:pt x="471" y="298"/>
                  <a:pt x="456" y="290"/>
                </a:cubicBezTo>
                <a:cubicBezTo>
                  <a:pt x="483" y="277"/>
                  <a:pt x="510" y="265"/>
                  <a:pt x="537" y="255"/>
                </a:cubicBezTo>
                <a:cubicBezTo>
                  <a:pt x="541" y="283"/>
                  <a:pt x="545" y="312"/>
                  <a:pt x="548" y="343"/>
                </a:cubicBezTo>
                <a:close/>
                <a:moveTo>
                  <a:pt x="423" y="29"/>
                </a:moveTo>
                <a:cubicBezTo>
                  <a:pt x="464" y="29"/>
                  <a:pt x="507" y="104"/>
                  <a:pt x="532" y="227"/>
                </a:cubicBezTo>
                <a:cubicBezTo>
                  <a:pt x="497" y="240"/>
                  <a:pt x="460" y="255"/>
                  <a:pt x="423" y="273"/>
                </a:cubicBezTo>
                <a:cubicBezTo>
                  <a:pt x="387" y="255"/>
                  <a:pt x="350" y="240"/>
                  <a:pt x="315" y="227"/>
                </a:cubicBezTo>
                <a:cubicBezTo>
                  <a:pt x="340" y="104"/>
                  <a:pt x="383" y="29"/>
                  <a:pt x="423" y="29"/>
                </a:cubicBezTo>
                <a:close/>
                <a:moveTo>
                  <a:pt x="310" y="255"/>
                </a:moveTo>
                <a:cubicBezTo>
                  <a:pt x="336" y="265"/>
                  <a:pt x="364" y="277"/>
                  <a:pt x="391" y="290"/>
                </a:cubicBezTo>
                <a:cubicBezTo>
                  <a:pt x="376" y="298"/>
                  <a:pt x="360" y="306"/>
                  <a:pt x="345" y="315"/>
                </a:cubicBezTo>
                <a:cubicBezTo>
                  <a:pt x="329" y="324"/>
                  <a:pt x="314" y="333"/>
                  <a:pt x="299" y="343"/>
                </a:cubicBezTo>
                <a:cubicBezTo>
                  <a:pt x="302" y="312"/>
                  <a:pt x="305" y="283"/>
                  <a:pt x="310" y="255"/>
                </a:cubicBezTo>
                <a:close/>
                <a:moveTo>
                  <a:pt x="299" y="561"/>
                </a:moveTo>
                <a:cubicBezTo>
                  <a:pt x="314" y="570"/>
                  <a:pt x="329" y="579"/>
                  <a:pt x="345" y="588"/>
                </a:cubicBezTo>
                <a:cubicBezTo>
                  <a:pt x="360" y="597"/>
                  <a:pt x="376" y="606"/>
                  <a:pt x="391" y="614"/>
                </a:cubicBezTo>
                <a:cubicBezTo>
                  <a:pt x="364" y="627"/>
                  <a:pt x="336" y="638"/>
                  <a:pt x="310" y="648"/>
                </a:cubicBezTo>
                <a:cubicBezTo>
                  <a:pt x="305" y="621"/>
                  <a:pt x="302" y="592"/>
                  <a:pt x="299" y="561"/>
                </a:cubicBezTo>
                <a:close/>
                <a:moveTo>
                  <a:pt x="423" y="874"/>
                </a:moveTo>
                <a:cubicBezTo>
                  <a:pt x="383" y="874"/>
                  <a:pt x="340" y="799"/>
                  <a:pt x="315" y="677"/>
                </a:cubicBezTo>
                <a:cubicBezTo>
                  <a:pt x="350" y="664"/>
                  <a:pt x="387" y="648"/>
                  <a:pt x="423" y="630"/>
                </a:cubicBezTo>
                <a:cubicBezTo>
                  <a:pt x="460" y="648"/>
                  <a:pt x="497" y="664"/>
                  <a:pt x="532" y="677"/>
                </a:cubicBezTo>
                <a:cubicBezTo>
                  <a:pt x="507" y="799"/>
                  <a:pt x="464" y="874"/>
                  <a:pt x="423" y="874"/>
                </a:cubicBezTo>
                <a:close/>
                <a:moveTo>
                  <a:pt x="537" y="648"/>
                </a:moveTo>
                <a:cubicBezTo>
                  <a:pt x="510" y="638"/>
                  <a:pt x="483" y="627"/>
                  <a:pt x="456" y="614"/>
                </a:cubicBezTo>
                <a:cubicBezTo>
                  <a:pt x="471" y="606"/>
                  <a:pt x="487" y="597"/>
                  <a:pt x="502" y="588"/>
                </a:cubicBezTo>
                <a:cubicBezTo>
                  <a:pt x="518" y="579"/>
                  <a:pt x="533" y="570"/>
                  <a:pt x="548" y="561"/>
                </a:cubicBezTo>
                <a:cubicBezTo>
                  <a:pt x="545" y="592"/>
                  <a:pt x="541" y="621"/>
                  <a:pt x="537" y="648"/>
                </a:cubicBezTo>
                <a:close/>
                <a:moveTo>
                  <a:pt x="550" y="525"/>
                </a:moveTo>
                <a:cubicBezTo>
                  <a:pt x="531" y="538"/>
                  <a:pt x="510" y="551"/>
                  <a:pt x="488" y="563"/>
                </a:cubicBezTo>
                <a:cubicBezTo>
                  <a:pt x="466" y="576"/>
                  <a:pt x="445" y="587"/>
                  <a:pt x="423" y="598"/>
                </a:cubicBezTo>
                <a:cubicBezTo>
                  <a:pt x="402" y="587"/>
                  <a:pt x="380" y="576"/>
                  <a:pt x="359" y="563"/>
                </a:cubicBezTo>
                <a:cubicBezTo>
                  <a:pt x="337" y="551"/>
                  <a:pt x="316" y="538"/>
                  <a:pt x="296" y="525"/>
                </a:cubicBezTo>
                <a:cubicBezTo>
                  <a:pt x="295" y="501"/>
                  <a:pt x="294" y="477"/>
                  <a:pt x="294" y="452"/>
                </a:cubicBezTo>
                <a:cubicBezTo>
                  <a:pt x="294" y="426"/>
                  <a:pt x="295" y="402"/>
                  <a:pt x="296" y="379"/>
                </a:cubicBezTo>
                <a:cubicBezTo>
                  <a:pt x="317" y="365"/>
                  <a:pt x="337" y="352"/>
                  <a:pt x="359" y="340"/>
                </a:cubicBezTo>
                <a:cubicBezTo>
                  <a:pt x="380" y="328"/>
                  <a:pt x="402" y="316"/>
                  <a:pt x="423" y="305"/>
                </a:cubicBezTo>
                <a:cubicBezTo>
                  <a:pt x="445" y="316"/>
                  <a:pt x="466" y="328"/>
                  <a:pt x="488" y="340"/>
                </a:cubicBezTo>
                <a:cubicBezTo>
                  <a:pt x="510" y="353"/>
                  <a:pt x="531" y="366"/>
                  <a:pt x="550" y="379"/>
                </a:cubicBezTo>
                <a:cubicBezTo>
                  <a:pt x="552" y="402"/>
                  <a:pt x="552" y="426"/>
                  <a:pt x="552" y="452"/>
                </a:cubicBezTo>
                <a:cubicBezTo>
                  <a:pt x="552" y="477"/>
                  <a:pt x="552" y="501"/>
                  <a:pt x="550" y="525"/>
                </a:cubicBezTo>
                <a:close/>
                <a:moveTo>
                  <a:pt x="717" y="215"/>
                </a:moveTo>
                <a:cubicBezTo>
                  <a:pt x="744" y="215"/>
                  <a:pt x="777" y="219"/>
                  <a:pt x="790" y="240"/>
                </a:cubicBezTo>
                <a:cubicBezTo>
                  <a:pt x="810" y="275"/>
                  <a:pt x="766" y="350"/>
                  <a:pt x="672" y="433"/>
                </a:cubicBezTo>
                <a:cubicBezTo>
                  <a:pt x="643" y="409"/>
                  <a:pt x="611" y="385"/>
                  <a:pt x="578" y="362"/>
                </a:cubicBezTo>
                <a:cubicBezTo>
                  <a:pt x="575" y="322"/>
                  <a:pt x="571" y="283"/>
                  <a:pt x="564" y="245"/>
                </a:cubicBezTo>
                <a:cubicBezTo>
                  <a:pt x="623" y="226"/>
                  <a:pt x="676" y="215"/>
                  <a:pt x="717" y="215"/>
                </a:cubicBezTo>
                <a:close/>
                <a:moveTo>
                  <a:pt x="580" y="399"/>
                </a:moveTo>
                <a:cubicBezTo>
                  <a:pt x="605" y="416"/>
                  <a:pt x="629" y="434"/>
                  <a:pt x="650" y="452"/>
                </a:cubicBezTo>
                <a:cubicBezTo>
                  <a:pt x="629" y="469"/>
                  <a:pt x="605" y="487"/>
                  <a:pt x="580" y="505"/>
                </a:cubicBezTo>
                <a:cubicBezTo>
                  <a:pt x="581" y="487"/>
                  <a:pt x="581" y="469"/>
                  <a:pt x="581" y="452"/>
                </a:cubicBezTo>
                <a:cubicBezTo>
                  <a:pt x="581" y="434"/>
                  <a:pt x="581" y="416"/>
                  <a:pt x="580" y="399"/>
                </a:cubicBezTo>
                <a:close/>
                <a:moveTo>
                  <a:pt x="790" y="663"/>
                </a:moveTo>
                <a:cubicBezTo>
                  <a:pt x="777" y="684"/>
                  <a:pt x="744" y="689"/>
                  <a:pt x="717" y="689"/>
                </a:cubicBezTo>
                <a:cubicBezTo>
                  <a:pt x="717" y="689"/>
                  <a:pt x="717" y="689"/>
                  <a:pt x="717" y="689"/>
                </a:cubicBezTo>
                <a:cubicBezTo>
                  <a:pt x="676" y="689"/>
                  <a:pt x="623" y="678"/>
                  <a:pt x="564" y="658"/>
                </a:cubicBezTo>
                <a:cubicBezTo>
                  <a:pt x="571" y="621"/>
                  <a:pt x="575" y="581"/>
                  <a:pt x="578" y="541"/>
                </a:cubicBezTo>
                <a:cubicBezTo>
                  <a:pt x="611" y="519"/>
                  <a:pt x="643" y="495"/>
                  <a:pt x="672" y="471"/>
                </a:cubicBezTo>
                <a:cubicBezTo>
                  <a:pt x="766" y="553"/>
                  <a:pt x="810" y="628"/>
                  <a:pt x="790" y="6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 useBgFill="1">
        <p:nvSpPr>
          <p:cNvPr id="45" name="Freeform 35"/>
          <p:cNvSpPr>
            <a:spLocks/>
          </p:cNvSpPr>
          <p:nvPr/>
        </p:nvSpPr>
        <p:spPr bwMode="white">
          <a:xfrm>
            <a:off x="-558168" y="1247767"/>
            <a:ext cx="2517765" cy="6823645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507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972" y="468"/>
                  <a:pt x="5294" y="763"/>
                </a:cubicBezTo>
                <a:lnTo>
                  <a:pt x="4123" y="1573"/>
                </a:lnTo>
                <a:lnTo>
                  <a:pt x="4438" y="2346"/>
                </a:lnTo>
                <a:cubicBezTo>
                  <a:pt x="4408" y="2622"/>
                  <a:pt x="5109" y="2898"/>
                  <a:pt x="5079" y="3174"/>
                </a:cubicBezTo>
                <a:cubicBezTo>
                  <a:pt x="5031" y="3639"/>
                  <a:pt x="4984" y="4103"/>
                  <a:pt x="4936" y="4568"/>
                </a:cubicBez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6" name="Freeform 36"/>
          <p:cNvSpPr>
            <a:spLocks noEditPoints="1"/>
          </p:cNvSpPr>
          <p:nvPr/>
        </p:nvSpPr>
        <p:spPr bwMode="auto">
          <a:xfrm>
            <a:off x="160148" y="1085851"/>
            <a:ext cx="3832821" cy="5233907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WHY WE BUILT THIS QUICKSTART?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TECHNOLOGIES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1128117"/>
            <a:ext cx="619823" cy="61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24" y="1801371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Gateway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09" y="1079346"/>
            <a:ext cx="683160" cy="683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5721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Active Directory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0990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Service Environment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9" y="1230795"/>
            <a:ext cx="517145" cy="5171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79931" y="182903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OMS Log Analytics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1245361"/>
            <a:ext cx="517145" cy="517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2894" y="1826978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Key Vault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79" y="1242850"/>
            <a:ext cx="560047" cy="560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6736" y="181220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SQL DB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1" y="2588834"/>
            <a:ext cx="548895" cy="5488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6255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Insights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2563998"/>
            <a:ext cx="548895" cy="548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8951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Security Center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0" y="2556462"/>
            <a:ext cx="548895" cy="548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2050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Web App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93" y="2569304"/>
            <a:ext cx="548895" cy="5488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76147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8" y="2588833"/>
            <a:ext cx="548895" cy="5488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4668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 Runbooks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7644" y="1197126"/>
            <a:ext cx="709057" cy="5844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03141" y="1806566"/>
            <a:ext cx="147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Network Security Groups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15" y="2514900"/>
            <a:ext cx="470130" cy="47013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76685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Network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3" y="2549952"/>
            <a:ext cx="470130" cy="4701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36726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Machine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9" y="3915042"/>
            <a:ext cx="464620" cy="4646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873" y="4447580"/>
            <a:ext cx="1113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Resource Group and Policies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3915042"/>
            <a:ext cx="470130" cy="4701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78951" y="4447580"/>
            <a:ext cx="97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Blob Storage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6" y="2556876"/>
            <a:ext cx="580852" cy="5808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43340" y="3201420"/>
            <a:ext cx="83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DNS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58" y="1242850"/>
            <a:ext cx="584128" cy="58412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726075" y="180377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Load Balancer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93" y="3915042"/>
            <a:ext cx="617177" cy="61717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501392" y="4447580"/>
            <a:ext cx="97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Active Directory access control (RBAC)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8" y="1144402"/>
            <a:ext cx="587251" cy="5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HOW WILL THIS REFERENCE ARCHITECTURE HELP YOUR ORGANIZATION?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63" y="2198752"/>
            <a:ext cx="4490091" cy="20471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55451" y="1082350"/>
            <a:ext cx="9252443" cy="102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Demonstrates secure and compliant standing up of Infrastructure and Application (&lt;3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using a layered approach in implementing industry best practices for cloud security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451" y="4580191"/>
            <a:ext cx="8188753" cy="40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Allows you to focus on your business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353344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1636530" y="1362140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28715" y="1745909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936796" y="1940256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1678384"/>
            <a:ext cx="166608" cy="166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85" y="5030426"/>
            <a:ext cx="328960" cy="32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32" y="975561"/>
            <a:ext cx="494905" cy="522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11042" y="1973210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5" name="Rectangle: Rounded Corners 14"/>
          <p:cNvSpPr/>
          <p:nvPr/>
        </p:nvSpPr>
        <p:spPr>
          <a:xfrm>
            <a:off x="2191053" y="3066591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08" y="3283664"/>
            <a:ext cx="203227" cy="23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2" y="2475630"/>
            <a:ext cx="413601" cy="4136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891" y="2255332"/>
            <a:ext cx="704448" cy="260727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2259796" y="3135347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36" y="3961149"/>
            <a:ext cx="254785" cy="254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25" y="3149206"/>
            <a:ext cx="286895" cy="2868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16567" y="3098924"/>
            <a:ext cx="1021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Environment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0112" y="4175170"/>
            <a:ext cx="4869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Web App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1" y="3965991"/>
            <a:ext cx="359907" cy="3599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12" y="3618247"/>
            <a:ext cx="409210" cy="4092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45628" y="3790122"/>
            <a:ext cx="4899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Runbooks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6495" y="3684214"/>
            <a:ext cx="564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Automation 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474" y="1965161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subnet-WAF-</a:t>
            </a:r>
            <a:r>
              <a:rPr lang="en-US" sz="500" dirty="0" err="1"/>
              <a:t>appGateway</a:t>
            </a:r>
            <a:endParaRPr lang="en-US" sz="500" dirty="0"/>
          </a:p>
        </p:txBody>
      </p:sp>
      <p:sp>
        <p:nvSpPr>
          <p:cNvPr id="37" name="TextBox 36"/>
          <p:cNvSpPr txBox="1"/>
          <p:nvPr/>
        </p:nvSpPr>
        <p:spPr>
          <a:xfrm>
            <a:off x="3644367" y="3053091"/>
            <a:ext cx="5462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0819" y="2092210"/>
            <a:ext cx="6890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nsg-appGateway</a:t>
            </a:r>
            <a:endParaRPr lang="en-US" sz="5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8455" y="1599917"/>
            <a:ext cx="7203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Resource Group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2420" y="1818885"/>
            <a:ext cx="6059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vNet-pci-paas</a:t>
            </a:r>
            <a:endParaRPr lang="en-US" sz="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1" y="1822660"/>
            <a:ext cx="161724" cy="161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48" y="4085235"/>
            <a:ext cx="161824" cy="16182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645219" y="4171465"/>
            <a:ext cx="708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App Insights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18" y="5030425"/>
            <a:ext cx="337054" cy="33705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cxnSpLocks/>
            <a:stCxn id="17" idx="2"/>
            <a:endCxn id="152" idx="0"/>
          </p:cNvCxnSpPr>
          <p:nvPr/>
        </p:nvCxnSpPr>
        <p:spPr>
          <a:xfrm flipH="1">
            <a:off x="2911541" y="2889231"/>
            <a:ext cx="20061" cy="40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5" idx="3"/>
            <a:endCxn id="25" idx="1"/>
          </p:cNvCxnSpPr>
          <p:nvPr/>
        </p:nvCxnSpPr>
        <p:spPr>
          <a:xfrm flipV="1">
            <a:off x="2830674" y="4145943"/>
            <a:ext cx="2135917" cy="202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201567">
            <a:off x="3630690" y="3804837"/>
            <a:ext cx="46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Pull metrics</a:t>
            </a:r>
          </a:p>
        </p:txBody>
      </p:sp>
      <p:sp>
        <p:nvSpPr>
          <p:cNvPr id="80" name="TextBox 79"/>
          <p:cNvSpPr txBox="1"/>
          <p:nvPr/>
        </p:nvSpPr>
        <p:spPr>
          <a:xfrm rot="19143378">
            <a:off x="5914510" y="3268200"/>
            <a:ext cx="852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Ingest metrics</a:t>
            </a:r>
          </a:p>
        </p:txBody>
      </p:sp>
      <p:cxnSp>
        <p:nvCxnSpPr>
          <p:cNvPr id="86" name="Connector: Elbow 85"/>
          <p:cNvCxnSpPr>
            <a:cxnSpLocks/>
            <a:stCxn id="19" idx="2"/>
            <a:endCxn id="90" idx="2"/>
          </p:cNvCxnSpPr>
          <p:nvPr/>
        </p:nvCxnSpPr>
        <p:spPr>
          <a:xfrm rot="16200000" flipH="1">
            <a:off x="4906923" y="1838738"/>
            <a:ext cx="86969" cy="4841358"/>
          </a:xfrm>
          <a:prstGeom prst="bentConnector3">
            <a:avLst>
              <a:gd name="adj1" fmla="val 6782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59" y="5032184"/>
            <a:ext cx="391406" cy="391406"/>
          </a:xfrm>
          <a:prstGeom prst="rect">
            <a:avLst/>
          </a:prstGeom>
        </p:spPr>
      </p:pic>
      <p:pic>
        <p:nvPicPr>
          <p:cNvPr id="94" name="Picture 93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4" y="5047040"/>
            <a:ext cx="206343" cy="19689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014401" y="5164830"/>
            <a:ext cx="54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SSL Certificate for custom domain</a:t>
            </a:r>
          </a:p>
        </p:txBody>
      </p:sp>
      <p:cxnSp>
        <p:nvCxnSpPr>
          <p:cNvPr id="101" name="Straight Arrow Connector 100"/>
          <p:cNvCxnSpPr>
            <a:cxnSpLocks/>
            <a:endCxn id="26" idx="2"/>
          </p:cNvCxnSpPr>
          <p:nvPr/>
        </p:nvCxnSpPr>
        <p:spPr>
          <a:xfrm flipH="1" flipV="1">
            <a:off x="7367487" y="2999596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20127" y="3272257"/>
            <a:ext cx="1104021" cy="1030647"/>
            <a:chOff x="6916499" y="3022407"/>
            <a:chExt cx="1104021" cy="1030647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434589" y="3649874"/>
              <a:ext cx="42157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SQL DB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7246330" y="3022407"/>
              <a:ext cx="37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Ops Logs</a:t>
              </a:r>
            </a:p>
          </p:txBody>
        </p:sp>
      </p:grpSp>
      <p:pic>
        <p:nvPicPr>
          <p:cNvPr id="107" name="Picture 106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5" y="750302"/>
            <a:ext cx="225000" cy="241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65288" y="961099"/>
            <a:ext cx="48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Customer / Cardholder</a:t>
            </a:r>
          </a:p>
        </p:txBody>
      </p:sp>
      <p:cxnSp>
        <p:nvCxnSpPr>
          <p:cNvPr id="109" name="Straight Arrow Connector 108"/>
          <p:cNvCxnSpPr>
            <a:cxnSpLocks/>
            <a:endCxn id="18" idx="0"/>
          </p:cNvCxnSpPr>
          <p:nvPr/>
        </p:nvCxnSpPr>
        <p:spPr>
          <a:xfrm>
            <a:off x="2908287" y="1224299"/>
            <a:ext cx="7828" cy="10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8555" y="886176"/>
            <a:ext cx="653883" cy="445610"/>
          </a:xfrm>
          <a:prstGeom prst="rect">
            <a:avLst/>
          </a:prstGeom>
        </p:spPr>
      </p:pic>
      <p:pic>
        <p:nvPicPr>
          <p:cNvPr id="115" name="Picture 114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48" y="2923404"/>
            <a:ext cx="113109" cy="131311"/>
          </a:xfrm>
          <a:prstGeom prst="rect">
            <a:avLst/>
          </a:prstGeom>
        </p:spPr>
      </p:pic>
      <p:pic>
        <p:nvPicPr>
          <p:cNvPr id="116" name="Picture 115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08" y="1196847"/>
            <a:ext cx="267840" cy="31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AZURE PAAS – PCI REFERENCE ARCHITECTURE FOR ENTERPRISE WEB APPLICATION</a:t>
            </a:r>
          </a:p>
        </p:txBody>
      </p:sp>
      <p:sp>
        <p:nvSpPr>
          <p:cNvPr id="39" name="Arrow: Curved Right 38"/>
          <p:cNvSpPr/>
          <p:nvPr/>
        </p:nvSpPr>
        <p:spPr>
          <a:xfrm flipH="1">
            <a:off x="3091769" y="2726186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554" y="2923402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170068" y="2689667"/>
            <a:ext cx="51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Custom probe</a:t>
            </a:r>
            <a:endParaRPr lang="en-US" sz="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" y="2196134"/>
            <a:ext cx="390145" cy="3901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58" idx="3"/>
            <a:endCxn id="18" idx="1"/>
          </p:cNvCxnSpPr>
          <p:nvPr/>
        </p:nvCxnSpPr>
        <p:spPr>
          <a:xfrm flipV="1">
            <a:off x="406373" y="2385696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  <a:endCxn id="58" idx="0"/>
          </p:cNvCxnSpPr>
          <p:nvPr/>
        </p:nvCxnSpPr>
        <p:spPr>
          <a:xfrm>
            <a:off x="211300" y="1470951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72" y="886176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A record</a:t>
            </a:r>
            <a:r>
              <a:rPr lang="en-GB" sz="800" dirty="0"/>
              <a:t>: </a:t>
            </a:r>
          </a:p>
          <a:p>
            <a:r>
              <a:rPr lang="en-GB" sz="800" dirty="0"/>
              <a:t>azurepcisamples.com</a:t>
            </a:r>
          </a:p>
          <a:p>
            <a:r>
              <a:rPr lang="en-GB" sz="800" dirty="0"/>
              <a:t>To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5000" y="2017149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External Public IP</a:t>
            </a:r>
            <a:r>
              <a:rPr lang="en-GB" sz="700" dirty="0"/>
              <a:t>: </a:t>
            </a:r>
          </a:p>
          <a:p>
            <a:r>
              <a:rPr lang="en-GB" sz="700" dirty="0"/>
              <a:t>Mapped to </a:t>
            </a:r>
          </a:p>
          <a:p>
            <a:r>
              <a:rPr lang="en-GB" sz="700" dirty="0"/>
              <a:t>App Gateway hostname</a:t>
            </a:r>
            <a:endParaRPr lang="en-US" sz="700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26334" y="2046650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110" name="TextBox 109"/>
          <p:cNvSpPr txBox="1"/>
          <p:nvPr/>
        </p:nvSpPr>
        <p:spPr>
          <a:xfrm>
            <a:off x="4328636" y="4686042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Encrypted</a:t>
            </a:r>
            <a:endParaRPr lang="en-US" sz="900" dirty="0"/>
          </a:p>
        </p:txBody>
      </p:sp>
      <p:cxnSp>
        <p:nvCxnSpPr>
          <p:cNvPr id="73" name="Straight Arrow Connector 72"/>
          <p:cNvCxnSpPr>
            <a:stCxn id="33" idx="1"/>
            <a:endCxn id="27" idx="3"/>
          </p:cNvCxnSpPr>
          <p:nvPr/>
        </p:nvCxnSpPr>
        <p:spPr>
          <a:xfrm flipH="1" flipV="1">
            <a:off x="7261175" y="2645751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872226" y="1872046"/>
            <a:ext cx="1102527" cy="1106219"/>
            <a:chOff x="5368718" y="3041299"/>
            <a:chExt cx="1102527" cy="110621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33" name="Picture 32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959512" y="3978241"/>
              <a:ext cx="5117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Dashboards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94387" y="3041299"/>
              <a:ext cx="8152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OMS Workspace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388937" y="3968146"/>
              <a:ext cx="5480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Log Analytics</a:t>
              </a:r>
            </a:p>
          </p:txBody>
        </p:sp>
      </p:grpSp>
      <p:sp>
        <p:nvSpPr>
          <p:cNvPr id="88" name="Rectangle: Rounded Corners 87"/>
          <p:cNvSpPr/>
          <p:nvPr/>
        </p:nvSpPr>
        <p:spPr>
          <a:xfrm>
            <a:off x="4525878" y="223812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89" name="TextBox 88"/>
          <p:cNvSpPr txBox="1"/>
          <p:nvPr/>
        </p:nvSpPr>
        <p:spPr>
          <a:xfrm>
            <a:off x="5279166" y="2221930"/>
            <a:ext cx="62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040" y="2087412"/>
            <a:ext cx="288727" cy="23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0" y="2417534"/>
            <a:ext cx="395807" cy="39580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793156" y="3671424"/>
            <a:ext cx="390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ILB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13071" y="2306505"/>
            <a:ext cx="81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Bastion Host</a:t>
            </a:r>
          </a:p>
          <a:p>
            <a:r>
              <a:rPr lang="en-US" sz="700" dirty="0"/>
              <a:t>(RDP)</a:t>
            </a:r>
          </a:p>
        </p:txBody>
      </p:sp>
      <p:cxnSp>
        <p:nvCxnSpPr>
          <p:cNvPr id="70" name="Straight Arrow Connector 69"/>
          <p:cNvCxnSpPr>
            <a:cxnSpLocks/>
            <a:stCxn id="25" idx="3"/>
            <a:endCxn id="27" idx="1"/>
          </p:cNvCxnSpPr>
          <p:nvPr/>
        </p:nvCxnSpPr>
        <p:spPr>
          <a:xfrm flipV="1">
            <a:off x="5326498" y="2645749"/>
            <a:ext cx="1690839" cy="15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88" idx="1"/>
            <a:endCxn id="20" idx="3"/>
          </p:cNvCxnSpPr>
          <p:nvPr/>
        </p:nvCxnSpPr>
        <p:spPr>
          <a:xfrm flipH="1">
            <a:off x="3641255" y="2714603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96737">
            <a:off x="3871479" y="2813353"/>
            <a:ext cx="8524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Access for management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7" y="3658816"/>
            <a:ext cx="270270" cy="27027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660077"/>
            <a:ext cx="270270" cy="27027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530414" y="3799307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8513" y="3817628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2</a:t>
            </a:r>
          </a:p>
        </p:txBody>
      </p:sp>
      <p:cxnSp>
        <p:nvCxnSpPr>
          <p:cNvPr id="135" name="Connector: Elbow 134"/>
          <p:cNvCxnSpPr>
            <a:cxnSpLocks/>
            <a:stCxn id="152" idx="1"/>
            <a:endCxn id="119" idx="0"/>
          </p:cNvCxnSpPr>
          <p:nvPr/>
        </p:nvCxnSpPr>
        <p:spPr>
          <a:xfrm rot="10800000" flipV="1">
            <a:off x="2518075" y="3493718"/>
            <a:ext cx="198395" cy="1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cxnSpLocks/>
            <a:stCxn id="152" idx="3"/>
            <a:endCxn id="122" idx="0"/>
          </p:cNvCxnSpPr>
          <p:nvPr/>
        </p:nvCxnSpPr>
        <p:spPr>
          <a:xfrm>
            <a:off x="3106612" y="3493717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43711" y="2344768"/>
            <a:ext cx="63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Diag</a:t>
            </a:r>
            <a:r>
              <a:rPr lang="en-US" sz="500" b="1" dirty="0"/>
              <a:t> Logs:</a:t>
            </a:r>
          </a:p>
          <a:p>
            <a:endParaRPr lang="en-US" sz="500" b="1" dirty="0"/>
          </a:p>
          <a:p>
            <a:r>
              <a:rPr lang="en-US" sz="500" dirty="0"/>
              <a:t>N/W,</a:t>
            </a:r>
          </a:p>
          <a:p>
            <a:r>
              <a:rPr lang="en-US" sz="500" dirty="0" err="1"/>
              <a:t>KeyVault</a:t>
            </a:r>
            <a:r>
              <a:rPr lang="en-US" sz="500" dirty="0"/>
              <a:t>,</a:t>
            </a:r>
          </a:p>
          <a:p>
            <a:r>
              <a:rPr lang="en-US" sz="500" dirty="0"/>
              <a:t>App Gateway,</a:t>
            </a:r>
          </a:p>
          <a:p>
            <a:r>
              <a:rPr lang="en-US" sz="500" dirty="0"/>
              <a:t>ASE, Subnets</a:t>
            </a:r>
          </a:p>
        </p:txBody>
      </p:sp>
      <p:cxnSp>
        <p:nvCxnSpPr>
          <p:cNvPr id="141" name="Straight Arrow Connector 140"/>
          <p:cNvCxnSpPr>
            <a:cxnSpLocks/>
            <a:endCxn id="26" idx="1"/>
          </p:cNvCxnSpPr>
          <p:nvPr/>
        </p:nvCxnSpPr>
        <p:spPr>
          <a:xfrm>
            <a:off x="5846754" y="2514657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9" y="3298646"/>
            <a:ext cx="390145" cy="39014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121602" y="2955109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subnet-ASE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39986" y="2121776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</a:t>
            </a:r>
            <a:r>
              <a:rPr lang="en-US" sz="500" dirty="0" err="1"/>
              <a:t>bastionhost</a:t>
            </a:r>
            <a:endParaRPr lang="en-US" sz="500" dirty="0"/>
          </a:p>
        </p:txBody>
      </p:sp>
      <p:cxnSp>
        <p:nvCxnSpPr>
          <p:cNvPr id="164" name="Straight Connector 163"/>
          <p:cNvCxnSpPr>
            <a:cxnSpLocks/>
            <a:endCxn id="19" idx="1"/>
          </p:cNvCxnSpPr>
          <p:nvPr/>
        </p:nvCxnSpPr>
        <p:spPr>
          <a:xfrm flipV="1">
            <a:off x="1034426" y="4088541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2117" y="4001591"/>
            <a:ext cx="473950" cy="1300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230929" y="394589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Webapp</a:t>
            </a:r>
            <a:r>
              <a:rPr lang="en-US" sz="700" dirty="0"/>
              <a:t> </a:t>
            </a:r>
          </a:p>
          <a:p>
            <a:r>
              <a:rPr lang="en-US" sz="700" dirty="0"/>
              <a:t>extension</a:t>
            </a:r>
          </a:p>
        </p:txBody>
      </p:sp>
      <p:pic>
        <p:nvPicPr>
          <p:cNvPr id="2050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25" y="2768254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4682019" y="2807381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Antimalware extension </a:t>
            </a:r>
          </a:p>
        </p:txBody>
      </p:sp>
      <p:cxnSp>
        <p:nvCxnSpPr>
          <p:cNvPr id="105" name="Straight Connector 104"/>
          <p:cNvCxnSpPr>
            <a:cxnSpLocks/>
            <a:endCxn id="88" idx="0"/>
          </p:cNvCxnSpPr>
          <p:nvPr/>
        </p:nvCxnSpPr>
        <p:spPr>
          <a:xfrm flipH="1">
            <a:off x="5067033" y="1214077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25" y="766251"/>
            <a:ext cx="225000" cy="2418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078178" y="1092540"/>
            <a:ext cx="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DevOps Releases/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0429" y="1886637"/>
            <a:ext cx="68800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5399" y="2015926"/>
            <a:ext cx="1127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Service Map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45" y="3515201"/>
            <a:ext cx="337054" cy="33705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590264" y="3827445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Secured by AD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11470" y="5143950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RBAC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31095" y="5343424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Staff AAD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08283" y="5343424"/>
            <a:ext cx="1008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Security Center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67398" y="3012428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OMS extension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30" y="3000485"/>
            <a:ext cx="148721" cy="148721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45488" y="1407612"/>
            <a:ext cx="132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Custom Domain:</a:t>
            </a:r>
          </a:p>
          <a:p>
            <a:r>
              <a:rPr lang="en-US" sz="500" dirty="0">
                <a:hlinkClick r:id="rId31"/>
              </a:rPr>
              <a:t>https://www.azurepcisamples.com</a:t>
            </a:r>
            <a:r>
              <a:rPr lang="en-US" sz="500" dirty="0"/>
              <a:t> </a:t>
            </a:r>
          </a:p>
        </p:txBody>
      </p:sp>
      <p:cxnSp>
        <p:nvCxnSpPr>
          <p:cNvPr id="127" name="Straight Arrow Connector 126"/>
          <p:cNvCxnSpPr>
            <a:cxnSpLocks/>
            <a:stCxn id="108" idx="0"/>
          </p:cNvCxnSpPr>
          <p:nvPr/>
        </p:nvCxnSpPr>
        <p:spPr>
          <a:xfrm flipH="1">
            <a:off x="502920" y="961099"/>
            <a:ext cx="2207258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34146" y="798238"/>
            <a:ext cx="5143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DNS lookup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5409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/>
          <p:cNvSpPr/>
          <p:nvPr/>
        </p:nvSpPr>
        <p:spPr>
          <a:xfrm>
            <a:off x="5063428" y="3354505"/>
            <a:ext cx="3240987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226881" y="4366583"/>
            <a:ext cx="4570483" cy="1311210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25586" y="750346"/>
            <a:ext cx="4422611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556950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226880" y="2195116"/>
            <a:ext cx="4570484" cy="2042097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214102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08837"/>
              </p:ext>
            </p:extLst>
          </p:nvPr>
        </p:nvGraphicFramePr>
        <p:xfrm>
          <a:off x="5255430" y="3649730"/>
          <a:ext cx="2841166" cy="160019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84116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54733">
                <a:tc>
                  <a:txBody>
                    <a:bodyPr/>
                    <a:lstStyle/>
                    <a:p>
                      <a:r>
                        <a:rPr lang="en-US" sz="900" dirty="0"/>
                        <a:t>SQL DB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1345466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Auditing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Transparent Data Encryption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Firewall  rules (ASE worker pools)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Threat Detection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496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Enable Always Encrypted Columns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(Permission issue)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Dynamic Data masking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string encrypted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AD Authentication and Authorization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0480"/>
              </p:ext>
            </p:extLst>
          </p:nvPr>
        </p:nvGraphicFramePr>
        <p:xfrm>
          <a:off x="5202180" y="953306"/>
          <a:ext cx="1877198" cy="17976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7719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OMS Log Analytics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Retention: 365 days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Dashboards for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SQL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OMS SQL DB Auditing View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App Insights Extension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Activity Log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Azure Networking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Azure SQL Analytics</a:t>
                      </a: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Change Tracking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Key Vault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Service Map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4"/>
                        </a:rPr>
                        <a:t>Security And Audit Solution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389"/>
              </p:ext>
            </p:extLst>
          </p:nvPr>
        </p:nvGraphicFramePr>
        <p:xfrm>
          <a:off x="2606878" y="2358993"/>
          <a:ext cx="1959962" cy="104683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59962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4593">
                <a:tc>
                  <a:txBody>
                    <a:bodyPr/>
                    <a:lstStyle/>
                    <a:p>
                      <a:r>
                        <a:rPr lang="en-US" sz="900" dirty="0"/>
                        <a:t>Web App Configuration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1223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5"/>
                        </a:rPr>
                        <a:t>Custom Domain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Extension: </a:t>
                      </a:r>
                    </a:p>
                    <a:p>
                      <a:pPr marL="347663" lvl="1" indent="-174625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 Scanner: Tinfoil Security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6"/>
                        </a:rPr>
                        <a:t>Enable Diagnostics Logging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012"/>
              </p:ext>
            </p:extLst>
          </p:nvPr>
        </p:nvGraphicFramePr>
        <p:xfrm>
          <a:off x="2606878" y="5058148"/>
          <a:ext cx="1973137" cy="58705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Key Vault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Certificate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7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11634"/>
              </p:ext>
            </p:extLst>
          </p:nvPr>
        </p:nvGraphicFramePr>
        <p:xfrm>
          <a:off x="442324" y="2335780"/>
          <a:ext cx="1880870" cy="107442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63058">
                <a:tc>
                  <a:txBody>
                    <a:bodyPr/>
                    <a:lstStyle/>
                    <a:p>
                      <a:r>
                        <a:rPr lang="en-US" sz="900" dirty="0"/>
                        <a:t>App Service Environment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79170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Disable TLS 1.0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Change TLS cipher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Control inbound traffic N/W ports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0"/>
                        </a:rPr>
                        <a:t>WAF – Restrict Data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(Third party)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1"/>
                        </a:rPr>
                        <a:t>Allow SQL DB traffic</a:t>
                      </a: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(not understanding)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3644"/>
              </p:ext>
            </p:extLst>
          </p:nvPr>
        </p:nvGraphicFramePr>
        <p:xfrm>
          <a:off x="410161" y="5058148"/>
          <a:ext cx="2036728" cy="61127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1617">
                <a:tc>
                  <a:txBody>
                    <a:bodyPr/>
                    <a:lstStyle/>
                    <a:p>
                      <a:r>
                        <a:rPr lang="en-US" sz="900" dirty="0"/>
                        <a:t>Azure Security Center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416964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Policies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2"/>
                        </a:rPr>
                        <a:t>Recommendations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76744"/>
              </p:ext>
            </p:extLst>
          </p:nvPr>
        </p:nvGraphicFramePr>
        <p:xfrm>
          <a:off x="442324" y="862641"/>
          <a:ext cx="1880870" cy="11118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Gateway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0248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3"/>
                        </a:rPr>
                        <a:t>SSL Offload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Custom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Healthprobes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5"/>
                        </a:rPr>
                        <a:t>Prevention mode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6" action="ppaction://hlinkfile"/>
                        </a:rPr>
                        <a:t>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7"/>
                        </a:rPr>
                        <a:t>Web Application Firewall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8"/>
                        </a:rPr>
                        <a:t>Disable TLS v1.0 and v1.1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2957"/>
              </p:ext>
            </p:extLst>
          </p:nvPr>
        </p:nvGraphicFramePr>
        <p:xfrm>
          <a:off x="2593703" y="4417471"/>
          <a:ext cx="1973137" cy="57872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89362">
                <a:tc>
                  <a:txBody>
                    <a:bodyPr/>
                    <a:lstStyle/>
                    <a:p>
                      <a:r>
                        <a:rPr lang="en-US" sz="900" dirty="0"/>
                        <a:t>Resource Group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8936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9"/>
                        </a:rPr>
                        <a:t>RBAC – Access Policies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14825"/>
              </p:ext>
            </p:extLst>
          </p:nvPr>
        </p:nvGraphicFramePr>
        <p:xfrm>
          <a:off x="7398989" y="923366"/>
          <a:ext cx="1826841" cy="49453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7268">
                <a:tc>
                  <a:txBody>
                    <a:bodyPr/>
                    <a:lstStyle/>
                    <a:p>
                      <a:r>
                        <a:rPr lang="en-US" sz="900" dirty="0"/>
                        <a:t>Azure Monitor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4726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Monitoring Activity Logging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1550"/>
              </p:ext>
            </p:extLst>
          </p:nvPr>
        </p:nvGraphicFramePr>
        <p:xfrm>
          <a:off x="7398989" y="1539944"/>
          <a:ext cx="1826841" cy="4260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 err="1"/>
                        <a:t>PowerBI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0"/>
                        </a:rPr>
                        <a:t>Analyze Audit logs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3602"/>
              </p:ext>
            </p:extLst>
          </p:nvPr>
        </p:nvGraphicFramePr>
        <p:xfrm>
          <a:off x="442324" y="3610055"/>
          <a:ext cx="4124516" cy="46238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12451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87447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Insights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68076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Requests, Failures, Exceptions, Availability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WebTests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29196"/>
              </p:ext>
            </p:extLst>
          </p:nvPr>
        </p:nvGraphicFramePr>
        <p:xfrm>
          <a:off x="2685970" y="859732"/>
          <a:ext cx="1880870" cy="103894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6855">
                <a:tc>
                  <a:txBody>
                    <a:bodyPr/>
                    <a:lstStyle/>
                    <a:p>
                      <a:r>
                        <a:rPr lang="en-US" sz="900" dirty="0"/>
                        <a:t>VM Bastion Host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792093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1"/>
                        </a:rPr>
                        <a:t>Antimalware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2"/>
                        </a:rPr>
                        <a:t>OMS Monitoring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3"/>
                        </a:rPr>
                        <a:t>VM Diagnostics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4"/>
                        </a:rPr>
                        <a:t>Encrypted Disk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AutoShutDown</a:t>
                      </a: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 Policy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363704" y="127356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subnet-WAF-</a:t>
            </a:r>
            <a:r>
              <a:rPr lang="en-US" sz="800" dirty="0" err="1"/>
              <a:t>appGateway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2209766" y="111690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subnet-Bastion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-50363" y="250934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9665" y="1904508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10.0.1.0/24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6606" y="189868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10.0.2.0/24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380" y="4041377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10.0.3.0/24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55791"/>
              </p:ext>
            </p:extLst>
          </p:nvPr>
        </p:nvGraphicFramePr>
        <p:xfrm>
          <a:off x="410161" y="4417472"/>
          <a:ext cx="2036728" cy="57872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45902">
                <a:tc>
                  <a:txBody>
                    <a:bodyPr/>
                    <a:lstStyle/>
                    <a:p>
                      <a:r>
                        <a:rPr lang="en-US" sz="900" dirty="0"/>
                        <a:t>NSG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84413">
                <a:tc>
                  <a:txBody>
                    <a:bodyPr/>
                    <a:lstStyle/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6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Inbound outbound Traffic rules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012808" y="722831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Management and Operations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75011"/>
              </p:ext>
            </p:extLst>
          </p:nvPr>
        </p:nvGraphicFramePr>
        <p:xfrm>
          <a:off x="7398989" y="2126651"/>
          <a:ext cx="1826841" cy="6629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/>
                        <a:t>Automation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7"/>
                        </a:rPr>
                        <a:t>Azure automation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and Web metrics Ingestion Runbooks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63427" y="3354505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Databases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-74281" y="4605562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1537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57" y="1116611"/>
            <a:ext cx="4165600" cy="4191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463" y="1370102"/>
            <a:ext cx="606256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❶</a:t>
            </a:r>
            <a:r>
              <a:rPr lang="en-US" sz="1149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31" y="1366191"/>
            <a:ext cx="3834239" cy="26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and Play with Azure PCI PaaS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031" y="1733144"/>
            <a:ext cx="3941603" cy="1088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6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Refer to URL</a:t>
            </a:r>
          </a:p>
          <a:p>
            <a:endParaRPr lang="en-US" sz="1136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https://github.com/AvyanConsultingCorp/azure-quickstart-templates/tree/master/pci-paas-webapp-ase-sqldb-appgateway-keyvault-oms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463" y="3105000"/>
            <a:ext cx="572593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❷</a:t>
            </a:r>
          </a:p>
        </p:txBody>
      </p:sp>
      <p:pic>
        <p:nvPicPr>
          <p:cNvPr id="17" name="Picture 2" descr="http://www.freeiconspng.com/uploads/hand-cursor-png-click-cursor-hand-icon-1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33" y="1885021"/>
            <a:ext cx="426294" cy="4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6743" y="3105000"/>
            <a:ext cx="4022710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Contact us for a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ny questions on this Azure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  <a:p>
            <a:pPr lvl="1" defTabSz="451653">
              <a:defRPr/>
            </a:pPr>
            <a:r>
              <a:rPr lang="en-US" sz="1400" dirty="0">
                <a:hlinkClick r:id="rId6"/>
              </a:rPr>
              <a:t>azurecompliance@avyanconsulting.com</a:t>
            </a:r>
            <a:r>
              <a:rPr lang="en-US" sz="1400" dirty="0"/>
              <a:t> </a:t>
            </a:r>
            <a:r>
              <a:rPr lang="en-US" sz="105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  <a:endParaRPr lang="en-US" sz="1200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All other enquiries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	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  <a:hlinkClick r:id="rId7"/>
              </a:rPr>
              <a:t>contactus@avyanconsulting.com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Visit us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</a:rPr>
              <a:t>	</a:t>
            </a: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  <a:hlinkClick r:id="rId8"/>
              </a:rPr>
              <a:t>www.avyanconsulting.com</a:t>
            </a:r>
            <a:endParaRPr lang="en-US" sz="1364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19874"/>
      </p:ext>
    </p:extLst>
  </p:cSld>
  <p:clrMapOvr>
    <a:masterClrMapping/>
  </p:clrMapOvr>
</p:sld>
</file>

<file path=ppt/theme/theme1.xml><?xml version="1.0" encoding="utf-8"?>
<a:theme xmlns:a="http://schemas.openxmlformats.org/drawingml/2006/main" name="Avyan Consulting - HandsOnLab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yan Consulting - HandsOnLab Theme" id="{E8FFAEA8-309B-476E-932D-3D0ED193C484}" vid="{227DCE9A-5629-4276-8FA0-ACC2F0B6B2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Avyan Consulting - HandsOnLab Theme</Template>
  <TotalTime>30103</TotalTime>
  <Words>687</Words>
  <Application>Microsoft Office PowerPoint</Application>
  <PresentationFormat>Custom</PresentationFormat>
  <Paragraphs>208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Malgun Gothic</vt:lpstr>
      <vt:lpstr>MS PGothic</vt:lpstr>
      <vt:lpstr>MS PGothic</vt:lpstr>
      <vt:lpstr>Arial</vt:lpstr>
      <vt:lpstr>Calibri</vt:lpstr>
      <vt:lpstr>Gotham Light</vt:lpstr>
      <vt:lpstr>Open Sans Light</vt:lpstr>
      <vt:lpstr>Segoe UI</vt:lpstr>
      <vt:lpstr>Segoe UI Light</vt:lpstr>
      <vt:lpstr>Segoe UI Semilight</vt:lpstr>
      <vt:lpstr>Avyan Consulting - HandsOnLab Theme</vt:lpstr>
      <vt:lpstr>PowerPoint Presentation</vt:lpstr>
      <vt:lpstr>Azure PaaS – PCI Reference Architecture for Enterprise Web Application</vt:lpstr>
      <vt:lpstr>WHY WE BUILT THIS QUICKSTART?</vt:lpstr>
      <vt:lpstr>WHY WE BUILT THIS QUICKSTART?</vt:lpstr>
      <vt:lpstr>TECHNOLOGIES USED</vt:lpstr>
      <vt:lpstr>HOW WILL THIS REFERENCE ARCHITECTURE HELP YOUR ORGANIZATION?</vt:lpstr>
      <vt:lpstr>AZURE PAAS – PCI REFERENCE ARCHITECTURE FOR ENTERPRISE WEB APPLICATION</vt:lpstr>
      <vt:lpstr>Configurations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Avyan Consulting Corp</dc:creator>
  <cp:lastModifiedBy>Gururaj Pandurangi</cp:lastModifiedBy>
  <cp:revision>139</cp:revision>
  <dcterms:created xsi:type="dcterms:W3CDTF">2016-11-16T17:31:18Z</dcterms:created>
  <dcterms:modified xsi:type="dcterms:W3CDTF">2017-03-24T22:12:38Z</dcterms:modified>
</cp:coreProperties>
</file>