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5" r:id="rId4"/>
    <p:sldId id="261" r:id="rId5"/>
    <p:sldId id="263" r:id="rId6"/>
    <p:sldId id="257" r:id="rId7"/>
    <p:sldId id="259" r:id="rId8"/>
    <p:sldId id="262" r:id="rId9"/>
    <p:sldId id="266" r:id="rId10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5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37" Type="http://schemas.openxmlformats.org/officeDocument/2006/relationships/hyperlink" Target="https://docs.microsoft.com/en-us/azure/automation/automation-intro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virtual-network/virtual-network-nsg-manage-log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azure.microsoft.com/en-us/blog/announcing-auto-shutdown-for-vms-using-azure-resource-manager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40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PaaS 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00051" y="2012669"/>
            <a:ext cx="4153568" cy="726802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51" y="2734383"/>
            <a:ext cx="4153568" cy="726802"/>
          </a:xfrm>
          <a:prstGeom prst="rect">
            <a:avLst/>
          </a:prstGeom>
          <a:solidFill>
            <a:srgbClr val="1D6E9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0051" y="3457223"/>
            <a:ext cx="4153568" cy="726802"/>
          </a:xfrm>
          <a:prstGeom prst="rect">
            <a:avLst/>
          </a:prstGeom>
          <a:solidFill>
            <a:srgbClr val="CF42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51" y="1290954"/>
            <a:ext cx="4153568" cy="726802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Freeform 37"/>
          <p:cNvSpPr>
            <a:spLocks/>
          </p:cNvSpPr>
          <p:nvPr/>
        </p:nvSpPr>
        <p:spPr bwMode="auto">
          <a:xfrm>
            <a:off x="535528" y="5075080"/>
            <a:ext cx="3750501" cy="3327375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32" name="Freeform 51"/>
          <p:cNvSpPr/>
          <p:nvPr/>
        </p:nvSpPr>
        <p:spPr>
          <a:xfrm rot="16200000">
            <a:off x="4286282" y="1549280"/>
            <a:ext cx="992134" cy="475485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rgbClr val="4DB3C7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Freeform 50"/>
          <p:cNvSpPr/>
          <p:nvPr/>
        </p:nvSpPr>
        <p:spPr>
          <a:xfrm rot="16200000">
            <a:off x="4157569" y="2399708"/>
            <a:ext cx="1249561" cy="475485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rgbClr val="F49D0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Freeform 49"/>
          <p:cNvSpPr/>
          <p:nvPr/>
        </p:nvSpPr>
        <p:spPr>
          <a:xfrm rot="16200000">
            <a:off x="4019272" y="3259718"/>
            <a:ext cx="1526156" cy="475485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Freeform 30"/>
          <p:cNvSpPr/>
          <p:nvPr/>
        </p:nvSpPr>
        <p:spPr>
          <a:xfrm rot="16200000">
            <a:off x="3886675" y="4115156"/>
            <a:ext cx="1791350" cy="475485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9254" y="2280096"/>
            <a:ext cx="3873921" cy="992135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19254" y="1290955"/>
            <a:ext cx="3873921" cy="992135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09923" y="3259072"/>
            <a:ext cx="3873921" cy="992135"/>
          </a:xfrm>
          <a:prstGeom prst="rect">
            <a:avLst/>
          </a:pr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3200" kern="0" dirty="0">
                <a:solidFill>
                  <a:prstClr val="white"/>
                </a:solidFill>
                <a:latin typeface="Open Sans Light"/>
              </a:rPr>
              <a:t>  03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9254" y="4256438"/>
            <a:ext cx="3873921" cy="992135"/>
          </a:xfrm>
          <a:prstGeom prst="rect">
            <a:avLst/>
          </a:pr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2800" kern="0" dirty="0">
                <a:solidFill>
                  <a:prstClr val="white"/>
                </a:solidFill>
                <a:latin typeface="Open Sans Light"/>
              </a:rPr>
              <a:t>  04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2650" y="1552175"/>
            <a:ext cx="2590800" cy="58939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Simplify Azure Adoption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ease of standing up secure and compliant infrastructure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62650" y="2471672"/>
            <a:ext cx="2590800" cy="667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a commonly used Reference Architecture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Azure PaaS LOB Web Apps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62650" y="4396615"/>
            <a:ext cx="2590800" cy="65479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latin typeface="Open Sans Light"/>
              </a:rPr>
              <a:t>Showcase Microsoft Partner Relationship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Microsoft and Avyan Consulting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62650" y="3264097"/>
            <a:ext cx="2590800" cy="100796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  <a:latin typeface="Open Sans Light"/>
              </a:rPr>
              <a:t>Teach how to deploy a secure and compliant Azure PaaS solution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Open sourcing allows us to learn from the larger community</a:t>
            </a:r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1844988" y="1832066"/>
            <a:ext cx="1156558" cy="1232394"/>
          </a:xfrm>
          <a:custGeom>
            <a:avLst/>
            <a:gdLst>
              <a:gd name="T0" fmla="*/ 352 w 847"/>
              <a:gd name="T1" fmla="*/ 452 h 903"/>
              <a:gd name="T2" fmla="*/ 495 w 847"/>
              <a:gd name="T3" fmla="*/ 452 h 903"/>
              <a:gd name="T4" fmla="*/ 423 w 847"/>
              <a:gd name="T5" fmla="*/ 495 h 903"/>
              <a:gd name="T6" fmla="*/ 423 w 847"/>
              <a:gd name="T7" fmla="*/ 409 h 903"/>
              <a:gd name="T8" fmla="*/ 423 w 847"/>
              <a:gd name="T9" fmla="*/ 495 h 903"/>
              <a:gd name="T10" fmla="*/ 814 w 847"/>
              <a:gd name="T11" fmla="*/ 226 h 903"/>
              <a:gd name="T12" fmla="*/ 559 w 847"/>
              <a:gd name="T13" fmla="*/ 217 h 903"/>
              <a:gd name="T14" fmla="*/ 288 w 847"/>
              <a:gd name="T15" fmla="*/ 217 h 903"/>
              <a:gd name="T16" fmla="*/ 33 w 847"/>
              <a:gd name="T17" fmla="*/ 226 h 903"/>
              <a:gd name="T18" fmla="*/ 94 w 847"/>
              <a:gd name="T19" fmla="*/ 509 h 903"/>
              <a:gd name="T20" fmla="*/ 129 w 847"/>
              <a:gd name="T21" fmla="*/ 717 h 903"/>
              <a:gd name="T22" fmla="*/ 423 w 847"/>
              <a:gd name="T23" fmla="*/ 903 h 903"/>
              <a:gd name="T24" fmla="*/ 717 w 847"/>
              <a:gd name="T25" fmla="*/ 717 h 903"/>
              <a:gd name="T26" fmla="*/ 814 w 847"/>
              <a:gd name="T27" fmla="*/ 677 h 903"/>
              <a:gd name="T28" fmla="*/ 129 w 847"/>
              <a:gd name="T29" fmla="*/ 689 h 903"/>
              <a:gd name="T30" fmla="*/ 57 w 847"/>
              <a:gd name="T31" fmla="*/ 663 h 903"/>
              <a:gd name="T32" fmla="*/ 174 w 847"/>
              <a:gd name="T33" fmla="*/ 471 h 903"/>
              <a:gd name="T34" fmla="*/ 283 w 847"/>
              <a:gd name="T35" fmla="*/ 658 h 903"/>
              <a:gd name="T36" fmla="*/ 267 w 847"/>
              <a:gd name="T37" fmla="*/ 505 h 903"/>
              <a:gd name="T38" fmla="*/ 267 w 847"/>
              <a:gd name="T39" fmla="*/ 399 h 903"/>
              <a:gd name="T40" fmla="*/ 267 w 847"/>
              <a:gd name="T41" fmla="*/ 505 h 903"/>
              <a:gd name="T42" fmla="*/ 175 w 847"/>
              <a:gd name="T43" fmla="*/ 433 h 903"/>
              <a:gd name="T44" fmla="*/ 129 w 847"/>
              <a:gd name="T45" fmla="*/ 215 h 903"/>
              <a:gd name="T46" fmla="*/ 269 w 847"/>
              <a:gd name="T47" fmla="*/ 362 h 903"/>
              <a:gd name="T48" fmla="*/ 502 w 847"/>
              <a:gd name="T49" fmla="*/ 315 h 903"/>
              <a:gd name="T50" fmla="*/ 537 w 847"/>
              <a:gd name="T51" fmla="*/ 255 h 903"/>
              <a:gd name="T52" fmla="*/ 423 w 847"/>
              <a:gd name="T53" fmla="*/ 29 h 903"/>
              <a:gd name="T54" fmla="*/ 423 w 847"/>
              <a:gd name="T55" fmla="*/ 273 h 903"/>
              <a:gd name="T56" fmla="*/ 423 w 847"/>
              <a:gd name="T57" fmla="*/ 29 h 903"/>
              <a:gd name="T58" fmla="*/ 391 w 847"/>
              <a:gd name="T59" fmla="*/ 290 h 903"/>
              <a:gd name="T60" fmla="*/ 299 w 847"/>
              <a:gd name="T61" fmla="*/ 343 h 903"/>
              <a:gd name="T62" fmla="*/ 299 w 847"/>
              <a:gd name="T63" fmla="*/ 561 h 903"/>
              <a:gd name="T64" fmla="*/ 391 w 847"/>
              <a:gd name="T65" fmla="*/ 614 h 903"/>
              <a:gd name="T66" fmla="*/ 299 w 847"/>
              <a:gd name="T67" fmla="*/ 561 h 903"/>
              <a:gd name="T68" fmla="*/ 315 w 847"/>
              <a:gd name="T69" fmla="*/ 677 h 903"/>
              <a:gd name="T70" fmla="*/ 532 w 847"/>
              <a:gd name="T71" fmla="*/ 677 h 903"/>
              <a:gd name="T72" fmla="*/ 537 w 847"/>
              <a:gd name="T73" fmla="*/ 648 h 903"/>
              <a:gd name="T74" fmla="*/ 502 w 847"/>
              <a:gd name="T75" fmla="*/ 588 h 903"/>
              <a:gd name="T76" fmla="*/ 537 w 847"/>
              <a:gd name="T77" fmla="*/ 648 h 903"/>
              <a:gd name="T78" fmla="*/ 488 w 847"/>
              <a:gd name="T79" fmla="*/ 563 h 903"/>
              <a:gd name="T80" fmla="*/ 359 w 847"/>
              <a:gd name="T81" fmla="*/ 563 h 903"/>
              <a:gd name="T82" fmla="*/ 294 w 847"/>
              <a:gd name="T83" fmla="*/ 452 h 903"/>
              <a:gd name="T84" fmla="*/ 359 w 847"/>
              <a:gd name="T85" fmla="*/ 340 h 903"/>
              <a:gd name="T86" fmla="*/ 488 w 847"/>
              <a:gd name="T87" fmla="*/ 340 h 903"/>
              <a:gd name="T88" fmla="*/ 552 w 847"/>
              <a:gd name="T89" fmla="*/ 452 h 903"/>
              <a:gd name="T90" fmla="*/ 717 w 847"/>
              <a:gd name="T91" fmla="*/ 215 h 903"/>
              <a:gd name="T92" fmla="*/ 672 w 847"/>
              <a:gd name="T93" fmla="*/ 433 h 903"/>
              <a:gd name="T94" fmla="*/ 564 w 847"/>
              <a:gd name="T95" fmla="*/ 245 h 903"/>
              <a:gd name="T96" fmla="*/ 580 w 847"/>
              <a:gd name="T97" fmla="*/ 399 h 903"/>
              <a:gd name="T98" fmla="*/ 580 w 847"/>
              <a:gd name="T99" fmla="*/ 505 h 903"/>
              <a:gd name="T100" fmla="*/ 580 w 847"/>
              <a:gd name="T101" fmla="*/ 399 h 903"/>
              <a:gd name="T102" fmla="*/ 717 w 847"/>
              <a:gd name="T103" fmla="*/ 689 h 903"/>
              <a:gd name="T104" fmla="*/ 564 w 847"/>
              <a:gd name="T105" fmla="*/ 658 h 903"/>
              <a:gd name="T106" fmla="*/ 672 w 847"/>
              <a:gd name="T107" fmla="*/ 47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7" h="903">
                <a:moveTo>
                  <a:pt x="423" y="380"/>
                </a:moveTo>
                <a:cubicBezTo>
                  <a:pt x="384" y="380"/>
                  <a:pt x="352" y="412"/>
                  <a:pt x="352" y="452"/>
                </a:cubicBezTo>
                <a:cubicBezTo>
                  <a:pt x="352" y="491"/>
                  <a:pt x="384" y="523"/>
                  <a:pt x="423" y="523"/>
                </a:cubicBezTo>
                <a:cubicBezTo>
                  <a:pt x="463" y="523"/>
                  <a:pt x="495" y="491"/>
                  <a:pt x="495" y="452"/>
                </a:cubicBezTo>
                <a:cubicBezTo>
                  <a:pt x="495" y="412"/>
                  <a:pt x="463" y="380"/>
                  <a:pt x="423" y="380"/>
                </a:cubicBezTo>
                <a:close/>
                <a:moveTo>
                  <a:pt x="423" y="495"/>
                </a:moveTo>
                <a:cubicBezTo>
                  <a:pt x="400" y="495"/>
                  <a:pt x="380" y="475"/>
                  <a:pt x="380" y="452"/>
                </a:cubicBezTo>
                <a:cubicBezTo>
                  <a:pt x="380" y="428"/>
                  <a:pt x="400" y="409"/>
                  <a:pt x="423" y="409"/>
                </a:cubicBezTo>
                <a:cubicBezTo>
                  <a:pt x="447" y="409"/>
                  <a:pt x="466" y="428"/>
                  <a:pt x="466" y="452"/>
                </a:cubicBezTo>
                <a:cubicBezTo>
                  <a:pt x="466" y="475"/>
                  <a:pt x="447" y="495"/>
                  <a:pt x="423" y="495"/>
                </a:cubicBezTo>
                <a:close/>
                <a:moveTo>
                  <a:pt x="695" y="452"/>
                </a:moveTo>
                <a:cubicBezTo>
                  <a:pt x="789" y="368"/>
                  <a:pt x="847" y="282"/>
                  <a:pt x="814" y="226"/>
                </a:cubicBezTo>
                <a:cubicBezTo>
                  <a:pt x="804" y="208"/>
                  <a:pt x="778" y="186"/>
                  <a:pt x="717" y="186"/>
                </a:cubicBezTo>
                <a:cubicBezTo>
                  <a:pt x="674" y="186"/>
                  <a:pt x="619" y="197"/>
                  <a:pt x="559" y="217"/>
                </a:cubicBezTo>
                <a:cubicBezTo>
                  <a:pt x="534" y="93"/>
                  <a:pt x="488" y="0"/>
                  <a:pt x="423" y="0"/>
                </a:cubicBezTo>
                <a:cubicBezTo>
                  <a:pt x="359" y="0"/>
                  <a:pt x="313" y="93"/>
                  <a:pt x="288" y="217"/>
                </a:cubicBezTo>
                <a:cubicBezTo>
                  <a:pt x="228" y="197"/>
                  <a:pt x="173" y="186"/>
                  <a:pt x="129" y="186"/>
                </a:cubicBezTo>
                <a:cubicBezTo>
                  <a:pt x="68" y="186"/>
                  <a:pt x="43" y="208"/>
                  <a:pt x="33" y="226"/>
                </a:cubicBezTo>
                <a:cubicBezTo>
                  <a:pt x="0" y="282"/>
                  <a:pt x="58" y="368"/>
                  <a:pt x="152" y="452"/>
                </a:cubicBezTo>
                <a:cubicBezTo>
                  <a:pt x="131" y="471"/>
                  <a:pt x="111" y="490"/>
                  <a:pt x="94" y="509"/>
                </a:cubicBezTo>
                <a:cubicBezTo>
                  <a:pt x="31" y="580"/>
                  <a:pt x="10" y="638"/>
                  <a:pt x="32" y="677"/>
                </a:cubicBezTo>
                <a:cubicBezTo>
                  <a:pt x="43" y="696"/>
                  <a:pt x="68" y="717"/>
                  <a:pt x="129" y="717"/>
                </a:cubicBezTo>
                <a:cubicBezTo>
                  <a:pt x="173" y="717"/>
                  <a:pt x="228" y="706"/>
                  <a:pt x="288" y="686"/>
                </a:cubicBezTo>
                <a:cubicBezTo>
                  <a:pt x="313" y="810"/>
                  <a:pt x="359" y="903"/>
                  <a:pt x="423" y="903"/>
                </a:cubicBezTo>
                <a:cubicBezTo>
                  <a:pt x="488" y="903"/>
                  <a:pt x="534" y="810"/>
                  <a:pt x="559" y="686"/>
                </a:cubicBezTo>
                <a:cubicBezTo>
                  <a:pt x="619" y="706"/>
                  <a:pt x="674" y="717"/>
                  <a:pt x="71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78" y="717"/>
                  <a:pt x="804" y="696"/>
                  <a:pt x="814" y="677"/>
                </a:cubicBezTo>
                <a:cubicBezTo>
                  <a:pt x="847" y="621"/>
                  <a:pt x="789" y="535"/>
                  <a:pt x="695" y="452"/>
                </a:cubicBezTo>
                <a:close/>
                <a:moveTo>
                  <a:pt x="129" y="689"/>
                </a:moveTo>
                <a:cubicBezTo>
                  <a:pt x="129" y="689"/>
                  <a:pt x="129" y="689"/>
                  <a:pt x="129" y="689"/>
                </a:cubicBezTo>
                <a:cubicBezTo>
                  <a:pt x="103" y="689"/>
                  <a:pt x="70" y="684"/>
                  <a:pt x="57" y="663"/>
                </a:cubicBezTo>
                <a:cubicBezTo>
                  <a:pt x="42" y="636"/>
                  <a:pt x="64" y="586"/>
                  <a:pt x="116" y="528"/>
                </a:cubicBezTo>
                <a:cubicBezTo>
                  <a:pt x="133" y="509"/>
                  <a:pt x="153" y="490"/>
                  <a:pt x="174" y="471"/>
                </a:cubicBezTo>
                <a:cubicBezTo>
                  <a:pt x="204" y="495"/>
                  <a:pt x="235" y="518"/>
                  <a:pt x="269" y="541"/>
                </a:cubicBezTo>
                <a:cubicBezTo>
                  <a:pt x="272" y="581"/>
                  <a:pt x="276" y="621"/>
                  <a:pt x="283" y="658"/>
                </a:cubicBezTo>
                <a:cubicBezTo>
                  <a:pt x="224" y="678"/>
                  <a:pt x="171" y="689"/>
                  <a:pt x="129" y="689"/>
                </a:cubicBezTo>
                <a:close/>
                <a:moveTo>
                  <a:pt x="267" y="505"/>
                </a:moveTo>
                <a:cubicBezTo>
                  <a:pt x="241" y="487"/>
                  <a:pt x="218" y="469"/>
                  <a:pt x="197" y="452"/>
                </a:cubicBezTo>
                <a:cubicBezTo>
                  <a:pt x="218" y="434"/>
                  <a:pt x="242" y="416"/>
                  <a:pt x="267" y="399"/>
                </a:cubicBezTo>
                <a:cubicBezTo>
                  <a:pt x="266" y="416"/>
                  <a:pt x="266" y="434"/>
                  <a:pt x="266" y="452"/>
                </a:cubicBezTo>
                <a:cubicBezTo>
                  <a:pt x="266" y="469"/>
                  <a:pt x="266" y="487"/>
                  <a:pt x="267" y="505"/>
                </a:cubicBezTo>
                <a:close/>
                <a:moveTo>
                  <a:pt x="269" y="362"/>
                </a:moveTo>
                <a:cubicBezTo>
                  <a:pt x="235" y="385"/>
                  <a:pt x="203" y="409"/>
                  <a:pt x="175" y="433"/>
                </a:cubicBezTo>
                <a:cubicBezTo>
                  <a:pt x="81" y="350"/>
                  <a:pt x="37" y="275"/>
                  <a:pt x="57" y="240"/>
                </a:cubicBezTo>
                <a:cubicBezTo>
                  <a:pt x="70" y="219"/>
                  <a:pt x="103" y="215"/>
                  <a:pt x="129" y="215"/>
                </a:cubicBezTo>
                <a:cubicBezTo>
                  <a:pt x="171" y="215"/>
                  <a:pt x="224" y="226"/>
                  <a:pt x="283" y="245"/>
                </a:cubicBezTo>
                <a:cubicBezTo>
                  <a:pt x="276" y="283"/>
                  <a:pt x="272" y="322"/>
                  <a:pt x="269" y="362"/>
                </a:cubicBezTo>
                <a:close/>
                <a:moveTo>
                  <a:pt x="548" y="343"/>
                </a:moveTo>
                <a:cubicBezTo>
                  <a:pt x="533" y="333"/>
                  <a:pt x="518" y="324"/>
                  <a:pt x="502" y="315"/>
                </a:cubicBezTo>
                <a:cubicBezTo>
                  <a:pt x="487" y="306"/>
                  <a:pt x="471" y="298"/>
                  <a:pt x="456" y="290"/>
                </a:cubicBezTo>
                <a:cubicBezTo>
                  <a:pt x="483" y="277"/>
                  <a:pt x="510" y="265"/>
                  <a:pt x="537" y="255"/>
                </a:cubicBezTo>
                <a:cubicBezTo>
                  <a:pt x="541" y="283"/>
                  <a:pt x="545" y="312"/>
                  <a:pt x="548" y="343"/>
                </a:cubicBezTo>
                <a:close/>
                <a:moveTo>
                  <a:pt x="423" y="29"/>
                </a:moveTo>
                <a:cubicBezTo>
                  <a:pt x="464" y="29"/>
                  <a:pt x="507" y="104"/>
                  <a:pt x="532" y="227"/>
                </a:cubicBezTo>
                <a:cubicBezTo>
                  <a:pt x="497" y="240"/>
                  <a:pt x="460" y="255"/>
                  <a:pt x="423" y="273"/>
                </a:cubicBezTo>
                <a:cubicBezTo>
                  <a:pt x="387" y="255"/>
                  <a:pt x="350" y="240"/>
                  <a:pt x="315" y="227"/>
                </a:cubicBezTo>
                <a:cubicBezTo>
                  <a:pt x="340" y="104"/>
                  <a:pt x="383" y="29"/>
                  <a:pt x="423" y="29"/>
                </a:cubicBezTo>
                <a:close/>
                <a:moveTo>
                  <a:pt x="310" y="255"/>
                </a:moveTo>
                <a:cubicBezTo>
                  <a:pt x="336" y="265"/>
                  <a:pt x="364" y="277"/>
                  <a:pt x="391" y="290"/>
                </a:cubicBezTo>
                <a:cubicBezTo>
                  <a:pt x="376" y="298"/>
                  <a:pt x="360" y="306"/>
                  <a:pt x="345" y="315"/>
                </a:cubicBezTo>
                <a:cubicBezTo>
                  <a:pt x="329" y="324"/>
                  <a:pt x="314" y="333"/>
                  <a:pt x="299" y="343"/>
                </a:cubicBezTo>
                <a:cubicBezTo>
                  <a:pt x="302" y="312"/>
                  <a:pt x="305" y="283"/>
                  <a:pt x="310" y="255"/>
                </a:cubicBezTo>
                <a:close/>
                <a:moveTo>
                  <a:pt x="299" y="561"/>
                </a:moveTo>
                <a:cubicBezTo>
                  <a:pt x="314" y="570"/>
                  <a:pt x="329" y="579"/>
                  <a:pt x="345" y="588"/>
                </a:cubicBezTo>
                <a:cubicBezTo>
                  <a:pt x="360" y="597"/>
                  <a:pt x="376" y="606"/>
                  <a:pt x="391" y="614"/>
                </a:cubicBezTo>
                <a:cubicBezTo>
                  <a:pt x="364" y="627"/>
                  <a:pt x="336" y="638"/>
                  <a:pt x="310" y="648"/>
                </a:cubicBezTo>
                <a:cubicBezTo>
                  <a:pt x="305" y="621"/>
                  <a:pt x="302" y="592"/>
                  <a:pt x="299" y="561"/>
                </a:cubicBezTo>
                <a:close/>
                <a:moveTo>
                  <a:pt x="423" y="874"/>
                </a:moveTo>
                <a:cubicBezTo>
                  <a:pt x="383" y="874"/>
                  <a:pt x="340" y="799"/>
                  <a:pt x="315" y="677"/>
                </a:cubicBezTo>
                <a:cubicBezTo>
                  <a:pt x="350" y="664"/>
                  <a:pt x="387" y="648"/>
                  <a:pt x="423" y="630"/>
                </a:cubicBezTo>
                <a:cubicBezTo>
                  <a:pt x="460" y="648"/>
                  <a:pt x="497" y="664"/>
                  <a:pt x="532" y="677"/>
                </a:cubicBezTo>
                <a:cubicBezTo>
                  <a:pt x="507" y="799"/>
                  <a:pt x="464" y="874"/>
                  <a:pt x="423" y="874"/>
                </a:cubicBezTo>
                <a:close/>
                <a:moveTo>
                  <a:pt x="537" y="648"/>
                </a:moveTo>
                <a:cubicBezTo>
                  <a:pt x="510" y="638"/>
                  <a:pt x="483" y="627"/>
                  <a:pt x="456" y="614"/>
                </a:cubicBezTo>
                <a:cubicBezTo>
                  <a:pt x="471" y="606"/>
                  <a:pt x="487" y="597"/>
                  <a:pt x="502" y="588"/>
                </a:cubicBezTo>
                <a:cubicBezTo>
                  <a:pt x="518" y="579"/>
                  <a:pt x="533" y="570"/>
                  <a:pt x="548" y="561"/>
                </a:cubicBezTo>
                <a:cubicBezTo>
                  <a:pt x="545" y="592"/>
                  <a:pt x="541" y="621"/>
                  <a:pt x="537" y="648"/>
                </a:cubicBezTo>
                <a:close/>
                <a:moveTo>
                  <a:pt x="550" y="525"/>
                </a:moveTo>
                <a:cubicBezTo>
                  <a:pt x="531" y="538"/>
                  <a:pt x="510" y="551"/>
                  <a:pt x="488" y="563"/>
                </a:cubicBezTo>
                <a:cubicBezTo>
                  <a:pt x="466" y="576"/>
                  <a:pt x="445" y="587"/>
                  <a:pt x="423" y="598"/>
                </a:cubicBezTo>
                <a:cubicBezTo>
                  <a:pt x="402" y="587"/>
                  <a:pt x="380" y="576"/>
                  <a:pt x="359" y="563"/>
                </a:cubicBezTo>
                <a:cubicBezTo>
                  <a:pt x="337" y="551"/>
                  <a:pt x="316" y="538"/>
                  <a:pt x="296" y="525"/>
                </a:cubicBezTo>
                <a:cubicBezTo>
                  <a:pt x="295" y="501"/>
                  <a:pt x="294" y="477"/>
                  <a:pt x="294" y="452"/>
                </a:cubicBezTo>
                <a:cubicBezTo>
                  <a:pt x="294" y="426"/>
                  <a:pt x="295" y="402"/>
                  <a:pt x="296" y="379"/>
                </a:cubicBezTo>
                <a:cubicBezTo>
                  <a:pt x="317" y="365"/>
                  <a:pt x="337" y="352"/>
                  <a:pt x="359" y="340"/>
                </a:cubicBezTo>
                <a:cubicBezTo>
                  <a:pt x="380" y="328"/>
                  <a:pt x="402" y="316"/>
                  <a:pt x="423" y="305"/>
                </a:cubicBezTo>
                <a:cubicBezTo>
                  <a:pt x="445" y="316"/>
                  <a:pt x="466" y="328"/>
                  <a:pt x="488" y="340"/>
                </a:cubicBezTo>
                <a:cubicBezTo>
                  <a:pt x="510" y="353"/>
                  <a:pt x="531" y="366"/>
                  <a:pt x="550" y="379"/>
                </a:cubicBezTo>
                <a:cubicBezTo>
                  <a:pt x="552" y="402"/>
                  <a:pt x="552" y="426"/>
                  <a:pt x="552" y="452"/>
                </a:cubicBezTo>
                <a:cubicBezTo>
                  <a:pt x="552" y="477"/>
                  <a:pt x="552" y="501"/>
                  <a:pt x="550" y="525"/>
                </a:cubicBezTo>
                <a:close/>
                <a:moveTo>
                  <a:pt x="717" y="215"/>
                </a:moveTo>
                <a:cubicBezTo>
                  <a:pt x="744" y="215"/>
                  <a:pt x="777" y="219"/>
                  <a:pt x="790" y="240"/>
                </a:cubicBezTo>
                <a:cubicBezTo>
                  <a:pt x="810" y="275"/>
                  <a:pt x="766" y="350"/>
                  <a:pt x="672" y="433"/>
                </a:cubicBezTo>
                <a:cubicBezTo>
                  <a:pt x="643" y="409"/>
                  <a:pt x="611" y="385"/>
                  <a:pt x="578" y="362"/>
                </a:cubicBezTo>
                <a:cubicBezTo>
                  <a:pt x="575" y="322"/>
                  <a:pt x="571" y="283"/>
                  <a:pt x="564" y="245"/>
                </a:cubicBezTo>
                <a:cubicBezTo>
                  <a:pt x="623" y="226"/>
                  <a:pt x="676" y="215"/>
                  <a:pt x="717" y="215"/>
                </a:cubicBezTo>
                <a:close/>
                <a:moveTo>
                  <a:pt x="580" y="399"/>
                </a:moveTo>
                <a:cubicBezTo>
                  <a:pt x="605" y="416"/>
                  <a:pt x="629" y="434"/>
                  <a:pt x="650" y="452"/>
                </a:cubicBezTo>
                <a:cubicBezTo>
                  <a:pt x="629" y="469"/>
                  <a:pt x="605" y="487"/>
                  <a:pt x="580" y="505"/>
                </a:cubicBezTo>
                <a:cubicBezTo>
                  <a:pt x="581" y="487"/>
                  <a:pt x="581" y="469"/>
                  <a:pt x="581" y="452"/>
                </a:cubicBezTo>
                <a:cubicBezTo>
                  <a:pt x="581" y="434"/>
                  <a:pt x="581" y="416"/>
                  <a:pt x="580" y="399"/>
                </a:cubicBezTo>
                <a:close/>
                <a:moveTo>
                  <a:pt x="790" y="663"/>
                </a:moveTo>
                <a:cubicBezTo>
                  <a:pt x="777" y="684"/>
                  <a:pt x="744" y="689"/>
                  <a:pt x="717" y="689"/>
                </a:cubicBezTo>
                <a:cubicBezTo>
                  <a:pt x="717" y="689"/>
                  <a:pt x="717" y="689"/>
                  <a:pt x="717" y="689"/>
                </a:cubicBezTo>
                <a:cubicBezTo>
                  <a:pt x="676" y="689"/>
                  <a:pt x="623" y="678"/>
                  <a:pt x="564" y="658"/>
                </a:cubicBezTo>
                <a:cubicBezTo>
                  <a:pt x="571" y="621"/>
                  <a:pt x="575" y="581"/>
                  <a:pt x="578" y="541"/>
                </a:cubicBezTo>
                <a:cubicBezTo>
                  <a:pt x="611" y="519"/>
                  <a:pt x="643" y="495"/>
                  <a:pt x="672" y="471"/>
                </a:cubicBezTo>
                <a:cubicBezTo>
                  <a:pt x="766" y="553"/>
                  <a:pt x="810" y="628"/>
                  <a:pt x="790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 useBgFill="1">
        <p:nvSpPr>
          <p:cNvPr id="45" name="Freeform 35"/>
          <p:cNvSpPr>
            <a:spLocks/>
          </p:cNvSpPr>
          <p:nvPr/>
        </p:nvSpPr>
        <p:spPr bwMode="white">
          <a:xfrm>
            <a:off x="-558168" y="1247767"/>
            <a:ext cx="2517765" cy="6823645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160148" y="1085851"/>
            <a:ext cx="3832821" cy="5233907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WHY WE BUILT THIS QUICKSTART?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HOW WILL THIS REFERENCE ARCHITECTURE HELP YOUR ORGANIZATION?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63" y="2198752"/>
            <a:ext cx="4490091" cy="204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5451" y="1082350"/>
            <a:ext cx="9252443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Demonstrates secure and compliant standing up of Infrastructure and Application (&lt;3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using a layered approach in implementing industry best practices for cloud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451" y="4580191"/>
            <a:ext cx="8188753" cy="40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Allows you to focus on your 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344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72" y="88617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A record</a:t>
            </a:r>
            <a:r>
              <a:rPr lang="en-GB" sz="800" dirty="0"/>
              <a:t>: </a:t>
            </a:r>
          </a:p>
          <a:p>
            <a:r>
              <a:rPr lang="en-GB" sz="800" dirty="0"/>
              <a:t>azurepcisamples.com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13071" y="230650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cxnSp>
        <p:nvCxnSpPr>
          <p:cNvPr id="105" name="Straight Connector 104"/>
          <p:cNvCxnSpPr>
            <a:cxnSpLocks/>
            <a:endCxn id="88" idx="0"/>
          </p:cNvCxnSpPr>
          <p:nvPr/>
        </p:nvCxnSpPr>
        <p:spPr>
          <a:xfrm flipH="1">
            <a:off x="5067033" y="1214077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Domain:</a:t>
            </a:r>
          </a:p>
          <a:p>
            <a:r>
              <a:rPr lang="en-US" sz="500" dirty="0">
                <a:hlinkClick r:id="rId31"/>
              </a:rPr>
              <a:t>https://www.azurepcisamples.com</a:t>
            </a:r>
            <a:r>
              <a:rPr lang="en-US" sz="500" dirty="0"/>
              <a:t> 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502920" y="961099"/>
            <a:ext cx="2207258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5198"/>
              </p:ext>
            </p:extLst>
          </p:nvPr>
        </p:nvGraphicFramePr>
        <p:xfrm>
          <a:off x="442324" y="2335780"/>
          <a:ext cx="1880870" cy="114490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07057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93784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endParaRPr lang="en-US" sz="9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90779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29196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AutoShutDown</a:t>
                      </a: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 Policy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7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57" y="1116611"/>
            <a:ext cx="4165600" cy="4191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33" y="1885021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azurecompliance@avyanconsulting.com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1833175" y="1008179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025360" y="1391948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2133441" y="1586295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61" y="1324423"/>
            <a:ext cx="166608" cy="166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30" y="4676465"/>
            <a:ext cx="328960" cy="32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277" y="621600"/>
            <a:ext cx="494905" cy="52220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07687" y="1619249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2" name="Rectangle: Rounded Corners 11"/>
          <p:cNvSpPr/>
          <p:nvPr/>
        </p:nvSpPr>
        <p:spPr>
          <a:xfrm>
            <a:off x="2387698" y="2712630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153" y="2929703"/>
            <a:ext cx="203227" cy="23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47" y="2121669"/>
            <a:ext cx="413601" cy="4136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536" y="1901371"/>
            <a:ext cx="704448" cy="260727"/>
          </a:xfrm>
          <a:prstGeom prst="rect">
            <a:avLst/>
          </a:prstGeom>
        </p:spPr>
      </p:pic>
      <p:sp>
        <p:nvSpPr>
          <p:cNvPr id="16" name="Rectangle: Rounded Corners 15"/>
          <p:cNvSpPr/>
          <p:nvPr/>
        </p:nvSpPr>
        <p:spPr>
          <a:xfrm>
            <a:off x="2456441" y="2781386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81" y="3607188"/>
            <a:ext cx="254785" cy="2547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70" y="2795245"/>
            <a:ext cx="286895" cy="2868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3212" y="2744963"/>
            <a:ext cx="102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App Service Environment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6757" y="3821209"/>
            <a:ext cx="4869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Web App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36" y="3612030"/>
            <a:ext cx="359907" cy="359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57" y="3264286"/>
            <a:ext cx="409210" cy="4092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42273" y="3436161"/>
            <a:ext cx="4899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Runbooks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33140" y="3330253"/>
            <a:ext cx="56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Automation 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13119" y="1611200"/>
            <a:ext cx="89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subnet-WAF-</a:t>
            </a:r>
            <a:r>
              <a:rPr lang="en-US" sz="600" dirty="0" err="1"/>
              <a:t>appGateway</a:t>
            </a:r>
            <a:endParaRPr lang="en-US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3841012" y="2699130"/>
            <a:ext cx="5462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</a:t>
            </a:r>
            <a:r>
              <a:rPr lang="en-US" sz="600" dirty="0"/>
              <a:t>-ASE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67464" y="1738249"/>
            <a:ext cx="68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nsg-appGateway</a:t>
            </a:r>
            <a:endParaRPr lang="en-US" sz="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5100" y="1245956"/>
            <a:ext cx="7203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Resource Group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89065" y="1464924"/>
            <a:ext cx="6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/>
              <a:t>vNet-pci-paas</a:t>
            </a:r>
            <a:endParaRPr lang="en-US" sz="6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36" y="1468699"/>
            <a:ext cx="161724" cy="1617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67" y="3711661"/>
            <a:ext cx="161824" cy="1618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39033" y="3757344"/>
            <a:ext cx="7084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Insights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63" y="4676464"/>
            <a:ext cx="337054" cy="337054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cxnSpLocks/>
            <a:stCxn id="14" idx="2"/>
            <a:endCxn id="90" idx="0"/>
          </p:cNvCxnSpPr>
          <p:nvPr/>
        </p:nvCxnSpPr>
        <p:spPr>
          <a:xfrm flipH="1">
            <a:off x="3108186" y="2535270"/>
            <a:ext cx="20061" cy="4094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1" idx="3"/>
            <a:endCxn id="21" idx="1"/>
          </p:cNvCxnSpPr>
          <p:nvPr/>
        </p:nvCxnSpPr>
        <p:spPr>
          <a:xfrm flipV="1">
            <a:off x="3154191" y="3791984"/>
            <a:ext cx="2009045" cy="58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201567">
            <a:off x="3827335" y="3435487"/>
            <a:ext cx="46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Pull metrics</a:t>
            </a:r>
          </a:p>
        </p:txBody>
      </p:sp>
      <p:sp>
        <p:nvSpPr>
          <p:cNvPr id="37" name="TextBox 36"/>
          <p:cNvSpPr txBox="1"/>
          <p:nvPr/>
        </p:nvSpPr>
        <p:spPr>
          <a:xfrm rot="19143378">
            <a:off x="6111155" y="2906545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Ingest metrics</a:t>
            </a:r>
          </a:p>
        </p:txBody>
      </p:sp>
      <p:cxnSp>
        <p:nvCxnSpPr>
          <p:cNvPr id="38" name="Connector: Elbow 37"/>
          <p:cNvCxnSpPr>
            <a:cxnSpLocks/>
            <a:stCxn id="17" idx="2"/>
            <a:endCxn id="47" idx="2"/>
          </p:cNvCxnSpPr>
          <p:nvPr/>
        </p:nvCxnSpPr>
        <p:spPr>
          <a:xfrm rot="16200000" flipH="1">
            <a:off x="5103568" y="1484777"/>
            <a:ext cx="86969" cy="4841358"/>
          </a:xfrm>
          <a:prstGeom prst="bentConnector3">
            <a:avLst>
              <a:gd name="adj1" fmla="val 678275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04" y="4678223"/>
            <a:ext cx="391406" cy="391406"/>
          </a:xfrm>
          <a:prstGeom prst="rect">
            <a:avLst/>
          </a:prstGeom>
        </p:spPr>
      </p:pic>
      <p:pic>
        <p:nvPicPr>
          <p:cNvPr id="40" name="Picture 39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49" y="4693079"/>
            <a:ext cx="206343" cy="19689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11046" y="4810869"/>
            <a:ext cx="54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Keys and Secrets</a:t>
            </a:r>
          </a:p>
        </p:txBody>
      </p:sp>
      <p:cxnSp>
        <p:nvCxnSpPr>
          <p:cNvPr id="42" name="Straight Arrow Connector 41"/>
          <p:cNvCxnSpPr>
            <a:cxnSpLocks/>
            <a:endCxn id="63" idx="2"/>
          </p:cNvCxnSpPr>
          <p:nvPr/>
        </p:nvCxnSpPr>
        <p:spPr>
          <a:xfrm flipH="1" flipV="1">
            <a:off x="7564132" y="2645635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016772" y="2918296"/>
            <a:ext cx="1104021" cy="1030647"/>
            <a:chOff x="6916499" y="3022407"/>
            <a:chExt cx="1104021" cy="1030647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434589" y="3649874"/>
              <a:ext cx="4215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SQL DB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246330" y="3022407"/>
              <a:ext cx="376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Ops Logs</a:t>
              </a:r>
            </a:p>
          </p:txBody>
        </p:sp>
      </p:grpSp>
      <p:pic>
        <p:nvPicPr>
          <p:cNvPr id="49" name="Picture 48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80" y="396341"/>
            <a:ext cx="225000" cy="2418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56441" y="607138"/>
            <a:ext cx="69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Customer / Cardholder</a:t>
            </a:r>
          </a:p>
        </p:txBody>
      </p:sp>
      <p:cxnSp>
        <p:nvCxnSpPr>
          <p:cNvPr id="51" name="Straight Arrow Connector 50"/>
          <p:cNvCxnSpPr>
            <a:cxnSpLocks/>
            <a:endCxn id="15" idx="0"/>
          </p:cNvCxnSpPr>
          <p:nvPr/>
        </p:nvCxnSpPr>
        <p:spPr>
          <a:xfrm>
            <a:off x="3104932" y="870338"/>
            <a:ext cx="7828" cy="10310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15200" y="532215"/>
            <a:ext cx="653883" cy="445610"/>
          </a:xfrm>
          <a:prstGeom prst="rect">
            <a:avLst/>
          </a:prstGeom>
        </p:spPr>
      </p:pic>
      <p:pic>
        <p:nvPicPr>
          <p:cNvPr id="53" name="Picture 52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93" y="2569443"/>
            <a:ext cx="113109" cy="131311"/>
          </a:xfrm>
          <a:prstGeom prst="rect">
            <a:avLst/>
          </a:prstGeom>
        </p:spPr>
      </p:pic>
      <p:pic>
        <p:nvPicPr>
          <p:cNvPr id="54" name="Picture 53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53" y="842886"/>
            <a:ext cx="267840" cy="310942"/>
          </a:xfrm>
          <a:prstGeom prst="rect">
            <a:avLst/>
          </a:prstGeom>
        </p:spPr>
      </p:pic>
      <p:sp>
        <p:nvSpPr>
          <p:cNvPr id="55" name="Arrow: Curved Right 54"/>
          <p:cNvSpPr/>
          <p:nvPr/>
        </p:nvSpPr>
        <p:spPr>
          <a:xfrm flipH="1">
            <a:off x="3288414" y="2372225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199" y="2569441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366713" y="2335706"/>
            <a:ext cx="513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Custom probe</a:t>
            </a:r>
            <a:endParaRPr lang="en-US" sz="8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3" y="1842173"/>
            <a:ext cx="390145" cy="390145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58" idx="3"/>
            <a:endCxn id="15" idx="1"/>
          </p:cNvCxnSpPr>
          <p:nvPr/>
        </p:nvCxnSpPr>
        <p:spPr>
          <a:xfrm flipV="1">
            <a:off x="603018" y="2031735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58" idx="0"/>
          </p:cNvCxnSpPr>
          <p:nvPr/>
        </p:nvCxnSpPr>
        <p:spPr>
          <a:xfrm>
            <a:off x="407945" y="1116990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5517" y="532215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/>
              <a:t>A record</a:t>
            </a:r>
            <a:r>
              <a:rPr lang="en-GB" sz="900" dirty="0"/>
              <a:t>: </a:t>
            </a:r>
          </a:p>
          <a:p>
            <a:r>
              <a:rPr lang="en-GB" sz="900" dirty="0"/>
              <a:t>azurepcisamples.com</a:t>
            </a:r>
          </a:p>
          <a:p>
            <a:r>
              <a:rPr lang="en-GB" sz="900" dirty="0"/>
              <a:t>To</a:t>
            </a:r>
          </a:p>
          <a:p>
            <a:r>
              <a:rPr lang="en-GB" sz="900" dirty="0"/>
              <a:t>App Gateway hostname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710473" y="161134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External Public IP</a:t>
            </a:r>
            <a:r>
              <a:rPr lang="en-GB" sz="800" dirty="0"/>
              <a:t>: </a:t>
            </a:r>
          </a:p>
          <a:p>
            <a:r>
              <a:rPr lang="en-GB" sz="800" dirty="0"/>
              <a:t>Mapped to 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63" name="Rectangle: Rounded Corners 62"/>
          <p:cNvSpPr/>
          <p:nvPr/>
        </p:nvSpPr>
        <p:spPr>
          <a:xfrm>
            <a:off x="7022979" y="169268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TextBox 63"/>
          <p:cNvSpPr txBox="1"/>
          <p:nvPr/>
        </p:nvSpPr>
        <p:spPr>
          <a:xfrm>
            <a:off x="4525281" y="433208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Encrypted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68" idx="1"/>
            <a:endCxn id="67" idx="3"/>
          </p:cNvCxnSpPr>
          <p:nvPr/>
        </p:nvCxnSpPr>
        <p:spPr>
          <a:xfrm flipH="1" flipV="1">
            <a:off x="7457820" y="2291790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068871" y="1518085"/>
            <a:ext cx="1102527" cy="1213941"/>
            <a:chOff x="5368718" y="3041299"/>
            <a:chExt cx="1102527" cy="1213941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68" name="Picture 67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5959512" y="3978241"/>
              <a:ext cx="511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Dashboards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94387" y="3041299"/>
              <a:ext cx="815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OMS Workspace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388937" y="3968146"/>
              <a:ext cx="548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Log Analytics</a:t>
              </a:r>
            </a:p>
          </p:txBody>
        </p:sp>
      </p:grpSp>
      <p:sp>
        <p:nvSpPr>
          <p:cNvPr id="73" name="Rectangle: Rounded Corners 72"/>
          <p:cNvSpPr/>
          <p:nvPr/>
        </p:nvSpPr>
        <p:spPr>
          <a:xfrm>
            <a:off x="4722523" y="1884168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/>
          <p:cNvSpPr txBox="1"/>
          <p:nvPr/>
        </p:nvSpPr>
        <p:spPr>
          <a:xfrm>
            <a:off x="5475811" y="1867969"/>
            <a:ext cx="6260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</a:t>
            </a:r>
            <a:r>
              <a:rPr lang="en-US" sz="600" dirty="0"/>
              <a:t>-Bastion 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85" y="1733451"/>
            <a:ext cx="288727" cy="238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55" y="2063573"/>
            <a:ext cx="395807" cy="395807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989801" y="3317463"/>
            <a:ext cx="390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ILB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09716" y="1952544"/>
            <a:ext cx="81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Bastion Host</a:t>
            </a:r>
          </a:p>
          <a:p>
            <a:r>
              <a:rPr lang="en-US" sz="800" dirty="0"/>
              <a:t>(RDP)</a:t>
            </a:r>
          </a:p>
        </p:txBody>
      </p:sp>
      <p:cxnSp>
        <p:nvCxnSpPr>
          <p:cNvPr id="79" name="Straight Arrow Connector 78"/>
          <p:cNvCxnSpPr>
            <a:cxnSpLocks/>
            <a:stCxn id="21" idx="3"/>
            <a:endCxn id="67" idx="1"/>
          </p:cNvCxnSpPr>
          <p:nvPr/>
        </p:nvCxnSpPr>
        <p:spPr>
          <a:xfrm flipV="1">
            <a:off x="5523143" y="2291788"/>
            <a:ext cx="1690839" cy="15001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  <a:stCxn id="73" idx="1"/>
            <a:endCxn id="16" idx="3"/>
          </p:cNvCxnSpPr>
          <p:nvPr/>
        </p:nvCxnSpPr>
        <p:spPr>
          <a:xfrm flipH="1">
            <a:off x="3837900" y="2360642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8696737">
            <a:off x="4068124" y="2405531"/>
            <a:ext cx="85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Access for management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82" y="3304855"/>
            <a:ext cx="270270" cy="27027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70" y="3306116"/>
            <a:ext cx="270270" cy="27027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727059" y="3445346"/>
            <a:ext cx="3881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Pool 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5158" y="3463667"/>
            <a:ext cx="3881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Pool 2</a:t>
            </a:r>
          </a:p>
        </p:txBody>
      </p:sp>
      <p:cxnSp>
        <p:nvCxnSpPr>
          <p:cNvPr id="86" name="Connector: Elbow 85"/>
          <p:cNvCxnSpPr>
            <a:cxnSpLocks/>
            <a:stCxn id="90" idx="1"/>
            <a:endCxn id="82" idx="0"/>
          </p:cNvCxnSpPr>
          <p:nvPr/>
        </p:nvCxnSpPr>
        <p:spPr>
          <a:xfrm rot="10800000" flipV="1">
            <a:off x="2714720" y="3139757"/>
            <a:ext cx="198395" cy="16509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>
            <a:cxnSpLocks/>
            <a:stCxn id="90" idx="3"/>
            <a:endCxn id="83" idx="0"/>
          </p:cNvCxnSpPr>
          <p:nvPr/>
        </p:nvCxnSpPr>
        <p:spPr>
          <a:xfrm>
            <a:off x="3303257" y="3139756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0356" y="1990807"/>
            <a:ext cx="63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/>
              <a:t>Diag</a:t>
            </a:r>
            <a:r>
              <a:rPr lang="en-US" sz="600" b="1" dirty="0"/>
              <a:t> Logs:</a:t>
            </a:r>
          </a:p>
          <a:p>
            <a:endParaRPr lang="en-US" sz="600" b="1" dirty="0"/>
          </a:p>
          <a:p>
            <a:r>
              <a:rPr lang="en-US" sz="600" dirty="0"/>
              <a:t>N/W,</a:t>
            </a:r>
          </a:p>
          <a:p>
            <a:r>
              <a:rPr lang="en-US" sz="600" dirty="0" err="1"/>
              <a:t>KeyVault</a:t>
            </a:r>
            <a:r>
              <a:rPr lang="en-US" sz="600" dirty="0"/>
              <a:t>,</a:t>
            </a:r>
          </a:p>
          <a:p>
            <a:r>
              <a:rPr lang="en-US" sz="600" dirty="0"/>
              <a:t>App Gateway,</a:t>
            </a:r>
          </a:p>
          <a:p>
            <a:r>
              <a:rPr lang="en-US" sz="600" dirty="0"/>
              <a:t>ASE, Subnets</a:t>
            </a:r>
          </a:p>
        </p:txBody>
      </p:sp>
      <p:cxnSp>
        <p:nvCxnSpPr>
          <p:cNvPr id="89" name="Straight Arrow Connector 88"/>
          <p:cNvCxnSpPr>
            <a:cxnSpLocks/>
            <a:endCxn id="63" idx="1"/>
          </p:cNvCxnSpPr>
          <p:nvPr/>
        </p:nvCxnSpPr>
        <p:spPr>
          <a:xfrm>
            <a:off x="6043399" y="2160696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14" y="2944685"/>
            <a:ext cx="390145" cy="39014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318247" y="2601148"/>
            <a:ext cx="892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subnet-ASE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636631" y="1767815"/>
            <a:ext cx="892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</a:t>
            </a:r>
            <a:r>
              <a:rPr lang="en-US" sz="600" dirty="0" err="1"/>
              <a:t>bastionhost</a:t>
            </a:r>
            <a:endParaRPr lang="en-US" sz="600" dirty="0"/>
          </a:p>
        </p:txBody>
      </p:sp>
      <p:cxnSp>
        <p:nvCxnSpPr>
          <p:cNvPr id="93" name="Straight Connector 92"/>
          <p:cNvCxnSpPr>
            <a:cxnSpLocks/>
            <a:endCxn id="17" idx="1"/>
          </p:cNvCxnSpPr>
          <p:nvPr/>
        </p:nvCxnSpPr>
        <p:spPr>
          <a:xfrm flipV="1">
            <a:off x="1231071" y="3734580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68762" y="3647630"/>
            <a:ext cx="473950" cy="13004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427574" y="359192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Webapp</a:t>
            </a:r>
            <a:r>
              <a:rPr lang="en-US" sz="900" dirty="0"/>
              <a:t> </a:t>
            </a:r>
          </a:p>
          <a:p>
            <a:r>
              <a:rPr lang="en-US" sz="900" dirty="0"/>
              <a:t>extension</a:t>
            </a:r>
          </a:p>
        </p:txBody>
      </p:sp>
      <p:pic>
        <p:nvPicPr>
          <p:cNvPr id="96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70" y="2414293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4878664" y="2453420"/>
            <a:ext cx="81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Antimalware extension </a:t>
            </a:r>
          </a:p>
        </p:txBody>
      </p:sp>
      <p:cxnSp>
        <p:nvCxnSpPr>
          <p:cNvPr id="98" name="Straight Connector 97"/>
          <p:cNvCxnSpPr>
            <a:cxnSpLocks/>
            <a:endCxn id="73" idx="0"/>
          </p:cNvCxnSpPr>
          <p:nvPr/>
        </p:nvCxnSpPr>
        <p:spPr>
          <a:xfrm flipH="1">
            <a:off x="5263678" y="860116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70" y="412290"/>
            <a:ext cx="225000" cy="241875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5361724" y="570138"/>
            <a:ext cx="965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DevOps Releases/ Management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7074" y="1532676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833489" y="1514836"/>
            <a:ext cx="11279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Service Map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90" y="3161240"/>
            <a:ext cx="337054" cy="337054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7786909" y="3473484"/>
            <a:ext cx="636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Secured by AD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808115" y="4789989"/>
            <a:ext cx="636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RBAC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7740" y="4989463"/>
            <a:ext cx="636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Staff AAD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204928" y="4989463"/>
            <a:ext cx="10080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Security Center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864043" y="2658467"/>
            <a:ext cx="815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OMS extension 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75" y="2646524"/>
            <a:ext cx="148721" cy="14872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3042133" y="1053651"/>
            <a:ext cx="132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Custom Domain:</a:t>
            </a:r>
          </a:p>
          <a:p>
            <a:r>
              <a:rPr lang="en-US" sz="600" dirty="0">
                <a:hlinkClick r:id="rId31"/>
              </a:rPr>
              <a:t>https://www.azurepcisamples.com</a:t>
            </a:r>
            <a:r>
              <a:rPr lang="en-US" sz="600" dirty="0"/>
              <a:t> </a:t>
            </a:r>
          </a:p>
        </p:txBody>
      </p:sp>
      <p:cxnSp>
        <p:nvCxnSpPr>
          <p:cNvPr id="111" name="Straight Arrow Connector 110"/>
          <p:cNvCxnSpPr>
            <a:cxnSpLocks/>
            <a:stCxn id="50" idx="0"/>
          </p:cNvCxnSpPr>
          <p:nvPr/>
        </p:nvCxnSpPr>
        <p:spPr>
          <a:xfrm flipH="1">
            <a:off x="699565" y="607138"/>
            <a:ext cx="2104512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30791" y="444277"/>
            <a:ext cx="6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DNS lookup</a:t>
            </a:r>
            <a:endParaRPr lang="en-US" sz="900" dirty="0"/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 flipH="1">
            <a:off x="5562244" y="3559422"/>
            <a:ext cx="1784360" cy="31161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20948144">
            <a:off x="6052077" y="3523886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Collect metrics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46095" y="3622397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Collect metrics</a:t>
            </a:r>
          </a:p>
        </p:txBody>
      </p:sp>
    </p:spTree>
    <p:extLst>
      <p:ext uri="{BB962C8B-B14F-4D97-AF65-F5344CB8AC3E}">
        <p14:creationId xmlns:p14="http://schemas.microsoft.com/office/powerpoint/2010/main" val="3998706706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30763</TotalTime>
  <Words>810</Words>
  <Application>Microsoft Office PowerPoint</Application>
  <PresentationFormat>Custom</PresentationFormat>
  <Paragraphs>269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Malgun Gothic</vt:lpstr>
      <vt:lpstr>MS PGothic</vt:lpstr>
      <vt:lpstr>MS PGothic</vt:lpstr>
      <vt:lpstr>Arial</vt:lpstr>
      <vt:lpstr>Calibri</vt:lpstr>
      <vt:lpstr>Gotham Light</vt:lpstr>
      <vt:lpstr>Open Sans Light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WHY WE BUILT THIS QUICKSTART?</vt:lpstr>
      <vt:lpstr>TECHNOLOGIES USED</vt:lpstr>
      <vt:lpstr>HOW WILL THIS REFERENCE ARCHITECTURE HELP YOUR ORGANIZATION?</vt:lpstr>
      <vt:lpstr>AZURE PAAS – PCI REFERENCE ARCHITECTURE FOR ENTERPRISE WEB APPLICATION</vt:lpstr>
      <vt:lpstr>Configurations</vt:lpstr>
      <vt:lpstr>CALL TO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Frank Simorjay</cp:lastModifiedBy>
  <cp:revision>145</cp:revision>
  <dcterms:created xsi:type="dcterms:W3CDTF">2016-11-16T17:31:18Z</dcterms:created>
  <dcterms:modified xsi:type="dcterms:W3CDTF">2017-04-20T21:04:11Z</dcterms:modified>
</cp:coreProperties>
</file>