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61" r:id="rId5"/>
    <p:sldId id="267" r:id="rId6"/>
    <p:sldId id="257" r:id="rId7"/>
    <p:sldId id="259" r:id="rId8"/>
    <p:sldId id="262" r:id="rId9"/>
    <p:sldId id="266" r:id="rId10"/>
  </p:sldIdLst>
  <p:sldSz cx="10160000" cy="5715000"/>
  <p:notesSz cx="6858000" cy="9144000"/>
  <p:defaultTextStyle>
    <a:defPPr>
      <a:defRPr lang="en-US"/>
    </a:defPPr>
    <a:lvl1pPr marL="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1pPr>
    <a:lvl2pPr marL="509919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2pPr>
    <a:lvl3pPr marL="1019837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3pPr>
    <a:lvl4pPr marL="1529756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4pPr>
    <a:lvl5pPr marL="2039674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5pPr>
    <a:lvl6pPr marL="2549593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6pPr>
    <a:lvl7pPr marL="3059511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7pPr>
    <a:lvl8pPr marL="3569430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8pPr>
    <a:lvl9pPr marL="4079348" algn="l" defTabSz="1019837" rtl="0" eaLnBrk="1" latinLnBrk="0" hangingPunct="1">
      <a:defRPr sz="20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D32BC-9A36-444A-AC36-0834185C81D6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3E8B6-8FA4-48EC-9808-AA92C7D95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3AB20-DDA0-498D-8E7E-1827A09E602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9393A-C9D9-411C-877D-22B2C789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to leave you with a few tidbits</a:t>
            </a:r>
          </a:p>
          <a:p>
            <a:endParaRPr lang="en-US" dirty="0"/>
          </a:p>
          <a:p>
            <a:r>
              <a:rPr lang="en-US" dirty="0"/>
              <a:t>On the screen you'll find the links to the solution deployment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endParaRPr lang="en-US" dirty="0"/>
          </a:p>
          <a:p>
            <a:r>
              <a:rPr lang="en-US" dirty="0"/>
              <a:t>Any questions on solution, please do not hesitate to contact us on azuremarketplace@avyanconsulting.com</a:t>
            </a:r>
          </a:p>
          <a:p>
            <a:endParaRPr lang="en-US" dirty="0"/>
          </a:p>
          <a:p>
            <a:r>
              <a:rPr lang="en-US" dirty="0"/>
              <a:t>thanks for watching the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9D02-AA6A-480F-9596-6C8D89AF7DB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" y="-39730"/>
            <a:ext cx="10157335" cy="575473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665" y="611800"/>
            <a:ext cx="7445374" cy="16589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665" y="2303089"/>
            <a:ext cx="7445374" cy="579437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08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0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>
              <a:defRPr sz="1739"/>
            </a:lvl1pPr>
            <a:lvl2pPr>
              <a:defRPr sz="1522"/>
            </a:lvl2pPr>
            <a:lvl3pPr>
              <a:defRPr sz="1304"/>
            </a:lvl3pPr>
            <a:lvl4pPr>
              <a:defRPr sz="1087"/>
            </a:lvl4pPr>
            <a:lvl5pPr>
              <a:defRPr sz="1087"/>
            </a:lvl5pPr>
            <a:lvl6pPr>
              <a:defRPr sz="1087"/>
            </a:lvl6pPr>
            <a:lvl7pPr>
              <a:defRPr sz="1087"/>
            </a:lvl7pPr>
            <a:lvl8pPr>
              <a:defRPr sz="1087"/>
            </a:lvl8pPr>
            <a:lvl9pPr>
              <a:defRPr sz="108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88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6" y="381000"/>
            <a:ext cx="3276864" cy="1333500"/>
          </a:xfrm>
          <a:prstGeom prst="rect">
            <a:avLst/>
          </a:prstGeom>
        </p:spPr>
        <p:txBody>
          <a:bodyPr anchor="b"/>
          <a:lstStyle>
            <a:lvl1pPr>
              <a:defRPr sz="17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4" y="822856"/>
            <a:ext cx="5143500" cy="4061354"/>
          </a:xfrm>
        </p:spPr>
        <p:txBody>
          <a:bodyPr/>
          <a:lstStyle>
            <a:lvl1pPr marL="0" indent="0">
              <a:buNone/>
              <a:defRPr sz="1739"/>
            </a:lvl1pPr>
            <a:lvl2pPr marL="248431" indent="0">
              <a:buNone/>
              <a:defRPr sz="1522"/>
            </a:lvl2pPr>
            <a:lvl3pPr marL="496861" indent="0">
              <a:buNone/>
              <a:defRPr sz="1304"/>
            </a:lvl3pPr>
            <a:lvl4pPr marL="745293" indent="0">
              <a:buNone/>
              <a:defRPr sz="1087"/>
            </a:lvl4pPr>
            <a:lvl5pPr marL="993722" indent="0">
              <a:buNone/>
              <a:defRPr sz="1087"/>
            </a:lvl5pPr>
            <a:lvl6pPr marL="1242153" indent="0">
              <a:buNone/>
              <a:defRPr sz="1087"/>
            </a:lvl6pPr>
            <a:lvl7pPr marL="1490583" indent="0">
              <a:buNone/>
              <a:defRPr sz="1087"/>
            </a:lvl7pPr>
            <a:lvl8pPr marL="1739013" indent="0">
              <a:buNone/>
              <a:defRPr sz="1087"/>
            </a:lvl8pPr>
            <a:lvl9pPr marL="1987444" indent="0">
              <a:buNone/>
              <a:defRPr sz="108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6" y="1714507"/>
            <a:ext cx="3276864" cy="3176323"/>
          </a:xfrm>
        </p:spPr>
        <p:txBody>
          <a:bodyPr/>
          <a:lstStyle>
            <a:lvl1pPr marL="0" indent="0">
              <a:buNone/>
              <a:defRPr sz="870"/>
            </a:lvl1pPr>
            <a:lvl2pPr marL="248431" indent="0">
              <a:buNone/>
              <a:defRPr sz="761"/>
            </a:lvl2pPr>
            <a:lvl3pPr marL="496861" indent="0">
              <a:buNone/>
              <a:defRPr sz="652"/>
            </a:lvl3pPr>
            <a:lvl4pPr marL="745293" indent="0">
              <a:buNone/>
              <a:defRPr sz="543"/>
            </a:lvl4pPr>
            <a:lvl5pPr marL="993722" indent="0">
              <a:buNone/>
              <a:defRPr sz="543"/>
            </a:lvl5pPr>
            <a:lvl6pPr marL="1242153" indent="0">
              <a:buNone/>
              <a:defRPr sz="543"/>
            </a:lvl6pPr>
            <a:lvl7pPr marL="1490583" indent="0">
              <a:buNone/>
              <a:defRPr sz="543"/>
            </a:lvl7pPr>
            <a:lvl8pPr marL="1739013" indent="0">
              <a:buNone/>
              <a:defRPr sz="543"/>
            </a:lvl8pPr>
            <a:lvl9pPr marL="1987444" indent="0">
              <a:buNone/>
              <a:defRPr sz="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8294"/>
            <a:ext cx="449440" cy="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86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4" y="304273"/>
            <a:ext cx="2190750" cy="48431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5" y="304273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34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71660" y="2776922"/>
            <a:ext cx="5789267" cy="996198"/>
          </a:xfrm>
        </p:spPr>
        <p:txBody>
          <a:bodyPr lIns="137142" tIns="137142" anchor="ctr" anchorCtr="0"/>
          <a:lstStyle>
            <a:lvl1pPr marL="312149" indent="-310423">
              <a:spcAft>
                <a:spcPts val="652"/>
              </a:spcAft>
              <a:buNone/>
              <a:defRPr lang="en-US" sz="2390" kern="1200" spc="-54" baseline="0" dirty="0" smtClean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  <a:lvl2pPr marL="187979" indent="-186255">
              <a:buFont typeface="Arial" pitchFamily="34" charset="0"/>
              <a:buNone/>
              <a:defRPr lang="en-US" sz="1304" kern="1200" spc="-28" baseline="0" dirty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1725" lvl="0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Edit Master text styles</a:t>
            </a:r>
          </a:p>
          <a:p>
            <a:pPr marL="1725" lvl="1" indent="0" algn="l" defTabSz="496659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89"/>
              </a:spcAft>
              <a:buSzPct val="80000"/>
            </a:pPr>
            <a:r>
              <a:rPr lang="en-US"/>
              <a:t>Second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63841" y="5559307"/>
            <a:ext cx="1232320" cy="15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9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4" dirty="0">
                <a:solidFill>
                  <a:schemeClr val="accent2"/>
                </a:solidFill>
              </a:rPr>
              <a:t>©</a:t>
            </a:r>
            <a:r>
              <a:rPr lang="en-US" sz="434" baseline="0" dirty="0">
                <a:solidFill>
                  <a:schemeClr val="accent2"/>
                </a:solidFill>
              </a:rPr>
              <a:t> </a:t>
            </a:r>
            <a:r>
              <a:rPr lang="en-US" sz="434" dirty="0">
                <a:solidFill>
                  <a:schemeClr val="accent2"/>
                </a:solidFill>
              </a:rPr>
              <a:t>2016 Avyan Consulting Corp.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561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1643" y="75034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108695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8"/>
            <a:ext cx="10160000" cy="750338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5" name="Rectangle: Rounded Corners 4"/>
          <p:cNvSpPr/>
          <p:nvPr userDrawn="1"/>
        </p:nvSpPr>
        <p:spPr>
          <a:xfrm>
            <a:off x="0" y="255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8" y="87268"/>
            <a:ext cx="554227" cy="5461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81428" y="498724"/>
            <a:ext cx="70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A Microsoft Azure Partner</a:t>
            </a:r>
          </a:p>
        </p:txBody>
      </p:sp>
    </p:spTree>
    <p:extLst>
      <p:ext uri="{BB962C8B-B14F-4D97-AF65-F5344CB8AC3E}">
        <p14:creationId xmlns:p14="http://schemas.microsoft.com/office/powerpoint/2010/main" val="2060917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634995"/>
          </a:xfrm>
          <a:prstGeom prst="rect">
            <a:avLst/>
          </a:prstGeom>
          <a:noFill/>
        </p:spPr>
        <p:txBody>
          <a:bodyPr/>
          <a:lstStyle>
            <a:lvl1pPr>
              <a:defRPr b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28426"/>
            <a:ext cx="10160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9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63" y="4773212"/>
            <a:ext cx="1808480" cy="921385"/>
          </a:xfrm>
          <a:prstGeom prst="rect">
            <a:avLst/>
          </a:prstGeom>
          <a:noFill/>
        </p:spPr>
      </p:pic>
      <p:sp>
        <p:nvSpPr>
          <p:cNvPr id="4" name="Rectangle: Rounded Corners 3"/>
          <p:cNvSpPr/>
          <p:nvPr userDrawn="1"/>
        </p:nvSpPr>
        <p:spPr>
          <a:xfrm>
            <a:off x="0" y="5684182"/>
            <a:ext cx="10160000" cy="61636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01753" y="5437107"/>
            <a:ext cx="285656" cy="197298"/>
          </a:xfrm>
          <a:prstGeom prst="rect">
            <a:avLst/>
          </a:prstGeom>
        </p:spPr>
        <p:txBody>
          <a:bodyPr/>
          <a:lstStyle/>
          <a:p>
            <a:fld id="{8AF11597-967E-4479-8552-44FD24002541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2735" y="-116415"/>
            <a:ext cx="10406403" cy="5831416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270052" y="3459871"/>
            <a:ext cx="8023615" cy="1658938"/>
          </a:xfrm>
          <a:solidFill>
            <a:schemeClr val="dk1">
              <a:alpha val="7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270052" y="5118809"/>
            <a:ext cx="8023615" cy="5794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449">
                <a:solidFill>
                  <a:srgbClr val="00B0F0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>
            <a:spLocks noChangeArrowheads="1"/>
          </p:cNvSpPr>
          <p:nvPr/>
        </p:nvSpPr>
        <p:spPr bwMode="auto">
          <a:xfrm>
            <a:off x="-112735" y="4957879"/>
            <a:ext cx="2357726" cy="57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874" tIns="103899" rIns="129874" bIns="103899">
            <a:spAutoFit/>
          </a:bodyPr>
          <a:lstStyle/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Avyan Consulting Corp</a:t>
            </a:r>
          </a:p>
          <a:p>
            <a:pPr marL="0" marR="0" lvl="0" indent="0" algn="ctr" defTabSz="662376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97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Your Trusted Cloud Journey Partner. ™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56" y="3459871"/>
            <a:ext cx="1547029" cy="1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7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4552"/>
            <a:ext cx="10160000" cy="1989667"/>
          </a:xfrm>
          <a:prstGeom prst="rect">
            <a:avLst/>
          </a:prstGeom>
        </p:spPr>
        <p:txBody>
          <a:bodyPr anchor="b"/>
          <a:lstStyle>
            <a:lvl1pPr algn="l">
              <a:defRPr sz="3261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86240"/>
            <a:ext cx="10160000" cy="1379802"/>
          </a:xfrm>
        </p:spPr>
        <p:txBody>
          <a:bodyPr>
            <a:normAutofit/>
          </a:bodyPr>
          <a:lstStyle>
            <a:lvl1pPr marL="0" indent="0" algn="l">
              <a:buNone/>
              <a:defRPr sz="2065">
                <a:solidFill>
                  <a:schemeClr val="accent2"/>
                </a:solidFill>
              </a:defRPr>
            </a:lvl1pPr>
            <a:lvl2pPr marL="248431" indent="0" algn="ctr">
              <a:buNone/>
              <a:defRPr sz="1087"/>
            </a:lvl2pPr>
            <a:lvl3pPr marL="496861" indent="0" algn="ctr">
              <a:buNone/>
              <a:defRPr sz="978"/>
            </a:lvl3pPr>
            <a:lvl4pPr marL="745293" indent="0" algn="ctr">
              <a:buNone/>
              <a:defRPr sz="870"/>
            </a:lvl4pPr>
            <a:lvl5pPr marL="993722" indent="0" algn="ctr">
              <a:buNone/>
              <a:defRPr sz="870"/>
            </a:lvl5pPr>
            <a:lvl6pPr marL="1242153" indent="0" algn="ctr">
              <a:buNone/>
              <a:defRPr sz="870"/>
            </a:lvl6pPr>
            <a:lvl7pPr marL="1490583" indent="0" algn="ctr">
              <a:buNone/>
              <a:defRPr sz="870"/>
            </a:lvl7pPr>
            <a:lvl8pPr marL="1739013" indent="0" algn="ctr">
              <a:buNone/>
              <a:defRPr sz="870"/>
            </a:lvl8pPr>
            <a:lvl9pPr marL="1987444" indent="0" algn="ctr">
              <a:buNone/>
              <a:defRPr sz="8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67" y="1152037"/>
            <a:ext cx="9851572" cy="411338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4790"/>
            <a:ext cx="10144288" cy="2377281"/>
          </a:xfrm>
          <a:prstGeom prst="rect">
            <a:avLst/>
          </a:prstGeom>
        </p:spPr>
        <p:txBody>
          <a:bodyPr anchor="b"/>
          <a:lstStyle>
            <a:lvl1pPr>
              <a:defRPr sz="32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9" y="3824554"/>
            <a:ext cx="8763000" cy="1250156"/>
          </a:xfrm>
        </p:spPr>
        <p:txBody>
          <a:bodyPr/>
          <a:lstStyle>
            <a:lvl1pPr marL="0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1pPr>
            <a:lvl2pPr marL="248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2pPr>
            <a:lvl3pPr marL="496861" indent="0">
              <a:buNone/>
              <a:defRPr sz="978">
                <a:solidFill>
                  <a:schemeClr val="tx1">
                    <a:tint val="75000"/>
                  </a:schemeClr>
                </a:solidFill>
              </a:defRPr>
            </a:lvl3pPr>
            <a:lvl4pPr marL="74529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4pPr>
            <a:lvl5pPr marL="993722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5pPr>
            <a:lvl6pPr marL="124215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6pPr>
            <a:lvl7pPr marL="149058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7pPr>
            <a:lvl8pPr marL="1739013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8pPr>
            <a:lvl9pPr marL="1987444" indent="0">
              <a:buNone/>
              <a:defRPr sz="8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47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8"/>
            <a:ext cx="43180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17" y="1315720"/>
            <a:ext cx="4705060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739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248431" indent="0">
              <a:buNone/>
              <a:defRPr sz="1087" b="1"/>
            </a:lvl2pPr>
            <a:lvl3pPr marL="496861" indent="0">
              <a:buNone/>
              <a:defRPr sz="978" b="1"/>
            </a:lvl3pPr>
            <a:lvl4pPr marL="745293" indent="0">
              <a:buNone/>
              <a:defRPr sz="870" b="1"/>
            </a:lvl4pPr>
            <a:lvl5pPr marL="993722" indent="0">
              <a:buNone/>
              <a:defRPr sz="870" b="1"/>
            </a:lvl5pPr>
            <a:lvl6pPr marL="1242153" indent="0">
              <a:buNone/>
              <a:defRPr sz="870" b="1"/>
            </a:lvl6pPr>
            <a:lvl7pPr marL="1490583" indent="0">
              <a:buNone/>
              <a:defRPr sz="870" b="1"/>
            </a:lvl7pPr>
            <a:lvl8pPr marL="1739013" indent="0">
              <a:buNone/>
              <a:defRPr sz="870" b="1"/>
            </a:lvl8pPr>
            <a:lvl9pPr marL="1987444" indent="0">
              <a:buNone/>
              <a:defRPr sz="8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17" y="2119989"/>
            <a:ext cx="470506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1" y="1315720"/>
            <a:ext cx="4919869" cy="6865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739" b="1" dirty="0" smtClean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1" y="2119989"/>
            <a:ext cx="4890162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160000" cy="10069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008981"/>
            <a:ext cx="10160000" cy="723635"/>
          </a:xfr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b="0" kern="0" smtClean="0">
                <a:solidFill>
                  <a:schemeClr val="bg1"/>
                </a:solidFill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160000" cy="1008972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FFC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78" y="1174626"/>
            <a:ext cx="9865180" cy="397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91074" y="5446481"/>
            <a:ext cx="285656" cy="19729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sz="682" kern="0" smtClean="0">
                <a:solidFill>
                  <a:srgbClr val="002060"/>
                </a:solidFill>
                <a:latin typeface="Calibri" charset="0"/>
                <a:ea typeface="MS PGothic" charset="0"/>
              </a:defRPr>
            </a:lvl1pPr>
          </a:lstStyle>
          <a:p>
            <a:fld id="{444E7BD1-2AC4-4AF5-9EDE-1D5FE12F1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8"/>
            <a:ext cx="10160000" cy="10315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2" r:id="rId17"/>
    <p:sldLayoutId id="2147483681" r:id="rId18"/>
    <p:sldLayoutId id="2147483680" r:id="rId19"/>
  </p:sldLayoutIdLst>
  <p:txStyles>
    <p:titleStyle>
      <a:lvl1pPr algn="l" defTabSz="496861" rtl="0" eaLnBrk="1" latinLnBrk="0" hangingPunct="1">
        <a:lnSpc>
          <a:spcPct val="90000"/>
        </a:lnSpc>
        <a:spcBef>
          <a:spcPct val="0"/>
        </a:spcBef>
        <a:buNone/>
        <a:defRPr sz="2065" kern="1200">
          <a:solidFill>
            <a:srgbClr val="FFC000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124216" indent="-124216" algn="l" defTabSz="496861" rtl="0" eaLnBrk="1" latinLnBrk="0" hangingPunct="1">
        <a:lnSpc>
          <a:spcPct val="90000"/>
        </a:lnSpc>
        <a:spcBef>
          <a:spcPts val="543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72646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2107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86950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1793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1366367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61480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86323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2111660" indent="-124216" algn="l" defTabSz="496861" rtl="0" eaLnBrk="1" latinLnBrk="0" hangingPunct="1">
        <a:lnSpc>
          <a:spcPct val="90000"/>
        </a:lnSpc>
        <a:spcBef>
          <a:spcPts val="272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43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6861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29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3722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15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058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013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7444" algn="l" defTabSz="496861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pos="7920" userDrawn="1">
          <p15:clr>
            <a:srgbClr val="F26B43"/>
          </p15:clr>
        </p15:guide>
        <p15:guide id="3" pos="4080" userDrawn="1">
          <p15:clr>
            <a:srgbClr val="F26B43"/>
          </p15:clr>
        </p15:guide>
        <p15:guide id="4" orient="horz" pos="2640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technet.microsoft.com/msoms/2016/09/26/application-insights-connector-in-oms/" TargetMode="External"/><Relationship Id="rId13" Type="http://schemas.openxmlformats.org/officeDocument/2006/relationships/hyperlink" Target="https://docs.microsoft.com/en-us/azure/operations-management-suite/operations-management-suite-service-map" TargetMode="External"/><Relationship Id="rId18" Type="http://schemas.openxmlformats.org/officeDocument/2006/relationships/hyperlink" Target="https://docs.microsoft.com/en-us/azure/app-service-web/app-service-app-service-environment-custom-settings" TargetMode="External"/><Relationship Id="rId26" Type="http://schemas.openxmlformats.org/officeDocument/2006/relationships/hyperlink" Target="Diagnostics%20Logging%20for%20Application%20Gateway" TargetMode="External"/><Relationship Id="rId3" Type="http://schemas.openxmlformats.org/officeDocument/2006/relationships/hyperlink" Target="https://docs.microsoft.com/en-us/azure/sql-database/sql-database-threat-detection-get-started" TargetMode="External"/><Relationship Id="rId21" Type="http://schemas.openxmlformats.org/officeDocument/2006/relationships/hyperlink" Target="https://docs.microsoft.com/en-us/azure/app-service-web/app-service-app-service-environment-network-architecture-overview" TargetMode="External"/><Relationship Id="rId34" Type="http://schemas.openxmlformats.org/officeDocument/2006/relationships/hyperlink" Target="https://docs.microsoft.com/en-us/azure/security/azure-security-disk-encryption" TargetMode="External"/><Relationship Id="rId7" Type="http://schemas.openxmlformats.org/officeDocument/2006/relationships/hyperlink" Target="https://github.com/Microsoft/Azure-SQL-DB-auditing-OMS-integration" TargetMode="External"/><Relationship Id="rId12" Type="http://schemas.openxmlformats.org/officeDocument/2006/relationships/hyperlink" Target="https://docs.microsoft.com/en-us/azure/log-analytics/log-analytics-azure-key-vault" TargetMode="External"/><Relationship Id="rId17" Type="http://schemas.openxmlformats.org/officeDocument/2006/relationships/hyperlink" Target="https://docs.microsoft.com/en-us/azure/key-vault/key-vault-logging" TargetMode="External"/><Relationship Id="rId25" Type="http://schemas.openxmlformats.org/officeDocument/2006/relationships/hyperlink" Target="https://docs.microsoft.com/en-us/azure/application-gateway/application-gateway-web-application-firewall-portal" TargetMode="External"/><Relationship Id="rId33" Type="http://schemas.openxmlformats.org/officeDocument/2006/relationships/hyperlink" Target="https://docs.microsoft.com/en-us/azure/virtual-machines/virtual-machines-windows-extensions-diagnostics-template" TargetMode="External"/><Relationship Id="rId2" Type="http://schemas.openxmlformats.org/officeDocument/2006/relationships/hyperlink" Target="https://docs.microsoft.com/en-us/azure/sql-database/sql-database-auditing-get-started" TargetMode="External"/><Relationship Id="rId16" Type="http://schemas.openxmlformats.org/officeDocument/2006/relationships/hyperlink" Target="https://docs.microsoft.com/en-us/azure/app-service-web/web-sites-enable-diagnostic-log" TargetMode="External"/><Relationship Id="rId20" Type="http://schemas.openxmlformats.org/officeDocument/2006/relationships/hyperlink" Target="https://docs.microsoft.com/en-us/azure/app-service-web/app-service-app-service-environment-web-application-firewall" TargetMode="External"/><Relationship Id="rId29" Type="http://schemas.openxmlformats.org/officeDocument/2006/relationships/hyperlink" Target="https://docs.microsoft.com/en-us/azure/active-directory/role-based-access-control-configu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ocs.microsoft.com/en-us/azure/sql-database/sql-database-aad-authentication" TargetMode="External"/><Relationship Id="rId11" Type="http://schemas.openxmlformats.org/officeDocument/2006/relationships/hyperlink" Target="https://docs.microsoft.com/en-us/azure/log-analytics/log-analytics-change-tracking" TargetMode="External"/><Relationship Id="rId24" Type="http://schemas.openxmlformats.org/officeDocument/2006/relationships/hyperlink" Target="https://docs.microsoft.com/en-us/azure/application-gateway/application-gateway-create-gateway-portal" TargetMode="External"/><Relationship Id="rId32" Type="http://schemas.openxmlformats.org/officeDocument/2006/relationships/hyperlink" Target="https://docs.microsoft.com/en-us/azure/virtual-machines/virtual-machines-windows-extensions-oms" TargetMode="External"/><Relationship Id="rId37" Type="http://schemas.openxmlformats.org/officeDocument/2006/relationships/hyperlink" Target="https://docs.microsoft.com/en-us/azure/automation/automation-intro" TargetMode="External"/><Relationship Id="rId5" Type="http://schemas.openxmlformats.org/officeDocument/2006/relationships/hyperlink" Target="https://docs.microsoft.com/en-us/azure/sql-database/sql-database-dynamic-data-masking-get-started" TargetMode="External"/><Relationship Id="rId15" Type="http://schemas.openxmlformats.org/officeDocument/2006/relationships/hyperlink" Target="https://docs.microsoft.com/en-us/azure/app-service-web/web-sites-custom-domain-name" TargetMode="External"/><Relationship Id="rId23" Type="http://schemas.openxmlformats.org/officeDocument/2006/relationships/hyperlink" Target="https://docs.microsoft.com/en-us/azure/application-gateway/application-gateway-ssl-portal" TargetMode="External"/><Relationship Id="rId28" Type="http://schemas.openxmlformats.org/officeDocument/2006/relationships/hyperlink" Target="https://docs.microsoft.com/en-us/azure/application-gateway/application-gateway-end-to-end-ssl-powershell" TargetMode="External"/><Relationship Id="rId36" Type="http://schemas.openxmlformats.org/officeDocument/2006/relationships/hyperlink" Target="https://docs.microsoft.com/en-us/azure/virtual-network/virtual-network-nsg-manage-log" TargetMode="External"/><Relationship Id="rId10" Type="http://schemas.openxmlformats.org/officeDocument/2006/relationships/hyperlink" Target="https://docs.microsoft.com/en-us/azure/log-analytics/log-analytics-azure-networking-analytics" TargetMode="External"/><Relationship Id="rId19" Type="http://schemas.openxmlformats.org/officeDocument/2006/relationships/hyperlink" Target="https://docs.microsoft.com/en-us/azure/app-service-web/app-service-app-service-environment-control-inbound-traffic" TargetMode="External"/><Relationship Id="rId31" Type="http://schemas.openxmlformats.org/officeDocument/2006/relationships/hyperlink" Target="https://docs.microsoft.com/en-us/azure/security/azure-security-antimalware" TargetMode="External"/><Relationship Id="rId4" Type="http://schemas.openxmlformats.org/officeDocument/2006/relationships/hyperlink" Target="https://docs.microsoft.com/en-us/azure/sql-database/sql-database-always-encrypted-azure-key-vault" TargetMode="External"/><Relationship Id="rId9" Type="http://schemas.openxmlformats.org/officeDocument/2006/relationships/hyperlink" Target="https://docs.microsoft.com/en-us/azure/monitoring-and-diagnostics/monitoring-overview-activity-logs" TargetMode="External"/><Relationship Id="rId14" Type="http://schemas.openxmlformats.org/officeDocument/2006/relationships/hyperlink" Target="https://docs.microsoft.com/en-us/azure/operations-management-suite/oms-security-getting-started" TargetMode="External"/><Relationship Id="rId22" Type="http://schemas.openxmlformats.org/officeDocument/2006/relationships/hyperlink" Target="https://github.com/Microsoft/azure-docs.pl-pl/blob/master/articles/security-center/security-center-recommendations.md" TargetMode="External"/><Relationship Id="rId27" Type="http://schemas.openxmlformats.org/officeDocument/2006/relationships/hyperlink" Target="https://docs.microsoft.com/en-us/azure/application-gateway/application-gateway-webapplicationfirewall-overview" TargetMode="External"/><Relationship Id="rId30" Type="http://schemas.openxmlformats.org/officeDocument/2006/relationships/hyperlink" Target="https://azure.microsoft.com/en-us/blog/analyze-azure-audit-logs-in-powerbi-more/" TargetMode="External"/><Relationship Id="rId35" Type="http://schemas.openxmlformats.org/officeDocument/2006/relationships/hyperlink" Target="https://azure.microsoft.com/en-us/blog/announcing-auto-shutdown-for-vms-using-azure-resource-manager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vyanconsulting.com/" TargetMode="External"/><Relationship Id="rId3" Type="http://schemas.openxmlformats.org/officeDocument/2006/relationships/image" Target="../media/image40.png"/><Relationship Id="rId7" Type="http://schemas.openxmlformats.org/officeDocument/2006/relationships/hyperlink" Target="mailto:contactus@avyanconsulti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azurepcisamples@avyanconsulting.com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github.com/AvyanConsultingCorp/azure-quickstart-templates/tree/master/pci-paas-webapp-ase-sqldb-appgateway-keyvault-om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31.gif"/><Relationship Id="rId26" Type="http://schemas.openxmlformats.org/officeDocument/2006/relationships/image" Target="../media/image37.png"/><Relationship Id="rId3" Type="http://schemas.openxmlformats.org/officeDocument/2006/relationships/image" Target="../media/image11.png"/><Relationship Id="rId21" Type="http://schemas.openxmlformats.org/officeDocument/2006/relationships/image" Target="../media/image34.png"/><Relationship Id="rId7" Type="http://schemas.openxmlformats.org/officeDocument/2006/relationships/image" Target="../media/image26.emf"/><Relationship Id="rId12" Type="http://schemas.openxmlformats.org/officeDocument/2006/relationships/image" Target="../media/image29.png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image" Target="../media/image18.png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36.png"/><Relationship Id="rId5" Type="http://schemas.openxmlformats.org/officeDocument/2006/relationships/image" Target="../media/image15.emf"/><Relationship Id="rId15" Type="http://schemas.openxmlformats.org/officeDocument/2006/relationships/image" Target="../media/image8.png"/><Relationship Id="rId23" Type="http://schemas.openxmlformats.org/officeDocument/2006/relationships/image" Target="../media/image35.png"/><Relationship Id="rId28" Type="http://schemas.openxmlformats.org/officeDocument/2006/relationships/image" Target="../media/image38.png"/><Relationship Id="rId10" Type="http://schemas.openxmlformats.org/officeDocument/2006/relationships/image" Target="../media/image14.png"/><Relationship Id="rId19" Type="http://schemas.openxmlformats.org/officeDocument/2006/relationships/image" Target="../media/image32.emf"/><Relationship Id="rId31" Type="http://schemas.openxmlformats.org/officeDocument/2006/relationships/hyperlink" Target="https://www.azurepcisamples.com/" TargetMode="External"/><Relationship Id="rId4" Type="http://schemas.openxmlformats.org/officeDocument/2006/relationships/image" Target="../media/image25.emf"/><Relationship Id="rId9" Type="http://schemas.openxmlformats.org/officeDocument/2006/relationships/image" Target="../media/image27.png"/><Relationship Id="rId14" Type="http://schemas.openxmlformats.org/officeDocument/2006/relationships/image" Target="../media/image6.png"/><Relationship Id="rId22" Type="http://schemas.openxmlformats.org/officeDocument/2006/relationships/image" Target="../media/image7.png"/><Relationship Id="rId27" Type="http://schemas.openxmlformats.org/officeDocument/2006/relationships/image" Target="../media/image21.png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Azure PaaS PCI Reference Architecture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- An integrated end-to-end solution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203" y="5453390"/>
            <a:ext cx="19639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kern="0" dirty="0">
                <a:solidFill>
                  <a:srgbClr val="00B0F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ＭＳ Ｐゴシック" charset="0"/>
                <a:sym typeface="Segoe UI Light" charset="0"/>
              </a:rPr>
              <a:t>A Microsoft Azure Partner</a:t>
            </a:r>
            <a:endParaRPr lang="en-US" sz="1100" kern="0" dirty="0">
              <a:solidFill>
                <a:srgbClr val="00B0F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ＭＳ Ｐゴシック" charset="0"/>
              <a:sym typeface="Segoe U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Azure PaaS – PCI Reference Architecture for Enterprise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5373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0051" y="2012669"/>
            <a:ext cx="4153568" cy="726802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00051" y="2734383"/>
            <a:ext cx="4153568" cy="726802"/>
          </a:xfrm>
          <a:prstGeom prst="rect">
            <a:avLst/>
          </a:prstGeom>
          <a:solidFill>
            <a:srgbClr val="1D6E9B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0051" y="3457223"/>
            <a:ext cx="4153568" cy="726802"/>
          </a:xfrm>
          <a:prstGeom prst="rect">
            <a:avLst/>
          </a:prstGeom>
          <a:solidFill>
            <a:srgbClr val="CF42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00051" y="1290954"/>
            <a:ext cx="4153568" cy="726802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1" name="Freeform 37"/>
          <p:cNvSpPr>
            <a:spLocks/>
          </p:cNvSpPr>
          <p:nvPr/>
        </p:nvSpPr>
        <p:spPr bwMode="auto">
          <a:xfrm>
            <a:off x="535528" y="5075080"/>
            <a:ext cx="3750501" cy="3327375"/>
          </a:xfrm>
          <a:custGeom>
            <a:avLst/>
            <a:gdLst>
              <a:gd name="T0" fmla="*/ 1178 w 1554"/>
              <a:gd name="T1" fmla="*/ 59 h 1379"/>
              <a:gd name="T2" fmla="*/ 1171 w 1554"/>
              <a:gd name="T3" fmla="*/ 26 h 1379"/>
              <a:gd name="T4" fmla="*/ 1149 w 1554"/>
              <a:gd name="T5" fmla="*/ 0 h 1379"/>
              <a:gd name="T6" fmla="*/ 1120 w 1554"/>
              <a:gd name="T7" fmla="*/ 7 h 1379"/>
              <a:gd name="T8" fmla="*/ 1085 w 1554"/>
              <a:gd name="T9" fmla="*/ 8 h 1379"/>
              <a:gd name="T10" fmla="*/ 1038 w 1554"/>
              <a:gd name="T11" fmla="*/ 24 h 1379"/>
              <a:gd name="T12" fmla="*/ 960 w 1554"/>
              <a:gd name="T13" fmla="*/ 59 h 1379"/>
              <a:gd name="T14" fmla="*/ 902 w 1554"/>
              <a:gd name="T15" fmla="*/ 98 h 1379"/>
              <a:gd name="T16" fmla="*/ 864 w 1554"/>
              <a:gd name="T17" fmla="*/ 118 h 1379"/>
              <a:gd name="T18" fmla="*/ 757 w 1554"/>
              <a:gd name="T19" fmla="*/ 209 h 1379"/>
              <a:gd name="T20" fmla="*/ 653 w 1554"/>
              <a:gd name="T21" fmla="*/ 295 h 1379"/>
              <a:gd name="T22" fmla="*/ 607 w 1554"/>
              <a:gd name="T23" fmla="*/ 352 h 1379"/>
              <a:gd name="T24" fmla="*/ 543 w 1554"/>
              <a:gd name="T25" fmla="*/ 404 h 1379"/>
              <a:gd name="T26" fmla="*/ 502 w 1554"/>
              <a:gd name="T27" fmla="*/ 444 h 1379"/>
              <a:gd name="T28" fmla="*/ 469 w 1554"/>
              <a:gd name="T29" fmla="*/ 479 h 1379"/>
              <a:gd name="T30" fmla="*/ 528 w 1554"/>
              <a:gd name="T31" fmla="*/ 366 h 1379"/>
              <a:gd name="T32" fmla="*/ 558 w 1554"/>
              <a:gd name="T33" fmla="*/ 304 h 1379"/>
              <a:gd name="T34" fmla="*/ 524 w 1554"/>
              <a:gd name="T35" fmla="*/ 181 h 1379"/>
              <a:gd name="T36" fmla="*/ 406 w 1554"/>
              <a:gd name="T37" fmla="*/ 272 h 1379"/>
              <a:gd name="T38" fmla="*/ 379 w 1554"/>
              <a:gd name="T39" fmla="*/ 397 h 1379"/>
              <a:gd name="T40" fmla="*/ 263 w 1554"/>
              <a:gd name="T41" fmla="*/ 581 h 1379"/>
              <a:gd name="T42" fmla="*/ 214 w 1554"/>
              <a:gd name="T43" fmla="*/ 697 h 1379"/>
              <a:gd name="T44" fmla="*/ 133 w 1554"/>
              <a:gd name="T45" fmla="*/ 878 h 1379"/>
              <a:gd name="T46" fmla="*/ 77 w 1554"/>
              <a:gd name="T47" fmla="*/ 1078 h 1379"/>
              <a:gd name="T48" fmla="*/ 0 w 1554"/>
              <a:gd name="T49" fmla="*/ 1293 h 1379"/>
              <a:gd name="T50" fmla="*/ 1477 w 1554"/>
              <a:gd name="T51" fmla="*/ 1379 h 1379"/>
              <a:gd name="T52" fmla="*/ 1495 w 1554"/>
              <a:gd name="T53" fmla="*/ 1298 h 1379"/>
              <a:gd name="T54" fmla="*/ 1509 w 1554"/>
              <a:gd name="T55" fmla="*/ 1188 h 1379"/>
              <a:gd name="T56" fmla="*/ 1503 w 1554"/>
              <a:gd name="T57" fmla="*/ 1122 h 1379"/>
              <a:gd name="T58" fmla="*/ 1542 w 1554"/>
              <a:gd name="T59" fmla="*/ 1006 h 1379"/>
              <a:gd name="T60" fmla="*/ 1542 w 1554"/>
              <a:gd name="T61" fmla="*/ 953 h 1379"/>
              <a:gd name="T62" fmla="*/ 1543 w 1554"/>
              <a:gd name="T63" fmla="*/ 898 h 1379"/>
              <a:gd name="T64" fmla="*/ 1537 w 1554"/>
              <a:gd name="T65" fmla="*/ 841 h 1379"/>
              <a:gd name="T66" fmla="*/ 1509 w 1554"/>
              <a:gd name="T67" fmla="*/ 764 h 1379"/>
              <a:gd name="T68" fmla="*/ 1472 w 1554"/>
              <a:gd name="T69" fmla="*/ 716 h 1379"/>
              <a:gd name="T70" fmla="*/ 1468 w 1554"/>
              <a:gd name="T71" fmla="*/ 673 h 1379"/>
              <a:gd name="T72" fmla="*/ 1427 w 1554"/>
              <a:gd name="T73" fmla="*/ 574 h 1379"/>
              <a:gd name="T74" fmla="*/ 1399 w 1554"/>
              <a:gd name="T75" fmla="*/ 550 h 1379"/>
              <a:gd name="T76" fmla="*/ 1405 w 1554"/>
              <a:gd name="T77" fmla="*/ 495 h 1379"/>
              <a:gd name="T78" fmla="*/ 1384 w 1554"/>
              <a:gd name="T79" fmla="*/ 448 h 1379"/>
              <a:gd name="T80" fmla="*/ 1352 w 1554"/>
              <a:gd name="T81" fmla="*/ 359 h 1379"/>
              <a:gd name="T82" fmla="*/ 1314 w 1554"/>
              <a:gd name="T83" fmla="*/ 287 h 1379"/>
              <a:gd name="T84" fmla="*/ 1245 w 1554"/>
              <a:gd name="T85" fmla="*/ 181 h 1379"/>
              <a:gd name="T86" fmla="*/ 1237 w 1554"/>
              <a:gd name="T87" fmla="*/ 145 h 1379"/>
              <a:gd name="T88" fmla="*/ 1241 w 1554"/>
              <a:gd name="T89" fmla="*/ 81 h 1379"/>
              <a:gd name="T90" fmla="*/ 1178 w 1554"/>
              <a:gd name="T91" fmla="*/ 59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54" h="1379">
                <a:moveTo>
                  <a:pt x="1178" y="59"/>
                </a:moveTo>
                <a:cubicBezTo>
                  <a:pt x="1178" y="59"/>
                  <a:pt x="1176" y="36"/>
                  <a:pt x="1171" y="26"/>
                </a:cubicBezTo>
                <a:cubicBezTo>
                  <a:pt x="1167" y="16"/>
                  <a:pt x="1166" y="0"/>
                  <a:pt x="1149" y="0"/>
                </a:cubicBezTo>
                <a:cubicBezTo>
                  <a:pt x="1132" y="0"/>
                  <a:pt x="1126" y="6"/>
                  <a:pt x="1120" y="7"/>
                </a:cubicBezTo>
                <a:cubicBezTo>
                  <a:pt x="1113" y="8"/>
                  <a:pt x="1099" y="7"/>
                  <a:pt x="1085" y="8"/>
                </a:cubicBezTo>
                <a:cubicBezTo>
                  <a:pt x="1070" y="9"/>
                  <a:pt x="1065" y="19"/>
                  <a:pt x="1038" y="24"/>
                </a:cubicBezTo>
                <a:cubicBezTo>
                  <a:pt x="1011" y="28"/>
                  <a:pt x="975" y="46"/>
                  <a:pt x="960" y="59"/>
                </a:cubicBezTo>
                <a:cubicBezTo>
                  <a:pt x="944" y="71"/>
                  <a:pt x="914" y="88"/>
                  <a:pt x="902" y="98"/>
                </a:cubicBezTo>
                <a:cubicBezTo>
                  <a:pt x="890" y="108"/>
                  <a:pt x="875" y="104"/>
                  <a:pt x="864" y="118"/>
                </a:cubicBezTo>
                <a:cubicBezTo>
                  <a:pt x="852" y="133"/>
                  <a:pt x="779" y="187"/>
                  <a:pt x="757" y="209"/>
                </a:cubicBezTo>
                <a:cubicBezTo>
                  <a:pt x="734" y="230"/>
                  <a:pt x="663" y="268"/>
                  <a:pt x="653" y="295"/>
                </a:cubicBezTo>
                <a:cubicBezTo>
                  <a:pt x="643" y="323"/>
                  <a:pt x="627" y="345"/>
                  <a:pt x="607" y="352"/>
                </a:cubicBezTo>
                <a:cubicBezTo>
                  <a:pt x="586" y="359"/>
                  <a:pt x="551" y="388"/>
                  <a:pt x="543" y="404"/>
                </a:cubicBezTo>
                <a:cubicBezTo>
                  <a:pt x="536" y="419"/>
                  <a:pt x="513" y="428"/>
                  <a:pt x="502" y="444"/>
                </a:cubicBezTo>
                <a:cubicBezTo>
                  <a:pt x="490" y="460"/>
                  <a:pt x="469" y="479"/>
                  <a:pt x="469" y="479"/>
                </a:cubicBezTo>
                <a:cubicBezTo>
                  <a:pt x="469" y="479"/>
                  <a:pt x="514" y="385"/>
                  <a:pt x="528" y="366"/>
                </a:cubicBezTo>
                <a:cubicBezTo>
                  <a:pt x="541" y="348"/>
                  <a:pt x="546" y="314"/>
                  <a:pt x="558" y="304"/>
                </a:cubicBezTo>
                <a:cubicBezTo>
                  <a:pt x="552" y="279"/>
                  <a:pt x="534" y="216"/>
                  <a:pt x="524" y="181"/>
                </a:cubicBezTo>
                <a:cubicBezTo>
                  <a:pt x="483" y="203"/>
                  <a:pt x="418" y="248"/>
                  <a:pt x="406" y="272"/>
                </a:cubicBezTo>
                <a:cubicBezTo>
                  <a:pt x="394" y="295"/>
                  <a:pt x="382" y="373"/>
                  <a:pt x="379" y="397"/>
                </a:cubicBezTo>
                <a:cubicBezTo>
                  <a:pt x="345" y="416"/>
                  <a:pt x="272" y="552"/>
                  <a:pt x="263" y="581"/>
                </a:cubicBezTo>
                <a:cubicBezTo>
                  <a:pt x="254" y="609"/>
                  <a:pt x="219" y="652"/>
                  <a:pt x="214" y="697"/>
                </a:cubicBezTo>
                <a:cubicBezTo>
                  <a:pt x="208" y="743"/>
                  <a:pt x="151" y="831"/>
                  <a:pt x="133" y="878"/>
                </a:cubicBezTo>
                <a:cubicBezTo>
                  <a:pt x="115" y="924"/>
                  <a:pt x="87" y="1041"/>
                  <a:pt x="77" y="1078"/>
                </a:cubicBezTo>
                <a:cubicBezTo>
                  <a:pt x="67" y="1115"/>
                  <a:pt x="0" y="1293"/>
                  <a:pt x="0" y="1293"/>
                </a:cubicBezTo>
                <a:cubicBezTo>
                  <a:pt x="1477" y="1379"/>
                  <a:pt x="1477" y="1379"/>
                  <a:pt x="1477" y="1379"/>
                </a:cubicBezTo>
                <a:cubicBezTo>
                  <a:pt x="1477" y="1379"/>
                  <a:pt x="1493" y="1335"/>
                  <a:pt x="1495" y="1298"/>
                </a:cubicBezTo>
                <a:cubicBezTo>
                  <a:pt x="1497" y="1262"/>
                  <a:pt x="1510" y="1219"/>
                  <a:pt x="1509" y="1188"/>
                </a:cubicBezTo>
                <a:cubicBezTo>
                  <a:pt x="1508" y="1158"/>
                  <a:pt x="1500" y="1150"/>
                  <a:pt x="1503" y="1122"/>
                </a:cubicBezTo>
                <a:cubicBezTo>
                  <a:pt x="1507" y="1094"/>
                  <a:pt x="1539" y="1032"/>
                  <a:pt x="1542" y="1006"/>
                </a:cubicBezTo>
                <a:cubicBezTo>
                  <a:pt x="1544" y="980"/>
                  <a:pt x="1541" y="973"/>
                  <a:pt x="1542" y="953"/>
                </a:cubicBezTo>
                <a:cubicBezTo>
                  <a:pt x="1543" y="933"/>
                  <a:pt x="1554" y="910"/>
                  <a:pt x="1543" y="898"/>
                </a:cubicBezTo>
                <a:cubicBezTo>
                  <a:pt x="1531" y="886"/>
                  <a:pt x="1542" y="860"/>
                  <a:pt x="1537" y="841"/>
                </a:cubicBezTo>
                <a:cubicBezTo>
                  <a:pt x="1532" y="822"/>
                  <a:pt x="1527" y="782"/>
                  <a:pt x="1509" y="764"/>
                </a:cubicBezTo>
                <a:cubicBezTo>
                  <a:pt x="1491" y="745"/>
                  <a:pt x="1468" y="725"/>
                  <a:pt x="1472" y="716"/>
                </a:cubicBezTo>
                <a:cubicBezTo>
                  <a:pt x="1475" y="706"/>
                  <a:pt x="1474" y="692"/>
                  <a:pt x="1468" y="673"/>
                </a:cubicBezTo>
                <a:cubicBezTo>
                  <a:pt x="1461" y="653"/>
                  <a:pt x="1434" y="584"/>
                  <a:pt x="1427" y="574"/>
                </a:cubicBezTo>
                <a:cubicBezTo>
                  <a:pt x="1420" y="565"/>
                  <a:pt x="1405" y="559"/>
                  <a:pt x="1399" y="550"/>
                </a:cubicBezTo>
                <a:cubicBezTo>
                  <a:pt x="1394" y="541"/>
                  <a:pt x="1409" y="513"/>
                  <a:pt x="1405" y="495"/>
                </a:cubicBezTo>
                <a:cubicBezTo>
                  <a:pt x="1402" y="477"/>
                  <a:pt x="1391" y="468"/>
                  <a:pt x="1384" y="448"/>
                </a:cubicBezTo>
                <a:cubicBezTo>
                  <a:pt x="1369" y="411"/>
                  <a:pt x="1351" y="375"/>
                  <a:pt x="1352" y="359"/>
                </a:cubicBezTo>
                <a:cubicBezTo>
                  <a:pt x="1352" y="342"/>
                  <a:pt x="1319" y="311"/>
                  <a:pt x="1314" y="287"/>
                </a:cubicBezTo>
                <a:cubicBezTo>
                  <a:pt x="1309" y="262"/>
                  <a:pt x="1251" y="201"/>
                  <a:pt x="1245" y="181"/>
                </a:cubicBezTo>
                <a:cubicBezTo>
                  <a:pt x="1239" y="161"/>
                  <a:pt x="1233" y="161"/>
                  <a:pt x="1237" y="145"/>
                </a:cubicBezTo>
                <a:cubicBezTo>
                  <a:pt x="1241" y="130"/>
                  <a:pt x="1255" y="98"/>
                  <a:pt x="1241" y="81"/>
                </a:cubicBezTo>
                <a:cubicBezTo>
                  <a:pt x="1228" y="64"/>
                  <a:pt x="1197" y="59"/>
                  <a:pt x="1178" y="5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32" name="Freeform 51"/>
          <p:cNvSpPr/>
          <p:nvPr/>
        </p:nvSpPr>
        <p:spPr>
          <a:xfrm rot="16200000">
            <a:off x="4286282" y="1549280"/>
            <a:ext cx="992134" cy="475485"/>
          </a:xfrm>
          <a:custGeom>
            <a:avLst/>
            <a:gdLst>
              <a:gd name="connsiteX0" fmla="*/ 992134 w 992134"/>
              <a:gd name="connsiteY0" fmla="*/ 1 h 475485"/>
              <a:gd name="connsiteX1" fmla="*/ 992134 w 992134"/>
              <a:gd name="connsiteY1" fmla="*/ 475485 h 475485"/>
              <a:gd name="connsiteX2" fmla="*/ 306334 w 992134"/>
              <a:gd name="connsiteY2" fmla="*/ 475485 h 475485"/>
              <a:gd name="connsiteX3" fmla="*/ 306334 w 992134"/>
              <a:gd name="connsiteY3" fmla="*/ 475484 h 475485"/>
              <a:gd name="connsiteX4" fmla="*/ 0 w 992134"/>
              <a:gd name="connsiteY4" fmla="*/ 475484 h 475485"/>
              <a:gd name="connsiteX5" fmla="*/ 253885 w 992134"/>
              <a:gd name="connsiteY5" fmla="*/ 0 h 475485"/>
              <a:gd name="connsiteX6" fmla="*/ 685800 w 992134"/>
              <a:gd name="connsiteY6" fmla="*/ 0 h 475485"/>
              <a:gd name="connsiteX7" fmla="*/ 685800 w 992134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134" h="475485">
                <a:moveTo>
                  <a:pt x="992134" y="1"/>
                </a:moveTo>
                <a:lnTo>
                  <a:pt x="992134" y="475485"/>
                </a:lnTo>
                <a:lnTo>
                  <a:pt x="306334" y="475485"/>
                </a:lnTo>
                <a:lnTo>
                  <a:pt x="306334" y="475484"/>
                </a:lnTo>
                <a:lnTo>
                  <a:pt x="0" y="475484"/>
                </a:lnTo>
                <a:lnTo>
                  <a:pt x="253885" y="0"/>
                </a:lnTo>
                <a:lnTo>
                  <a:pt x="685800" y="0"/>
                </a:lnTo>
                <a:lnTo>
                  <a:pt x="685800" y="1"/>
                </a:lnTo>
                <a:close/>
              </a:path>
            </a:pathLst>
          </a:custGeom>
          <a:solidFill>
            <a:srgbClr val="4DB3C7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3" name="Freeform 50"/>
          <p:cNvSpPr/>
          <p:nvPr/>
        </p:nvSpPr>
        <p:spPr>
          <a:xfrm rot="16200000">
            <a:off x="4157569" y="2399708"/>
            <a:ext cx="1249561" cy="475485"/>
          </a:xfrm>
          <a:custGeom>
            <a:avLst/>
            <a:gdLst>
              <a:gd name="connsiteX0" fmla="*/ 1249561 w 1249561"/>
              <a:gd name="connsiteY0" fmla="*/ 1 h 475485"/>
              <a:gd name="connsiteX1" fmla="*/ 991278 w 1249561"/>
              <a:gd name="connsiteY1" fmla="*/ 475485 h 475485"/>
              <a:gd name="connsiteX2" fmla="*/ 434530 w 1249561"/>
              <a:gd name="connsiteY2" fmla="*/ 475485 h 475485"/>
              <a:gd name="connsiteX3" fmla="*/ 434531 w 1249561"/>
              <a:gd name="connsiteY3" fmla="*/ 475484 h 475485"/>
              <a:gd name="connsiteX4" fmla="*/ 0 w 1249561"/>
              <a:gd name="connsiteY4" fmla="*/ 475484 h 475485"/>
              <a:gd name="connsiteX5" fmla="*/ 521910 w 1249561"/>
              <a:gd name="connsiteY5" fmla="*/ 0 h 475485"/>
              <a:gd name="connsiteX6" fmla="*/ 1109579 w 1249561"/>
              <a:gd name="connsiteY6" fmla="*/ 0 h 475485"/>
              <a:gd name="connsiteX7" fmla="*/ 1109578 w 1249561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9561" h="475485">
                <a:moveTo>
                  <a:pt x="1249561" y="1"/>
                </a:moveTo>
                <a:lnTo>
                  <a:pt x="991278" y="475485"/>
                </a:lnTo>
                <a:lnTo>
                  <a:pt x="434530" y="475485"/>
                </a:lnTo>
                <a:lnTo>
                  <a:pt x="434531" y="475484"/>
                </a:lnTo>
                <a:lnTo>
                  <a:pt x="0" y="475484"/>
                </a:lnTo>
                <a:lnTo>
                  <a:pt x="521910" y="0"/>
                </a:lnTo>
                <a:lnTo>
                  <a:pt x="1109579" y="0"/>
                </a:lnTo>
                <a:lnTo>
                  <a:pt x="1109578" y="1"/>
                </a:lnTo>
                <a:close/>
              </a:path>
            </a:pathLst>
          </a:custGeom>
          <a:solidFill>
            <a:srgbClr val="F49D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4" name="Freeform 49"/>
          <p:cNvSpPr/>
          <p:nvPr/>
        </p:nvSpPr>
        <p:spPr>
          <a:xfrm rot="16200000">
            <a:off x="4019272" y="3259718"/>
            <a:ext cx="1526156" cy="475485"/>
          </a:xfrm>
          <a:custGeom>
            <a:avLst/>
            <a:gdLst>
              <a:gd name="connsiteX0" fmla="*/ 1526156 w 1526156"/>
              <a:gd name="connsiteY0" fmla="*/ 1 h 475485"/>
              <a:gd name="connsiteX1" fmla="*/ 1025091 w 1526156"/>
              <a:gd name="connsiteY1" fmla="*/ 475485 h 475485"/>
              <a:gd name="connsiteX2" fmla="*/ 355289 w 1526156"/>
              <a:gd name="connsiteY2" fmla="*/ 475485 h 475485"/>
              <a:gd name="connsiteX3" fmla="*/ 355289 w 1526156"/>
              <a:gd name="connsiteY3" fmla="*/ 475484 h 475485"/>
              <a:gd name="connsiteX4" fmla="*/ 0 w 1526156"/>
              <a:gd name="connsiteY4" fmla="*/ 475484 h 475485"/>
              <a:gd name="connsiteX5" fmla="*/ 789589 w 1526156"/>
              <a:gd name="connsiteY5" fmla="*/ 0 h 475485"/>
              <a:gd name="connsiteX6" fmla="*/ 1345888 w 1526156"/>
              <a:gd name="connsiteY6" fmla="*/ 0 h 475485"/>
              <a:gd name="connsiteX7" fmla="*/ 1345887 w 1526156"/>
              <a:gd name="connsiteY7" fmla="*/ 1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6156" h="475485">
                <a:moveTo>
                  <a:pt x="1526156" y="1"/>
                </a:moveTo>
                <a:lnTo>
                  <a:pt x="1025091" y="475485"/>
                </a:lnTo>
                <a:lnTo>
                  <a:pt x="355289" y="475485"/>
                </a:lnTo>
                <a:lnTo>
                  <a:pt x="355289" y="475484"/>
                </a:lnTo>
                <a:lnTo>
                  <a:pt x="0" y="475484"/>
                </a:lnTo>
                <a:lnTo>
                  <a:pt x="789589" y="0"/>
                </a:lnTo>
                <a:lnTo>
                  <a:pt x="1345888" y="0"/>
                </a:lnTo>
                <a:lnTo>
                  <a:pt x="1345887" y="1"/>
                </a:lnTo>
                <a:close/>
              </a:path>
            </a:pathLst>
          </a:cu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5" name="Freeform 30"/>
          <p:cNvSpPr/>
          <p:nvPr/>
        </p:nvSpPr>
        <p:spPr>
          <a:xfrm rot="16200000">
            <a:off x="3886675" y="4115156"/>
            <a:ext cx="1791350" cy="475485"/>
          </a:xfrm>
          <a:custGeom>
            <a:avLst/>
            <a:gdLst>
              <a:gd name="connsiteX0" fmla="*/ 1791350 w 1791350"/>
              <a:gd name="connsiteY0" fmla="*/ 0 h 475485"/>
              <a:gd name="connsiteX1" fmla="*/ 998932 w 1791350"/>
              <a:gd name="connsiteY1" fmla="*/ 475485 h 475485"/>
              <a:gd name="connsiteX2" fmla="*/ 496283 w 1791350"/>
              <a:gd name="connsiteY2" fmla="*/ 475485 h 475485"/>
              <a:gd name="connsiteX3" fmla="*/ 496282 w 1791350"/>
              <a:gd name="connsiteY3" fmla="*/ 475485 h 475485"/>
              <a:gd name="connsiteX4" fmla="*/ 0 w 1791350"/>
              <a:gd name="connsiteY4" fmla="*/ 475485 h 475485"/>
              <a:gd name="connsiteX5" fmla="*/ 1075640 w 1791350"/>
              <a:gd name="connsiteY5" fmla="*/ 1 h 475485"/>
              <a:gd name="connsiteX6" fmla="*/ 1145140 w 1791350"/>
              <a:gd name="connsiteY6" fmla="*/ 1 h 475485"/>
              <a:gd name="connsiteX7" fmla="*/ 1145141 w 1791350"/>
              <a:gd name="connsiteY7" fmla="*/ 0 h 475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1350" h="475485">
                <a:moveTo>
                  <a:pt x="1791350" y="0"/>
                </a:moveTo>
                <a:lnTo>
                  <a:pt x="998932" y="475485"/>
                </a:lnTo>
                <a:lnTo>
                  <a:pt x="496283" y="475485"/>
                </a:lnTo>
                <a:lnTo>
                  <a:pt x="496282" y="475485"/>
                </a:lnTo>
                <a:lnTo>
                  <a:pt x="0" y="475485"/>
                </a:lnTo>
                <a:lnTo>
                  <a:pt x="1075640" y="1"/>
                </a:lnTo>
                <a:lnTo>
                  <a:pt x="1145140" y="1"/>
                </a:lnTo>
                <a:lnTo>
                  <a:pt x="1145141" y="0"/>
                </a:lnTo>
                <a:close/>
              </a:path>
            </a:pathLst>
          </a:cu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19254" y="2280096"/>
            <a:ext cx="3873921" cy="992135"/>
          </a:xfrm>
          <a:prstGeom prst="rect">
            <a:avLst/>
          </a:prstGeom>
          <a:solidFill>
            <a:srgbClr val="F49D00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19254" y="1290955"/>
            <a:ext cx="3873921" cy="992135"/>
          </a:xfrm>
          <a:prstGeom prst="rect">
            <a:avLst/>
          </a:prstGeom>
          <a:solidFill>
            <a:srgbClr val="4DB3C7"/>
          </a:solidFill>
          <a:ln w="9525" cap="flat" cmpd="sng" algn="ctr">
            <a:noFill/>
            <a:prstDash val="solid"/>
          </a:ln>
          <a:effectLst/>
        </p:spPr>
        <p:txBody>
          <a:bodyPr lIns="274320" tIns="0" rtlCol="0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09923" y="3259072"/>
            <a:ext cx="3873921" cy="992135"/>
          </a:xfrm>
          <a:prstGeom prst="rect">
            <a:avLst/>
          </a:prstGeom>
          <a:solidFill>
            <a:srgbClr val="D2326B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3200" kern="0" dirty="0">
                <a:solidFill>
                  <a:prstClr val="white"/>
                </a:solidFill>
                <a:latin typeface="Open Sans Light"/>
              </a:rPr>
              <a:t>  03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19254" y="4256438"/>
            <a:ext cx="3873921" cy="992135"/>
          </a:xfrm>
          <a:prstGeom prst="rect">
            <a:avLst/>
          </a:prstGeom>
          <a:solidFill>
            <a:srgbClr val="21B169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defTabSz="1219170"/>
            <a:r>
              <a:rPr lang="en-US" sz="2800" kern="0" dirty="0">
                <a:solidFill>
                  <a:prstClr val="white"/>
                </a:solidFill>
                <a:latin typeface="Open Sans Light"/>
              </a:rPr>
              <a:t>  04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62650" y="1552175"/>
            <a:ext cx="2590800" cy="58939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Simplify Azure Adoption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ease of standing up secure and compliant infrastructure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2650" y="2471672"/>
            <a:ext cx="2590800" cy="66787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Showcase a commonly used Reference Architecture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Azure PaaS LOB Web Apps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62650" y="4396615"/>
            <a:ext cx="2590800" cy="65479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chemeClr val="bg1"/>
                </a:solidFill>
                <a:latin typeface="Open Sans Light"/>
              </a:rPr>
              <a:t>Showcase Microsoft Partner Relationship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Microsoft and Avyan Consulting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62650" y="3264097"/>
            <a:ext cx="2590800" cy="100796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1219170">
              <a:lnSpc>
                <a:spcPct val="85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Teach how to deploy a secure and compliant Azure PaaS solution</a:t>
            </a:r>
          </a:p>
          <a:p>
            <a:pPr defTabSz="1219170">
              <a:lnSpc>
                <a:spcPct val="85000"/>
              </a:lnSpc>
            </a:pPr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Open Sans Light"/>
              </a:rPr>
              <a:t>Open sourcing allows us to learn from the larger community</a:t>
            </a:r>
          </a:p>
        </p:txBody>
      </p:sp>
      <p:sp>
        <p:nvSpPr>
          <p:cNvPr id="44" name="Freeform 33"/>
          <p:cNvSpPr>
            <a:spLocks noEditPoints="1"/>
          </p:cNvSpPr>
          <p:nvPr/>
        </p:nvSpPr>
        <p:spPr bwMode="auto">
          <a:xfrm>
            <a:off x="1844988" y="1832066"/>
            <a:ext cx="1156558" cy="1232394"/>
          </a:xfrm>
          <a:custGeom>
            <a:avLst/>
            <a:gdLst>
              <a:gd name="T0" fmla="*/ 352 w 847"/>
              <a:gd name="T1" fmla="*/ 452 h 903"/>
              <a:gd name="T2" fmla="*/ 495 w 847"/>
              <a:gd name="T3" fmla="*/ 452 h 903"/>
              <a:gd name="T4" fmla="*/ 423 w 847"/>
              <a:gd name="T5" fmla="*/ 495 h 903"/>
              <a:gd name="T6" fmla="*/ 423 w 847"/>
              <a:gd name="T7" fmla="*/ 409 h 903"/>
              <a:gd name="T8" fmla="*/ 423 w 847"/>
              <a:gd name="T9" fmla="*/ 495 h 903"/>
              <a:gd name="T10" fmla="*/ 814 w 847"/>
              <a:gd name="T11" fmla="*/ 226 h 903"/>
              <a:gd name="T12" fmla="*/ 559 w 847"/>
              <a:gd name="T13" fmla="*/ 217 h 903"/>
              <a:gd name="T14" fmla="*/ 288 w 847"/>
              <a:gd name="T15" fmla="*/ 217 h 903"/>
              <a:gd name="T16" fmla="*/ 33 w 847"/>
              <a:gd name="T17" fmla="*/ 226 h 903"/>
              <a:gd name="T18" fmla="*/ 94 w 847"/>
              <a:gd name="T19" fmla="*/ 509 h 903"/>
              <a:gd name="T20" fmla="*/ 129 w 847"/>
              <a:gd name="T21" fmla="*/ 717 h 903"/>
              <a:gd name="T22" fmla="*/ 423 w 847"/>
              <a:gd name="T23" fmla="*/ 903 h 903"/>
              <a:gd name="T24" fmla="*/ 717 w 847"/>
              <a:gd name="T25" fmla="*/ 717 h 903"/>
              <a:gd name="T26" fmla="*/ 814 w 847"/>
              <a:gd name="T27" fmla="*/ 677 h 903"/>
              <a:gd name="T28" fmla="*/ 129 w 847"/>
              <a:gd name="T29" fmla="*/ 689 h 903"/>
              <a:gd name="T30" fmla="*/ 57 w 847"/>
              <a:gd name="T31" fmla="*/ 663 h 903"/>
              <a:gd name="T32" fmla="*/ 174 w 847"/>
              <a:gd name="T33" fmla="*/ 471 h 903"/>
              <a:gd name="T34" fmla="*/ 283 w 847"/>
              <a:gd name="T35" fmla="*/ 658 h 903"/>
              <a:gd name="T36" fmla="*/ 267 w 847"/>
              <a:gd name="T37" fmla="*/ 505 h 903"/>
              <a:gd name="T38" fmla="*/ 267 w 847"/>
              <a:gd name="T39" fmla="*/ 399 h 903"/>
              <a:gd name="T40" fmla="*/ 267 w 847"/>
              <a:gd name="T41" fmla="*/ 505 h 903"/>
              <a:gd name="T42" fmla="*/ 175 w 847"/>
              <a:gd name="T43" fmla="*/ 433 h 903"/>
              <a:gd name="T44" fmla="*/ 129 w 847"/>
              <a:gd name="T45" fmla="*/ 215 h 903"/>
              <a:gd name="T46" fmla="*/ 269 w 847"/>
              <a:gd name="T47" fmla="*/ 362 h 903"/>
              <a:gd name="T48" fmla="*/ 502 w 847"/>
              <a:gd name="T49" fmla="*/ 315 h 903"/>
              <a:gd name="T50" fmla="*/ 537 w 847"/>
              <a:gd name="T51" fmla="*/ 255 h 903"/>
              <a:gd name="T52" fmla="*/ 423 w 847"/>
              <a:gd name="T53" fmla="*/ 29 h 903"/>
              <a:gd name="T54" fmla="*/ 423 w 847"/>
              <a:gd name="T55" fmla="*/ 273 h 903"/>
              <a:gd name="T56" fmla="*/ 423 w 847"/>
              <a:gd name="T57" fmla="*/ 29 h 903"/>
              <a:gd name="T58" fmla="*/ 391 w 847"/>
              <a:gd name="T59" fmla="*/ 290 h 903"/>
              <a:gd name="T60" fmla="*/ 299 w 847"/>
              <a:gd name="T61" fmla="*/ 343 h 903"/>
              <a:gd name="T62" fmla="*/ 299 w 847"/>
              <a:gd name="T63" fmla="*/ 561 h 903"/>
              <a:gd name="T64" fmla="*/ 391 w 847"/>
              <a:gd name="T65" fmla="*/ 614 h 903"/>
              <a:gd name="T66" fmla="*/ 299 w 847"/>
              <a:gd name="T67" fmla="*/ 561 h 903"/>
              <a:gd name="T68" fmla="*/ 315 w 847"/>
              <a:gd name="T69" fmla="*/ 677 h 903"/>
              <a:gd name="T70" fmla="*/ 532 w 847"/>
              <a:gd name="T71" fmla="*/ 677 h 903"/>
              <a:gd name="T72" fmla="*/ 537 w 847"/>
              <a:gd name="T73" fmla="*/ 648 h 903"/>
              <a:gd name="T74" fmla="*/ 502 w 847"/>
              <a:gd name="T75" fmla="*/ 588 h 903"/>
              <a:gd name="T76" fmla="*/ 537 w 847"/>
              <a:gd name="T77" fmla="*/ 648 h 903"/>
              <a:gd name="T78" fmla="*/ 488 w 847"/>
              <a:gd name="T79" fmla="*/ 563 h 903"/>
              <a:gd name="T80" fmla="*/ 359 w 847"/>
              <a:gd name="T81" fmla="*/ 563 h 903"/>
              <a:gd name="T82" fmla="*/ 294 w 847"/>
              <a:gd name="T83" fmla="*/ 452 h 903"/>
              <a:gd name="T84" fmla="*/ 359 w 847"/>
              <a:gd name="T85" fmla="*/ 340 h 903"/>
              <a:gd name="T86" fmla="*/ 488 w 847"/>
              <a:gd name="T87" fmla="*/ 340 h 903"/>
              <a:gd name="T88" fmla="*/ 552 w 847"/>
              <a:gd name="T89" fmla="*/ 452 h 903"/>
              <a:gd name="T90" fmla="*/ 717 w 847"/>
              <a:gd name="T91" fmla="*/ 215 h 903"/>
              <a:gd name="T92" fmla="*/ 672 w 847"/>
              <a:gd name="T93" fmla="*/ 433 h 903"/>
              <a:gd name="T94" fmla="*/ 564 w 847"/>
              <a:gd name="T95" fmla="*/ 245 h 903"/>
              <a:gd name="T96" fmla="*/ 580 w 847"/>
              <a:gd name="T97" fmla="*/ 399 h 903"/>
              <a:gd name="T98" fmla="*/ 580 w 847"/>
              <a:gd name="T99" fmla="*/ 505 h 903"/>
              <a:gd name="T100" fmla="*/ 580 w 847"/>
              <a:gd name="T101" fmla="*/ 399 h 903"/>
              <a:gd name="T102" fmla="*/ 717 w 847"/>
              <a:gd name="T103" fmla="*/ 689 h 903"/>
              <a:gd name="T104" fmla="*/ 564 w 847"/>
              <a:gd name="T105" fmla="*/ 658 h 903"/>
              <a:gd name="T106" fmla="*/ 672 w 847"/>
              <a:gd name="T107" fmla="*/ 47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47" h="903">
                <a:moveTo>
                  <a:pt x="423" y="380"/>
                </a:moveTo>
                <a:cubicBezTo>
                  <a:pt x="384" y="380"/>
                  <a:pt x="352" y="412"/>
                  <a:pt x="352" y="452"/>
                </a:cubicBezTo>
                <a:cubicBezTo>
                  <a:pt x="352" y="491"/>
                  <a:pt x="384" y="523"/>
                  <a:pt x="423" y="523"/>
                </a:cubicBezTo>
                <a:cubicBezTo>
                  <a:pt x="463" y="523"/>
                  <a:pt x="495" y="491"/>
                  <a:pt x="495" y="452"/>
                </a:cubicBezTo>
                <a:cubicBezTo>
                  <a:pt x="495" y="412"/>
                  <a:pt x="463" y="380"/>
                  <a:pt x="423" y="380"/>
                </a:cubicBezTo>
                <a:close/>
                <a:moveTo>
                  <a:pt x="423" y="495"/>
                </a:moveTo>
                <a:cubicBezTo>
                  <a:pt x="400" y="495"/>
                  <a:pt x="380" y="475"/>
                  <a:pt x="380" y="452"/>
                </a:cubicBezTo>
                <a:cubicBezTo>
                  <a:pt x="380" y="428"/>
                  <a:pt x="400" y="409"/>
                  <a:pt x="423" y="409"/>
                </a:cubicBezTo>
                <a:cubicBezTo>
                  <a:pt x="447" y="409"/>
                  <a:pt x="466" y="428"/>
                  <a:pt x="466" y="452"/>
                </a:cubicBezTo>
                <a:cubicBezTo>
                  <a:pt x="466" y="475"/>
                  <a:pt x="447" y="495"/>
                  <a:pt x="423" y="495"/>
                </a:cubicBezTo>
                <a:close/>
                <a:moveTo>
                  <a:pt x="695" y="452"/>
                </a:moveTo>
                <a:cubicBezTo>
                  <a:pt x="789" y="368"/>
                  <a:pt x="847" y="282"/>
                  <a:pt x="814" y="226"/>
                </a:cubicBezTo>
                <a:cubicBezTo>
                  <a:pt x="804" y="208"/>
                  <a:pt x="778" y="186"/>
                  <a:pt x="717" y="186"/>
                </a:cubicBezTo>
                <a:cubicBezTo>
                  <a:pt x="674" y="186"/>
                  <a:pt x="619" y="197"/>
                  <a:pt x="559" y="217"/>
                </a:cubicBezTo>
                <a:cubicBezTo>
                  <a:pt x="534" y="93"/>
                  <a:pt x="488" y="0"/>
                  <a:pt x="423" y="0"/>
                </a:cubicBezTo>
                <a:cubicBezTo>
                  <a:pt x="359" y="0"/>
                  <a:pt x="313" y="93"/>
                  <a:pt x="288" y="217"/>
                </a:cubicBezTo>
                <a:cubicBezTo>
                  <a:pt x="228" y="197"/>
                  <a:pt x="173" y="186"/>
                  <a:pt x="129" y="186"/>
                </a:cubicBezTo>
                <a:cubicBezTo>
                  <a:pt x="68" y="186"/>
                  <a:pt x="43" y="208"/>
                  <a:pt x="33" y="226"/>
                </a:cubicBezTo>
                <a:cubicBezTo>
                  <a:pt x="0" y="282"/>
                  <a:pt x="58" y="368"/>
                  <a:pt x="152" y="452"/>
                </a:cubicBezTo>
                <a:cubicBezTo>
                  <a:pt x="131" y="471"/>
                  <a:pt x="111" y="490"/>
                  <a:pt x="94" y="509"/>
                </a:cubicBezTo>
                <a:cubicBezTo>
                  <a:pt x="31" y="580"/>
                  <a:pt x="10" y="638"/>
                  <a:pt x="32" y="677"/>
                </a:cubicBezTo>
                <a:cubicBezTo>
                  <a:pt x="43" y="696"/>
                  <a:pt x="68" y="717"/>
                  <a:pt x="129" y="717"/>
                </a:cubicBezTo>
                <a:cubicBezTo>
                  <a:pt x="173" y="717"/>
                  <a:pt x="228" y="706"/>
                  <a:pt x="288" y="686"/>
                </a:cubicBezTo>
                <a:cubicBezTo>
                  <a:pt x="313" y="810"/>
                  <a:pt x="359" y="903"/>
                  <a:pt x="423" y="903"/>
                </a:cubicBezTo>
                <a:cubicBezTo>
                  <a:pt x="488" y="903"/>
                  <a:pt x="534" y="810"/>
                  <a:pt x="559" y="686"/>
                </a:cubicBezTo>
                <a:cubicBezTo>
                  <a:pt x="619" y="706"/>
                  <a:pt x="674" y="717"/>
                  <a:pt x="717" y="717"/>
                </a:cubicBezTo>
                <a:cubicBezTo>
                  <a:pt x="717" y="717"/>
                  <a:pt x="717" y="717"/>
                  <a:pt x="717" y="717"/>
                </a:cubicBezTo>
                <a:cubicBezTo>
                  <a:pt x="778" y="717"/>
                  <a:pt x="804" y="696"/>
                  <a:pt x="814" y="677"/>
                </a:cubicBezTo>
                <a:cubicBezTo>
                  <a:pt x="847" y="621"/>
                  <a:pt x="789" y="535"/>
                  <a:pt x="695" y="452"/>
                </a:cubicBezTo>
                <a:close/>
                <a:moveTo>
                  <a:pt x="129" y="689"/>
                </a:moveTo>
                <a:cubicBezTo>
                  <a:pt x="129" y="689"/>
                  <a:pt x="129" y="689"/>
                  <a:pt x="129" y="689"/>
                </a:cubicBezTo>
                <a:cubicBezTo>
                  <a:pt x="103" y="689"/>
                  <a:pt x="70" y="684"/>
                  <a:pt x="57" y="663"/>
                </a:cubicBezTo>
                <a:cubicBezTo>
                  <a:pt x="42" y="636"/>
                  <a:pt x="64" y="586"/>
                  <a:pt x="116" y="528"/>
                </a:cubicBezTo>
                <a:cubicBezTo>
                  <a:pt x="133" y="509"/>
                  <a:pt x="153" y="490"/>
                  <a:pt x="174" y="471"/>
                </a:cubicBezTo>
                <a:cubicBezTo>
                  <a:pt x="204" y="495"/>
                  <a:pt x="235" y="518"/>
                  <a:pt x="269" y="541"/>
                </a:cubicBezTo>
                <a:cubicBezTo>
                  <a:pt x="272" y="581"/>
                  <a:pt x="276" y="621"/>
                  <a:pt x="283" y="658"/>
                </a:cubicBezTo>
                <a:cubicBezTo>
                  <a:pt x="224" y="678"/>
                  <a:pt x="171" y="689"/>
                  <a:pt x="129" y="689"/>
                </a:cubicBezTo>
                <a:close/>
                <a:moveTo>
                  <a:pt x="267" y="505"/>
                </a:moveTo>
                <a:cubicBezTo>
                  <a:pt x="241" y="487"/>
                  <a:pt x="218" y="469"/>
                  <a:pt x="197" y="452"/>
                </a:cubicBezTo>
                <a:cubicBezTo>
                  <a:pt x="218" y="434"/>
                  <a:pt x="242" y="416"/>
                  <a:pt x="267" y="399"/>
                </a:cubicBezTo>
                <a:cubicBezTo>
                  <a:pt x="266" y="416"/>
                  <a:pt x="266" y="434"/>
                  <a:pt x="266" y="452"/>
                </a:cubicBezTo>
                <a:cubicBezTo>
                  <a:pt x="266" y="469"/>
                  <a:pt x="266" y="487"/>
                  <a:pt x="267" y="505"/>
                </a:cubicBezTo>
                <a:close/>
                <a:moveTo>
                  <a:pt x="269" y="362"/>
                </a:moveTo>
                <a:cubicBezTo>
                  <a:pt x="235" y="385"/>
                  <a:pt x="203" y="409"/>
                  <a:pt x="175" y="433"/>
                </a:cubicBezTo>
                <a:cubicBezTo>
                  <a:pt x="81" y="350"/>
                  <a:pt x="37" y="275"/>
                  <a:pt x="57" y="240"/>
                </a:cubicBezTo>
                <a:cubicBezTo>
                  <a:pt x="70" y="219"/>
                  <a:pt x="103" y="215"/>
                  <a:pt x="129" y="215"/>
                </a:cubicBezTo>
                <a:cubicBezTo>
                  <a:pt x="171" y="215"/>
                  <a:pt x="224" y="226"/>
                  <a:pt x="283" y="245"/>
                </a:cubicBezTo>
                <a:cubicBezTo>
                  <a:pt x="276" y="283"/>
                  <a:pt x="272" y="322"/>
                  <a:pt x="269" y="362"/>
                </a:cubicBezTo>
                <a:close/>
                <a:moveTo>
                  <a:pt x="548" y="343"/>
                </a:moveTo>
                <a:cubicBezTo>
                  <a:pt x="533" y="333"/>
                  <a:pt x="518" y="324"/>
                  <a:pt x="502" y="315"/>
                </a:cubicBezTo>
                <a:cubicBezTo>
                  <a:pt x="487" y="306"/>
                  <a:pt x="471" y="298"/>
                  <a:pt x="456" y="290"/>
                </a:cubicBezTo>
                <a:cubicBezTo>
                  <a:pt x="483" y="277"/>
                  <a:pt x="510" y="265"/>
                  <a:pt x="537" y="255"/>
                </a:cubicBezTo>
                <a:cubicBezTo>
                  <a:pt x="541" y="283"/>
                  <a:pt x="545" y="312"/>
                  <a:pt x="548" y="343"/>
                </a:cubicBezTo>
                <a:close/>
                <a:moveTo>
                  <a:pt x="423" y="29"/>
                </a:moveTo>
                <a:cubicBezTo>
                  <a:pt x="464" y="29"/>
                  <a:pt x="507" y="104"/>
                  <a:pt x="532" y="227"/>
                </a:cubicBezTo>
                <a:cubicBezTo>
                  <a:pt x="497" y="240"/>
                  <a:pt x="460" y="255"/>
                  <a:pt x="423" y="273"/>
                </a:cubicBezTo>
                <a:cubicBezTo>
                  <a:pt x="387" y="255"/>
                  <a:pt x="350" y="240"/>
                  <a:pt x="315" y="227"/>
                </a:cubicBezTo>
                <a:cubicBezTo>
                  <a:pt x="340" y="104"/>
                  <a:pt x="383" y="29"/>
                  <a:pt x="423" y="29"/>
                </a:cubicBezTo>
                <a:close/>
                <a:moveTo>
                  <a:pt x="310" y="255"/>
                </a:moveTo>
                <a:cubicBezTo>
                  <a:pt x="336" y="265"/>
                  <a:pt x="364" y="277"/>
                  <a:pt x="391" y="290"/>
                </a:cubicBezTo>
                <a:cubicBezTo>
                  <a:pt x="376" y="298"/>
                  <a:pt x="360" y="306"/>
                  <a:pt x="345" y="315"/>
                </a:cubicBezTo>
                <a:cubicBezTo>
                  <a:pt x="329" y="324"/>
                  <a:pt x="314" y="333"/>
                  <a:pt x="299" y="343"/>
                </a:cubicBezTo>
                <a:cubicBezTo>
                  <a:pt x="302" y="312"/>
                  <a:pt x="305" y="283"/>
                  <a:pt x="310" y="255"/>
                </a:cubicBezTo>
                <a:close/>
                <a:moveTo>
                  <a:pt x="299" y="561"/>
                </a:moveTo>
                <a:cubicBezTo>
                  <a:pt x="314" y="570"/>
                  <a:pt x="329" y="579"/>
                  <a:pt x="345" y="588"/>
                </a:cubicBezTo>
                <a:cubicBezTo>
                  <a:pt x="360" y="597"/>
                  <a:pt x="376" y="606"/>
                  <a:pt x="391" y="614"/>
                </a:cubicBezTo>
                <a:cubicBezTo>
                  <a:pt x="364" y="627"/>
                  <a:pt x="336" y="638"/>
                  <a:pt x="310" y="648"/>
                </a:cubicBezTo>
                <a:cubicBezTo>
                  <a:pt x="305" y="621"/>
                  <a:pt x="302" y="592"/>
                  <a:pt x="299" y="561"/>
                </a:cubicBezTo>
                <a:close/>
                <a:moveTo>
                  <a:pt x="423" y="874"/>
                </a:moveTo>
                <a:cubicBezTo>
                  <a:pt x="383" y="874"/>
                  <a:pt x="340" y="799"/>
                  <a:pt x="315" y="677"/>
                </a:cubicBezTo>
                <a:cubicBezTo>
                  <a:pt x="350" y="664"/>
                  <a:pt x="387" y="648"/>
                  <a:pt x="423" y="630"/>
                </a:cubicBezTo>
                <a:cubicBezTo>
                  <a:pt x="460" y="648"/>
                  <a:pt x="497" y="664"/>
                  <a:pt x="532" y="677"/>
                </a:cubicBezTo>
                <a:cubicBezTo>
                  <a:pt x="507" y="799"/>
                  <a:pt x="464" y="874"/>
                  <a:pt x="423" y="874"/>
                </a:cubicBezTo>
                <a:close/>
                <a:moveTo>
                  <a:pt x="537" y="648"/>
                </a:moveTo>
                <a:cubicBezTo>
                  <a:pt x="510" y="638"/>
                  <a:pt x="483" y="627"/>
                  <a:pt x="456" y="614"/>
                </a:cubicBezTo>
                <a:cubicBezTo>
                  <a:pt x="471" y="606"/>
                  <a:pt x="487" y="597"/>
                  <a:pt x="502" y="588"/>
                </a:cubicBezTo>
                <a:cubicBezTo>
                  <a:pt x="518" y="579"/>
                  <a:pt x="533" y="570"/>
                  <a:pt x="548" y="561"/>
                </a:cubicBezTo>
                <a:cubicBezTo>
                  <a:pt x="545" y="592"/>
                  <a:pt x="541" y="621"/>
                  <a:pt x="537" y="648"/>
                </a:cubicBezTo>
                <a:close/>
                <a:moveTo>
                  <a:pt x="550" y="525"/>
                </a:moveTo>
                <a:cubicBezTo>
                  <a:pt x="531" y="538"/>
                  <a:pt x="510" y="551"/>
                  <a:pt x="488" y="563"/>
                </a:cubicBezTo>
                <a:cubicBezTo>
                  <a:pt x="466" y="576"/>
                  <a:pt x="445" y="587"/>
                  <a:pt x="423" y="598"/>
                </a:cubicBezTo>
                <a:cubicBezTo>
                  <a:pt x="402" y="587"/>
                  <a:pt x="380" y="576"/>
                  <a:pt x="359" y="563"/>
                </a:cubicBezTo>
                <a:cubicBezTo>
                  <a:pt x="337" y="551"/>
                  <a:pt x="316" y="538"/>
                  <a:pt x="296" y="525"/>
                </a:cubicBezTo>
                <a:cubicBezTo>
                  <a:pt x="295" y="501"/>
                  <a:pt x="294" y="477"/>
                  <a:pt x="294" y="452"/>
                </a:cubicBezTo>
                <a:cubicBezTo>
                  <a:pt x="294" y="426"/>
                  <a:pt x="295" y="402"/>
                  <a:pt x="296" y="379"/>
                </a:cubicBezTo>
                <a:cubicBezTo>
                  <a:pt x="317" y="365"/>
                  <a:pt x="337" y="352"/>
                  <a:pt x="359" y="340"/>
                </a:cubicBezTo>
                <a:cubicBezTo>
                  <a:pt x="380" y="328"/>
                  <a:pt x="402" y="316"/>
                  <a:pt x="423" y="305"/>
                </a:cubicBezTo>
                <a:cubicBezTo>
                  <a:pt x="445" y="316"/>
                  <a:pt x="466" y="328"/>
                  <a:pt x="488" y="340"/>
                </a:cubicBezTo>
                <a:cubicBezTo>
                  <a:pt x="510" y="353"/>
                  <a:pt x="531" y="366"/>
                  <a:pt x="550" y="379"/>
                </a:cubicBezTo>
                <a:cubicBezTo>
                  <a:pt x="552" y="402"/>
                  <a:pt x="552" y="426"/>
                  <a:pt x="552" y="452"/>
                </a:cubicBezTo>
                <a:cubicBezTo>
                  <a:pt x="552" y="477"/>
                  <a:pt x="552" y="501"/>
                  <a:pt x="550" y="525"/>
                </a:cubicBezTo>
                <a:close/>
                <a:moveTo>
                  <a:pt x="717" y="215"/>
                </a:moveTo>
                <a:cubicBezTo>
                  <a:pt x="744" y="215"/>
                  <a:pt x="777" y="219"/>
                  <a:pt x="790" y="240"/>
                </a:cubicBezTo>
                <a:cubicBezTo>
                  <a:pt x="810" y="275"/>
                  <a:pt x="766" y="350"/>
                  <a:pt x="672" y="433"/>
                </a:cubicBezTo>
                <a:cubicBezTo>
                  <a:pt x="643" y="409"/>
                  <a:pt x="611" y="385"/>
                  <a:pt x="578" y="362"/>
                </a:cubicBezTo>
                <a:cubicBezTo>
                  <a:pt x="575" y="322"/>
                  <a:pt x="571" y="283"/>
                  <a:pt x="564" y="245"/>
                </a:cubicBezTo>
                <a:cubicBezTo>
                  <a:pt x="623" y="226"/>
                  <a:pt x="676" y="215"/>
                  <a:pt x="717" y="215"/>
                </a:cubicBezTo>
                <a:close/>
                <a:moveTo>
                  <a:pt x="580" y="399"/>
                </a:moveTo>
                <a:cubicBezTo>
                  <a:pt x="605" y="416"/>
                  <a:pt x="629" y="434"/>
                  <a:pt x="650" y="452"/>
                </a:cubicBezTo>
                <a:cubicBezTo>
                  <a:pt x="629" y="469"/>
                  <a:pt x="605" y="487"/>
                  <a:pt x="580" y="505"/>
                </a:cubicBezTo>
                <a:cubicBezTo>
                  <a:pt x="581" y="487"/>
                  <a:pt x="581" y="469"/>
                  <a:pt x="581" y="452"/>
                </a:cubicBezTo>
                <a:cubicBezTo>
                  <a:pt x="581" y="434"/>
                  <a:pt x="581" y="416"/>
                  <a:pt x="580" y="399"/>
                </a:cubicBezTo>
                <a:close/>
                <a:moveTo>
                  <a:pt x="790" y="663"/>
                </a:moveTo>
                <a:cubicBezTo>
                  <a:pt x="777" y="684"/>
                  <a:pt x="744" y="689"/>
                  <a:pt x="717" y="689"/>
                </a:cubicBezTo>
                <a:cubicBezTo>
                  <a:pt x="717" y="689"/>
                  <a:pt x="717" y="689"/>
                  <a:pt x="717" y="689"/>
                </a:cubicBezTo>
                <a:cubicBezTo>
                  <a:pt x="676" y="689"/>
                  <a:pt x="623" y="678"/>
                  <a:pt x="564" y="658"/>
                </a:cubicBezTo>
                <a:cubicBezTo>
                  <a:pt x="571" y="621"/>
                  <a:pt x="575" y="581"/>
                  <a:pt x="578" y="541"/>
                </a:cubicBezTo>
                <a:cubicBezTo>
                  <a:pt x="611" y="519"/>
                  <a:pt x="643" y="495"/>
                  <a:pt x="672" y="471"/>
                </a:cubicBezTo>
                <a:cubicBezTo>
                  <a:pt x="766" y="553"/>
                  <a:pt x="810" y="628"/>
                  <a:pt x="790" y="6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 useBgFill="1">
        <p:nvSpPr>
          <p:cNvPr id="45" name="Freeform 35"/>
          <p:cNvSpPr>
            <a:spLocks/>
          </p:cNvSpPr>
          <p:nvPr/>
        </p:nvSpPr>
        <p:spPr bwMode="white">
          <a:xfrm>
            <a:off x="-558168" y="1247767"/>
            <a:ext cx="2517765" cy="6823645"/>
          </a:xfrm>
          <a:custGeom>
            <a:avLst/>
            <a:gdLst>
              <a:gd name="T0" fmla="*/ 901 w 1398"/>
              <a:gd name="T1" fmla="*/ 142 h 4117"/>
              <a:gd name="T2" fmla="*/ 627 w 1398"/>
              <a:gd name="T3" fmla="*/ 341 h 4117"/>
              <a:gd name="T4" fmla="*/ 477 w 1398"/>
              <a:gd name="T5" fmla="*/ 611 h 4117"/>
              <a:gd name="T6" fmla="*/ 477 w 1398"/>
              <a:gd name="T7" fmla="*/ 950 h 4117"/>
              <a:gd name="T8" fmla="*/ 608 w 1398"/>
              <a:gd name="T9" fmla="*/ 1279 h 4117"/>
              <a:gd name="T10" fmla="*/ 690 w 1398"/>
              <a:gd name="T11" fmla="*/ 1853 h 4117"/>
              <a:gd name="T12" fmla="*/ 1176 w 1398"/>
              <a:gd name="T13" fmla="*/ 1888 h 4117"/>
              <a:gd name="T14" fmla="*/ 1398 w 1398"/>
              <a:gd name="T15" fmla="*/ 2588 h 4117"/>
              <a:gd name="T16" fmla="*/ 1042 w 1398"/>
              <a:gd name="T17" fmla="*/ 3142 h 4117"/>
              <a:gd name="T18" fmla="*/ 901 w 1398"/>
              <a:gd name="T19" fmla="*/ 3441 h 4117"/>
              <a:gd name="T20" fmla="*/ 690 w 1398"/>
              <a:gd name="T21" fmla="*/ 4117 h 4117"/>
              <a:gd name="T22" fmla="*/ 0 w 1398"/>
              <a:gd name="T23" fmla="*/ 4117 h 4117"/>
              <a:gd name="T24" fmla="*/ 0 w 1398"/>
              <a:gd name="T25" fmla="*/ 0 h 4117"/>
              <a:gd name="T26" fmla="*/ 699 w 1398"/>
              <a:gd name="T27" fmla="*/ 0 h 4117"/>
              <a:gd name="T28" fmla="*/ 901 w 1398"/>
              <a:gd name="T29" fmla="*/ 142 h 411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0 w 10000"/>
              <a:gd name="connsiteY12" fmla="*/ 67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6445 w 10000"/>
              <a:gd name="connsiteY0" fmla="*/ 412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6445 w 10000"/>
              <a:gd name="connsiteY14" fmla="*/ 412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3412 w 10000"/>
              <a:gd name="connsiteY3" fmla="*/ 2375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3412 w 10000"/>
              <a:gd name="connsiteY2" fmla="*/ 1551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4485 w 10000"/>
              <a:gd name="connsiteY1" fmla="*/ 895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434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  <a:gd name="connsiteX0" fmla="*/ 9519 w 10000"/>
              <a:gd name="connsiteY0" fmla="*/ 11 h 10067"/>
              <a:gd name="connsiteX1" fmla="*/ 5294 w 10000"/>
              <a:gd name="connsiteY1" fmla="*/ 763 h 10067"/>
              <a:gd name="connsiteX2" fmla="*/ 4123 w 10000"/>
              <a:gd name="connsiteY2" fmla="*/ 1573 h 10067"/>
              <a:gd name="connsiteX3" fmla="*/ 4438 w 10000"/>
              <a:gd name="connsiteY3" fmla="*/ 2346 h 10067"/>
              <a:gd name="connsiteX4" fmla="*/ 5079 w 10000"/>
              <a:gd name="connsiteY4" fmla="*/ 3174 h 10067"/>
              <a:gd name="connsiteX5" fmla="*/ 4936 w 10000"/>
              <a:gd name="connsiteY5" fmla="*/ 4568 h 10067"/>
              <a:gd name="connsiteX6" fmla="*/ 8412 w 10000"/>
              <a:gd name="connsiteY6" fmla="*/ 4653 h 10067"/>
              <a:gd name="connsiteX7" fmla="*/ 10000 w 10000"/>
              <a:gd name="connsiteY7" fmla="*/ 6353 h 10067"/>
              <a:gd name="connsiteX8" fmla="*/ 7454 w 10000"/>
              <a:gd name="connsiteY8" fmla="*/ 7699 h 10067"/>
              <a:gd name="connsiteX9" fmla="*/ 6445 w 10000"/>
              <a:gd name="connsiteY9" fmla="*/ 8425 h 10067"/>
              <a:gd name="connsiteX10" fmla="*/ 4936 w 10000"/>
              <a:gd name="connsiteY10" fmla="*/ 10067 h 10067"/>
              <a:gd name="connsiteX11" fmla="*/ 0 w 10000"/>
              <a:gd name="connsiteY11" fmla="*/ 10067 h 10067"/>
              <a:gd name="connsiteX12" fmla="*/ 39 w 10000"/>
              <a:gd name="connsiteY12" fmla="*/ 0 h 10067"/>
              <a:gd name="connsiteX13" fmla="*/ 5315 w 10000"/>
              <a:gd name="connsiteY13" fmla="*/ 0 h 10067"/>
              <a:gd name="connsiteX14" fmla="*/ 9519 w 10000"/>
              <a:gd name="connsiteY14" fmla="*/ 11 h 1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067">
                <a:moveTo>
                  <a:pt x="9519" y="11"/>
                </a:moveTo>
                <a:cubicBezTo>
                  <a:pt x="6737" y="306"/>
                  <a:pt x="6972" y="468"/>
                  <a:pt x="5294" y="763"/>
                </a:cubicBezTo>
                <a:lnTo>
                  <a:pt x="4123" y="1573"/>
                </a:lnTo>
                <a:lnTo>
                  <a:pt x="4438" y="2346"/>
                </a:lnTo>
                <a:cubicBezTo>
                  <a:pt x="4408" y="2622"/>
                  <a:pt x="5109" y="2898"/>
                  <a:pt x="5079" y="3174"/>
                </a:cubicBezTo>
                <a:cubicBezTo>
                  <a:pt x="5031" y="3639"/>
                  <a:pt x="4984" y="4103"/>
                  <a:pt x="4936" y="4568"/>
                </a:cubicBezTo>
                <a:lnTo>
                  <a:pt x="8412" y="4653"/>
                </a:lnTo>
                <a:lnTo>
                  <a:pt x="10000" y="6353"/>
                </a:lnTo>
                <a:lnTo>
                  <a:pt x="7454" y="7699"/>
                </a:lnTo>
                <a:lnTo>
                  <a:pt x="6445" y="8425"/>
                </a:lnTo>
                <a:lnTo>
                  <a:pt x="4936" y="10067"/>
                </a:lnTo>
                <a:lnTo>
                  <a:pt x="0" y="10067"/>
                </a:lnTo>
                <a:cubicBezTo>
                  <a:pt x="13" y="6711"/>
                  <a:pt x="26" y="3356"/>
                  <a:pt x="39" y="0"/>
                </a:cubicBezTo>
                <a:lnTo>
                  <a:pt x="5315" y="0"/>
                </a:lnTo>
                <a:lnTo>
                  <a:pt x="9519" y="11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6" name="Freeform 36"/>
          <p:cNvSpPr>
            <a:spLocks noEditPoints="1"/>
          </p:cNvSpPr>
          <p:nvPr/>
        </p:nvSpPr>
        <p:spPr bwMode="auto">
          <a:xfrm>
            <a:off x="160148" y="1085851"/>
            <a:ext cx="3832821" cy="5233907"/>
          </a:xfrm>
          <a:custGeom>
            <a:avLst/>
            <a:gdLst>
              <a:gd name="T0" fmla="*/ 913 w 1589"/>
              <a:gd name="T1" fmla="*/ 29 h 2169"/>
              <a:gd name="T2" fmla="*/ 126 w 1589"/>
              <a:gd name="T3" fmla="*/ 393 h 2169"/>
              <a:gd name="T4" fmla="*/ 89 w 1589"/>
              <a:gd name="T5" fmla="*/ 690 h 2169"/>
              <a:gd name="T6" fmla="*/ 103 w 1589"/>
              <a:gd name="T7" fmla="*/ 930 h 2169"/>
              <a:gd name="T8" fmla="*/ 20 w 1589"/>
              <a:gd name="T9" fmla="*/ 1132 h 2169"/>
              <a:gd name="T10" fmla="*/ 99 w 1589"/>
              <a:gd name="T11" fmla="*/ 1174 h 2169"/>
              <a:gd name="T12" fmla="*/ 69 w 1589"/>
              <a:gd name="T13" fmla="*/ 1255 h 2169"/>
              <a:gd name="T14" fmla="*/ 107 w 1589"/>
              <a:gd name="T15" fmla="*/ 1335 h 2169"/>
              <a:gd name="T16" fmla="*/ 90 w 1589"/>
              <a:gd name="T17" fmla="*/ 1427 h 2169"/>
              <a:gd name="T18" fmla="*/ 153 w 1589"/>
              <a:gd name="T19" fmla="*/ 1482 h 2169"/>
              <a:gd name="T20" fmla="*/ 229 w 1589"/>
              <a:gd name="T21" fmla="*/ 1642 h 2169"/>
              <a:gd name="T22" fmla="*/ 583 w 1589"/>
              <a:gd name="T23" fmla="*/ 1567 h 2169"/>
              <a:gd name="T24" fmla="*/ 675 w 1589"/>
              <a:gd name="T25" fmla="*/ 1816 h 2169"/>
              <a:gd name="T26" fmla="*/ 630 w 1589"/>
              <a:gd name="T27" fmla="*/ 2057 h 2169"/>
              <a:gd name="T28" fmla="*/ 696 w 1589"/>
              <a:gd name="T29" fmla="*/ 2163 h 2169"/>
              <a:gd name="T30" fmla="*/ 1299 w 1589"/>
              <a:gd name="T31" fmla="*/ 1653 h 2169"/>
              <a:gd name="T32" fmla="*/ 1589 w 1589"/>
              <a:gd name="T33" fmla="*/ 633 h 2169"/>
              <a:gd name="T34" fmla="*/ 1216 w 1589"/>
              <a:gd name="T35" fmla="*/ 1223 h 2169"/>
              <a:gd name="T36" fmla="*/ 1103 w 1589"/>
              <a:gd name="T37" fmla="*/ 1202 h 2169"/>
              <a:gd name="T38" fmla="*/ 1051 w 1589"/>
              <a:gd name="T39" fmla="*/ 1111 h 2169"/>
              <a:gd name="T40" fmla="*/ 975 w 1589"/>
              <a:gd name="T41" fmla="*/ 1004 h 2169"/>
              <a:gd name="T42" fmla="*/ 818 w 1589"/>
              <a:gd name="T43" fmla="*/ 995 h 2169"/>
              <a:gd name="T44" fmla="*/ 630 w 1589"/>
              <a:gd name="T45" fmla="*/ 887 h 2169"/>
              <a:gd name="T46" fmla="*/ 551 w 1589"/>
              <a:gd name="T47" fmla="*/ 808 h 2169"/>
              <a:gd name="T48" fmla="*/ 442 w 1589"/>
              <a:gd name="T49" fmla="*/ 755 h 2169"/>
              <a:gd name="T50" fmla="*/ 341 w 1589"/>
              <a:gd name="T51" fmla="*/ 708 h 2169"/>
              <a:gd name="T52" fmla="*/ 171 w 1589"/>
              <a:gd name="T53" fmla="*/ 590 h 2169"/>
              <a:gd name="T54" fmla="*/ 198 w 1589"/>
              <a:gd name="T55" fmla="*/ 482 h 2169"/>
              <a:gd name="T56" fmla="*/ 244 w 1589"/>
              <a:gd name="T57" fmla="*/ 409 h 2169"/>
              <a:gd name="T58" fmla="*/ 370 w 1589"/>
              <a:gd name="T59" fmla="*/ 283 h 2169"/>
              <a:gd name="T60" fmla="*/ 457 w 1589"/>
              <a:gd name="T61" fmla="*/ 211 h 2169"/>
              <a:gd name="T62" fmla="*/ 592 w 1589"/>
              <a:gd name="T63" fmla="*/ 147 h 2169"/>
              <a:gd name="T64" fmla="*/ 782 w 1589"/>
              <a:gd name="T65" fmla="*/ 96 h 2169"/>
              <a:gd name="T66" fmla="*/ 936 w 1589"/>
              <a:gd name="T67" fmla="*/ 87 h 2169"/>
              <a:gd name="T68" fmla="*/ 1105 w 1589"/>
              <a:gd name="T69" fmla="*/ 108 h 2169"/>
              <a:gd name="T70" fmla="*/ 1373 w 1589"/>
              <a:gd name="T71" fmla="*/ 309 h 2169"/>
              <a:gd name="T72" fmla="*/ 1523 w 1589"/>
              <a:gd name="T73" fmla="*/ 620 h 2169"/>
              <a:gd name="T74" fmla="*/ 1529 w 1589"/>
              <a:gd name="T75" fmla="*/ 754 h 2169"/>
              <a:gd name="T76" fmla="*/ 1439 w 1589"/>
              <a:gd name="T77" fmla="*/ 910 h 2169"/>
              <a:gd name="T78" fmla="*/ 1297 w 1589"/>
              <a:gd name="T79" fmla="*/ 110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89" h="2169">
                <a:moveTo>
                  <a:pt x="1589" y="633"/>
                </a:moveTo>
                <a:cubicBezTo>
                  <a:pt x="1589" y="257"/>
                  <a:pt x="1275" y="0"/>
                  <a:pt x="913" y="29"/>
                </a:cubicBezTo>
                <a:cubicBezTo>
                  <a:pt x="552" y="57"/>
                  <a:pt x="378" y="162"/>
                  <a:pt x="302" y="210"/>
                </a:cubicBezTo>
                <a:cubicBezTo>
                  <a:pt x="226" y="257"/>
                  <a:pt x="152" y="341"/>
                  <a:pt x="126" y="393"/>
                </a:cubicBezTo>
                <a:cubicBezTo>
                  <a:pt x="99" y="445"/>
                  <a:pt x="83" y="542"/>
                  <a:pt x="80" y="587"/>
                </a:cubicBezTo>
                <a:cubicBezTo>
                  <a:pt x="77" y="632"/>
                  <a:pt x="82" y="660"/>
                  <a:pt x="89" y="690"/>
                </a:cubicBezTo>
                <a:cubicBezTo>
                  <a:pt x="96" y="720"/>
                  <a:pt x="126" y="769"/>
                  <a:pt x="135" y="806"/>
                </a:cubicBezTo>
                <a:cubicBezTo>
                  <a:pt x="143" y="842"/>
                  <a:pt x="120" y="904"/>
                  <a:pt x="103" y="930"/>
                </a:cubicBezTo>
                <a:cubicBezTo>
                  <a:pt x="87" y="955"/>
                  <a:pt x="29" y="1039"/>
                  <a:pt x="15" y="1060"/>
                </a:cubicBezTo>
                <a:cubicBezTo>
                  <a:pt x="0" y="1081"/>
                  <a:pt x="10" y="1109"/>
                  <a:pt x="20" y="1132"/>
                </a:cubicBezTo>
                <a:cubicBezTo>
                  <a:pt x="30" y="1156"/>
                  <a:pt x="67" y="1165"/>
                  <a:pt x="75" y="1168"/>
                </a:cubicBezTo>
                <a:cubicBezTo>
                  <a:pt x="83" y="1171"/>
                  <a:pt x="96" y="1171"/>
                  <a:pt x="99" y="1174"/>
                </a:cubicBezTo>
                <a:cubicBezTo>
                  <a:pt x="101" y="1177"/>
                  <a:pt x="97" y="1202"/>
                  <a:pt x="92" y="1217"/>
                </a:cubicBezTo>
                <a:cubicBezTo>
                  <a:pt x="88" y="1231"/>
                  <a:pt x="74" y="1247"/>
                  <a:pt x="69" y="1255"/>
                </a:cubicBezTo>
                <a:cubicBezTo>
                  <a:pt x="64" y="1264"/>
                  <a:pt x="72" y="1292"/>
                  <a:pt x="80" y="1309"/>
                </a:cubicBezTo>
                <a:cubicBezTo>
                  <a:pt x="87" y="1326"/>
                  <a:pt x="107" y="1335"/>
                  <a:pt x="107" y="1335"/>
                </a:cubicBezTo>
                <a:cubicBezTo>
                  <a:pt x="107" y="1335"/>
                  <a:pt x="79" y="1358"/>
                  <a:pt x="80" y="1384"/>
                </a:cubicBezTo>
                <a:cubicBezTo>
                  <a:pt x="80" y="1410"/>
                  <a:pt x="84" y="1423"/>
                  <a:pt x="90" y="1427"/>
                </a:cubicBezTo>
                <a:cubicBezTo>
                  <a:pt x="95" y="1431"/>
                  <a:pt x="127" y="1439"/>
                  <a:pt x="135" y="1451"/>
                </a:cubicBezTo>
                <a:cubicBezTo>
                  <a:pt x="143" y="1462"/>
                  <a:pt x="151" y="1473"/>
                  <a:pt x="153" y="1482"/>
                </a:cubicBezTo>
                <a:cubicBezTo>
                  <a:pt x="154" y="1488"/>
                  <a:pt x="150" y="1502"/>
                  <a:pt x="149" y="1511"/>
                </a:cubicBezTo>
                <a:cubicBezTo>
                  <a:pt x="145" y="1553"/>
                  <a:pt x="162" y="1638"/>
                  <a:pt x="229" y="1642"/>
                </a:cubicBezTo>
                <a:cubicBezTo>
                  <a:pt x="282" y="1645"/>
                  <a:pt x="365" y="1614"/>
                  <a:pt x="396" y="1607"/>
                </a:cubicBezTo>
                <a:cubicBezTo>
                  <a:pt x="426" y="1601"/>
                  <a:pt x="559" y="1551"/>
                  <a:pt x="583" y="1567"/>
                </a:cubicBezTo>
                <a:cubicBezTo>
                  <a:pt x="608" y="1584"/>
                  <a:pt x="612" y="1609"/>
                  <a:pt x="619" y="1632"/>
                </a:cubicBezTo>
                <a:cubicBezTo>
                  <a:pt x="627" y="1656"/>
                  <a:pt x="665" y="1773"/>
                  <a:pt x="675" y="1816"/>
                </a:cubicBezTo>
                <a:cubicBezTo>
                  <a:pt x="685" y="1858"/>
                  <a:pt x="708" y="1934"/>
                  <a:pt x="714" y="1957"/>
                </a:cubicBezTo>
                <a:cubicBezTo>
                  <a:pt x="675" y="1967"/>
                  <a:pt x="635" y="2046"/>
                  <a:pt x="630" y="2057"/>
                </a:cubicBezTo>
                <a:cubicBezTo>
                  <a:pt x="609" y="2163"/>
                  <a:pt x="609" y="2163"/>
                  <a:pt x="609" y="2163"/>
                </a:cubicBezTo>
                <a:cubicBezTo>
                  <a:pt x="609" y="2163"/>
                  <a:pt x="697" y="2169"/>
                  <a:pt x="696" y="2163"/>
                </a:cubicBezTo>
                <a:cubicBezTo>
                  <a:pt x="695" y="2158"/>
                  <a:pt x="1263" y="1721"/>
                  <a:pt x="1263" y="1721"/>
                </a:cubicBezTo>
                <a:cubicBezTo>
                  <a:pt x="1299" y="1653"/>
                  <a:pt x="1299" y="1653"/>
                  <a:pt x="1299" y="1653"/>
                </a:cubicBezTo>
                <a:cubicBezTo>
                  <a:pt x="1219" y="1406"/>
                  <a:pt x="1279" y="1307"/>
                  <a:pt x="1355" y="1193"/>
                </a:cubicBezTo>
                <a:cubicBezTo>
                  <a:pt x="1426" y="1087"/>
                  <a:pt x="1589" y="1008"/>
                  <a:pt x="1589" y="633"/>
                </a:cubicBezTo>
                <a:close/>
                <a:moveTo>
                  <a:pt x="1297" y="1119"/>
                </a:moveTo>
                <a:cubicBezTo>
                  <a:pt x="1297" y="1169"/>
                  <a:pt x="1263" y="1211"/>
                  <a:pt x="1216" y="1223"/>
                </a:cubicBezTo>
                <a:cubicBezTo>
                  <a:pt x="1208" y="1245"/>
                  <a:pt x="1187" y="1261"/>
                  <a:pt x="1162" y="1261"/>
                </a:cubicBezTo>
                <a:cubicBezTo>
                  <a:pt x="1129" y="1261"/>
                  <a:pt x="1103" y="1234"/>
                  <a:pt x="1103" y="1202"/>
                </a:cubicBezTo>
                <a:cubicBezTo>
                  <a:pt x="1103" y="1197"/>
                  <a:pt x="1104" y="1191"/>
                  <a:pt x="1106" y="1186"/>
                </a:cubicBezTo>
                <a:cubicBezTo>
                  <a:pt x="1074" y="1176"/>
                  <a:pt x="1051" y="1146"/>
                  <a:pt x="1051" y="1111"/>
                </a:cubicBezTo>
                <a:cubicBezTo>
                  <a:pt x="1051" y="1107"/>
                  <a:pt x="1052" y="1103"/>
                  <a:pt x="1052" y="1099"/>
                </a:cubicBezTo>
                <a:cubicBezTo>
                  <a:pt x="1010" y="1087"/>
                  <a:pt x="978" y="1050"/>
                  <a:pt x="975" y="1004"/>
                </a:cubicBezTo>
                <a:cubicBezTo>
                  <a:pt x="946" y="1001"/>
                  <a:pt x="920" y="993"/>
                  <a:pt x="895" y="981"/>
                </a:cubicBezTo>
                <a:cubicBezTo>
                  <a:pt x="871" y="990"/>
                  <a:pt x="845" y="995"/>
                  <a:pt x="818" y="995"/>
                </a:cubicBezTo>
                <a:cubicBezTo>
                  <a:pt x="738" y="995"/>
                  <a:pt x="668" y="952"/>
                  <a:pt x="631" y="887"/>
                </a:cubicBezTo>
                <a:cubicBezTo>
                  <a:pt x="631" y="887"/>
                  <a:pt x="630" y="887"/>
                  <a:pt x="630" y="887"/>
                </a:cubicBezTo>
                <a:cubicBezTo>
                  <a:pt x="586" y="887"/>
                  <a:pt x="551" y="852"/>
                  <a:pt x="551" y="809"/>
                </a:cubicBezTo>
                <a:cubicBezTo>
                  <a:pt x="551" y="809"/>
                  <a:pt x="551" y="809"/>
                  <a:pt x="551" y="808"/>
                </a:cubicBezTo>
                <a:cubicBezTo>
                  <a:pt x="549" y="809"/>
                  <a:pt x="547" y="809"/>
                  <a:pt x="545" y="809"/>
                </a:cubicBezTo>
                <a:cubicBezTo>
                  <a:pt x="502" y="809"/>
                  <a:pt x="465" y="787"/>
                  <a:pt x="442" y="755"/>
                </a:cubicBezTo>
                <a:cubicBezTo>
                  <a:pt x="433" y="758"/>
                  <a:pt x="424" y="760"/>
                  <a:pt x="414" y="760"/>
                </a:cubicBezTo>
                <a:cubicBezTo>
                  <a:pt x="380" y="760"/>
                  <a:pt x="352" y="738"/>
                  <a:pt x="341" y="708"/>
                </a:cubicBezTo>
                <a:cubicBezTo>
                  <a:pt x="327" y="713"/>
                  <a:pt x="312" y="716"/>
                  <a:pt x="297" y="716"/>
                </a:cubicBezTo>
                <a:cubicBezTo>
                  <a:pt x="227" y="716"/>
                  <a:pt x="171" y="660"/>
                  <a:pt x="171" y="590"/>
                </a:cubicBezTo>
                <a:cubicBezTo>
                  <a:pt x="171" y="559"/>
                  <a:pt x="183" y="530"/>
                  <a:pt x="202" y="508"/>
                </a:cubicBezTo>
                <a:cubicBezTo>
                  <a:pt x="199" y="500"/>
                  <a:pt x="198" y="491"/>
                  <a:pt x="198" y="482"/>
                </a:cubicBezTo>
                <a:cubicBezTo>
                  <a:pt x="198" y="450"/>
                  <a:pt x="217" y="422"/>
                  <a:pt x="244" y="410"/>
                </a:cubicBezTo>
                <a:cubicBezTo>
                  <a:pt x="244" y="410"/>
                  <a:pt x="244" y="409"/>
                  <a:pt x="244" y="409"/>
                </a:cubicBezTo>
                <a:cubicBezTo>
                  <a:pt x="244" y="340"/>
                  <a:pt x="300" y="283"/>
                  <a:pt x="370" y="283"/>
                </a:cubicBezTo>
                <a:cubicBezTo>
                  <a:pt x="370" y="283"/>
                  <a:pt x="370" y="283"/>
                  <a:pt x="370" y="283"/>
                </a:cubicBezTo>
                <a:cubicBezTo>
                  <a:pt x="370" y="282"/>
                  <a:pt x="370" y="281"/>
                  <a:pt x="370" y="280"/>
                </a:cubicBezTo>
                <a:cubicBezTo>
                  <a:pt x="370" y="236"/>
                  <a:pt x="414" y="211"/>
                  <a:pt x="457" y="211"/>
                </a:cubicBezTo>
                <a:cubicBezTo>
                  <a:pt x="470" y="211"/>
                  <a:pt x="481" y="214"/>
                  <a:pt x="492" y="219"/>
                </a:cubicBezTo>
                <a:cubicBezTo>
                  <a:pt x="514" y="181"/>
                  <a:pt x="545" y="147"/>
                  <a:pt x="592" y="147"/>
                </a:cubicBezTo>
                <a:cubicBezTo>
                  <a:pt x="609" y="147"/>
                  <a:pt x="626" y="151"/>
                  <a:pt x="641" y="157"/>
                </a:cubicBezTo>
                <a:cubicBezTo>
                  <a:pt x="679" y="125"/>
                  <a:pt x="728" y="96"/>
                  <a:pt x="782" y="96"/>
                </a:cubicBezTo>
                <a:cubicBezTo>
                  <a:pt x="817" y="96"/>
                  <a:pt x="841" y="99"/>
                  <a:pt x="871" y="114"/>
                </a:cubicBezTo>
                <a:cubicBezTo>
                  <a:pt x="888" y="105"/>
                  <a:pt x="916" y="87"/>
                  <a:pt x="936" y="87"/>
                </a:cubicBezTo>
                <a:cubicBezTo>
                  <a:pt x="980" y="87"/>
                  <a:pt x="1011" y="86"/>
                  <a:pt x="1033" y="120"/>
                </a:cubicBezTo>
                <a:cubicBezTo>
                  <a:pt x="1046" y="111"/>
                  <a:pt x="1088" y="108"/>
                  <a:pt x="1105" y="108"/>
                </a:cubicBezTo>
                <a:cubicBezTo>
                  <a:pt x="1139" y="108"/>
                  <a:pt x="1188" y="156"/>
                  <a:pt x="1199" y="186"/>
                </a:cubicBezTo>
                <a:cubicBezTo>
                  <a:pt x="1279" y="152"/>
                  <a:pt x="1357" y="225"/>
                  <a:pt x="1373" y="309"/>
                </a:cubicBezTo>
                <a:cubicBezTo>
                  <a:pt x="1432" y="305"/>
                  <a:pt x="1485" y="391"/>
                  <a:pt x="1462" y="442"/>
                </a:cubicBezTo>
                <a:cubicBezTo>
                  <a:pt x="1513" y="483"/>
                  <a:pt x="1523" y="549"/>
                  <a:pt x="1523" y="620"/>
                </a:cubicBezTo>
                <a:cubicBezTo>
                  <a:pt x="1523" y="645"/>
                  <a:pt x="1519" y="669"/>
                  <a:pt x="1512" y="692"/>
                </a:cubicBezTo>
                <a:cubicBezTo>
                  <a:pt x="1522" y="710"/>
                  <a:pt x="1529" y="731"/>
                  <a:pt x="1529" y="754"/>
                </a:cubicBezTo>
                <a:cubicBezTo>
                  <a:pt x="1529" y="814"/>
                  <a:pt x="1487" y="864"/>
                  <a:pt x="1432" y="877"/>
                </a:cubicBezTo>
                <a:cubicBezTo>
                  <a:pt x="1437" y="887"/>
                  <a:pt x="1439" y="898"/>
                  <a:pt x="1439" y="910"/>
                </a:cubicBezTo>
                <a:cubicBezTo>
                  <a:pt x="1439" y="946"/>
                  <a:pt x="1415" y="976"/>
                  <a:pt x="1383" y="985"/>
                </a:cubicBezTo>
                <a:cubicBezTo>
                  <a:pt x="1381" y="1040"/>
                  <a:pt x="1346" y="1087"/>
                  <a:pt x="1297" y="1105"/>
                </a:cubicBezTo>
                <a:cubicBezTo>
                  <a:pt x="1297" y="1110"/>
                  <a:pt x="1297" y="1114"/>
                  <a:pt x="1297" y="111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solidFill>
                  <a:srgbClr val="85CA46"/>
                </a:solidFill>
              </a:ln>
              <a:solidFill>
                <a:srgbClr val="373737"/>
              </a:solidFill>
              <a:effectLst/>
              <a:uLnTx/>
              <a:uFillTx/>
              <a:latin typeface="Gotham Light"/>
              <a:cs typeface="Gotham Light"/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WHY WE BUILT THIS QUICKSTART?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TECHNOLOGIES USED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" y="1128117"/>
            <a:ext cx="619823" cy="619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224" y="1801371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Gateway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09" y="1079346"/>
            <a:ext cx="683160" cy="683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15721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Active Directory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0990" y="1797739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 Service Environment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89" y="1230795"/>
            <a:ext cx="517145" cy="5171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79931" y="182903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OMS Log Analytics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1245361"/>
            <a:ext cx="517145" cy="5171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82894" y="1826978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Key Vault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79" y="1242850"/>
            <a:ext cx="560047" cy="5600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6736" y="181220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SQL DB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51" y="2588834"/>
            <a:ext cx="548895" cy="54889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-16255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Application Insights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2563998"/>
            <a:ext cx="548895" cy="5488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78951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Security Center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60" y="2556462"/>
            <a:ext cx="548895" cy="548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2050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Web App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93" y="2569304"/>
            <a:ext cx="548895" cy="5488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76147" y="3201420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58" y="2588833"/>
            <a:ext cx="548895" cy="548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24668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Automation Runbooks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87644" y="1197126"/>
            <a:ext cx="709057" cy="58448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03141" y="1806566"/>
            <a:ext cx="147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Network Security Groups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15" y="2514900"/>
            <a:ext cx="470130" cy="47013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76685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Network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73" y="2549952"/>
            <a:ext cx="470130" cy="4701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36726" y="3201420"/>
            <a:ext cx="123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Virtual Machine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9" y="3915042"/>
            <a:ext cx="464620" cy="4646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873" y="4447580"/>
            <a:ext cx="1113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Resource Group and Policies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85" y="3915042"/>
            <a:ext cx="470130" cy="4701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78951" y="4447580"/>
            <a:ext cx="97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Blob Storage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6" y="2556876"/>
            <a:ext cx="580852" cy="5808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343340" y="3201420"/>
            <a:ext cx="836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DNS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58" y="1242850"/>
            <a:ext cx="584128" cy="58412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726075" y="1803772"/>
            <a:ext cx="1239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Load Balancer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93" y="3915042"/>
            <a:ext cx="617177" cy="61717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501392" y="4447580"/>
            <a:ext cx="97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000" dirty="0"/>
              <a:t>Azure Active Directory access control (RBAC)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8" y="1144402"/>
            <a:ext cx="587251" cy="5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Level PCI and HIPAA Blueprint design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90468" y="1452829"/>
            <a:ext cx="9522420" cy="3835512"/>
            <a:chOff x="5216397" y="4237384"/>
            <a:chExt cx="6679430" cy="2584799"/>
          </a:xfrm>
        </p:grpSpPr>
        <p:grpSp>
          <p:nvGrpSpPr>
            <p:cNvPr id="68" name="Group 67"/>
            <p:cNvGrpSpPr/>
            <p:nvPr/>
          </p:nvGrpSpPr>
          <p:grpSpPr>
            <a:xfrm>
              <a:off x="5216397" y="4237384"/>
              <a:ext cx="6679430" cy="2584799"/>
              <a:chOff x="0" y="950493"/>
              <a:chExt cx="6679430" cy="25847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0" y="950493"/>
                <a:ext cx="6109590" cy="2584799"/>
                <a:chOff x="-2293349" y="397820"/>
                <a:chExt cx="13139276" cy="6115406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-2140949" y="397820"/>
                  <a:ext cx="12645984" cy="611540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-2293349" y="613611"/>
                  <a:ext cx="10270286" cy="56608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-2266443" y="966137"/>
                  <a:ext cx="7235072" cy="50135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-2167566" y="2039057"/>
                  <a:ext cx="5161935" cy="226646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lg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19796">
                    <a:defRPr/>
                  </a:pPr>
                  <a:endParaRPr lang="en-US" sz="1685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6555528" y="2262473"/>
                  <a:ext cx="886121" cy="1130356"/>
                  <a:chOff x="101224" y="1145589"/>
                  <a:chExt cx="886121" cy="1130356"/>
                </a:xfrm>
              </p:grpSpPr>
              <p:pic>
                <p:nvPicPr>
                  <p:cNvPr id="134" name="Picture 13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3496" y="1145589"/>
                    <a:ext cx="619823" cy="619823"/>
                  </a:xfrm>
                  <a:prstGeom prst="rect">
                    <a:avLst/>
                  </a:prstGeom>
                </p:spPr>
              </p:pic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01224" y="1801373"/>
                    <a:ext cx="886121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Application Gateway</a:t>
                    </a:r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3464054" y="3656076"/>
                  <a:ext cx="913752" cy="1321699"/>
                  <a:chOff x="1108177" y="1114290"/>
                  <a:chExt cx="913752" cy="1321699"/>
                </a:xfrm>
              </p:grpSpPr>
              <p:pic>
                <p:nvPicPr>
                  <p:cNvPr id="132" name="Picture 13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57268" y="1114290"/>
                    <a:ext cx="683161" cy="683160"/>
                  </a:xfrm>
                  <a:prstGeom prst="rect">
                    <a:avLst/>
                  </a:prstGeom>
                </p:spPr>
              </p:pic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1108177" y="1797740"/>
                    <a:ext cx="913752" cy="6382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Active Directory</a:t>
                    </a: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-66381" y="3182265"/>
                  <a:ext cx="1239519" cy="850892"/>
                  <a:chOff x="3479931" y="1289035"/>
                  <a:chExt cx="1239519" cy="850892"/>
                </a:xfrm>
              </p:grpSpPr>
              <p:pic>
                <p:nvPicPr>
                  <p:cNvPr id="130" name="Picture 129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68648" y="1289035"/>
                    <a:ext cx="517145" cy="517145"/>
                  </a:xfrm>
                  <a:prstGeom prst="rect">
                    <a:avLst/>
                  </a:prstGeom>
                </p:spPr>
              </p:pic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479931" y="1829032"/>
                    <a:ext cx="1239519" cy="310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OMS Log Analytics</a:t>
                    </a: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206804" y="4095898"/>
                  <a:ext cx="1081428" cy="1032763"/>
                  <a:chOff x="4856614" y="866037"/>
                  <a:chExt cx="1081428" cy="1032763"/>
                </a:xfrm>
              </p:grpSpPr>
              <p:pic>
                <p:nvPicPr>
                  <p:cNvPr id="128" name="Picture 12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8244" y="866037"/>
                    <a:ext cx="517145" cy="517145"/>
                  </a:xfrm>
                  <a:prstGeom prst="rect">
                    <a:avLst/>
                  </a:prstGeom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856614" y="1424229"/>
                    <a:ext cx="1081428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Key Vault</a:t>
                    </a:r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-1196148" y="3266461"/>
                  <a:ext cx="967245" cy="1031338"/>
                  <a:chOff x="7666736" y="1255439"/>
                  <a:chExt cx="967245" cy="1031338"/>
                </a:xfrm>
              </p:grpSpPr>
              <p:pic>
                <p:nvPicPr>
                  <p:cNvPr id="126" name="Picture 125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95564" y="1255439"/>
                    <a:ext cx="560047" cy="560047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7666736" y="1812205"/>
                    <a:ext cx="967245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SQL DB</a:t>
                    </a: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-6994" y="2341003"/>
                  <a:ext cx="1239519" cy="1028320"/>
                  <a:chOff x="-16255" y="2647672"/>
                  <a:chExt cx="1239519" cy="1028320"/>
                </a:xfrm>
              </p:grpSpPr>
              <p:pic>
                <p:nvPicPr>
                  <p:cNvPr id="124" name="Picture 123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0941" y="2647672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-16255" y="3201420"/>
                    <a:ext cx="1239519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Application Insights</a:t>
                    </a: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-687297" y="4062150"/>
                  <a:ext cx="1104396" cy="1109420"/>
                  <a:chOff x="-1927062" y="3797564"/>
                  <a:chExt cx="1104396" cy="1109420"/>
                </a:xfrm>
              </p:grpSpPr>
              <p:pic>
                <p:nvPicPr>
                  <p:cNvPr id="122" name="Picture 121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736455" y="3797564"/>
                    <a:ext cx="548896" cy="548894"/>
                  </a:xfrm>
                  <a:prstGeom prst="rect">
                    <a:avLst/>
                  </a:prstGeom>
                </p:spPr>
              </p:pic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-1927062" y="4432412"/>
                    <a:ext cx="1104396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Security Center</a:t>
                    </a:r>
                  </a:p>
                </p:txBody>
              </p: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515762" y="2969815"/>
                  <a:ext cx="1044097" cy="1003048"/>
                  <a:chOff x="2432050" y="2672945"/>
                  <a:chExt cx="1044097" cy="1003048"/>
                </a:xfrm>
              </p:grpSpPr>
              <p:pic>
                <p:nvPicPr>
                  <p:cNvPr id="120" name="Picture 119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62500" y="2672945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2432050" y="3201421"/>
                    <a:ext cx="1044097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Web App</a:t>
                    </a:r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222239" y="2342732"/>
                  <a:ext cx="1239519" cy="838178"/>
                  <a:chOff x="3476147" y="2674137"/>
                  <a:chExt cx="1239519" cy="838178"/>
                </a:xfrm>
              </p:grpSpPr>
              <p:pic>
                <p:nvPicPr>
                  <p:cNvPr id="118" name="Picture 117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72806" y="2674137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3476147" y="3201420"/>
                    <a:ext cx="1239519" cy="310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Automation</a:t>
                    </a: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245178" y="3140972"/>
                  <a:ext cx="1239519" cy="1063863"/>
                  <a:chOff x="4824668" y="2612129"/>
                  <a:chExt cx="1239519" cy="1063863"/>
                </a:xfrm>
              </p:grpSpPr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05188" y="2612129"/>
                    <a:ext cx="548895" cy="548895"/>
                  </a:xfrm>
                  <a:prstGeom prst="rect">
                    <a:avLst/>
                  </a:prstGeom>
                </p:spPr>
              </p:pic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4824668" y="3201420"/>
                    <a:ext cx="1239519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Automation Runbooks</a:t>
                    </a:r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707887" y="4865108"/>
                  <a:ext cx="1223377" cy="829426"/>
                  <a:chOff x="3825592" y="2344384"/>
                  <a:chExt cx="1223377" cy="829426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rgbClr val="ED7D31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>
                    <a:off x="3959497" y="2344384"/>
                    <a:ext cx="709057" cy="584481"/>
                  </a:xfrm>
                  <a:prstGeom prst="rect">
                    <a:avLst/>
                  </a:prstGeom>
                </p:spPr>
              </p:pic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3825592" y="2699239"/>
                    <a:ext cx="1223377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Network Security</a:t>
                    </a:r>
                    <a:br>
                      <a:rPr lang="en-US" sz="667" kern="0" dirty="0">
                        <a:solidFill>
                          <a:prstClr val="black"/>
                        </a:solidFill>
                      </a:rPr>
                    </a:b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 Groups</a:t>
                    </a: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569344" y="2959286"/>
                  <a:ext cx="1025876" cy="910653"/>
                  <a:chOff x="7676686" y="2765340"/>
                  <a:chExt cx="1025876" cy="910653"/>
                </a:xfrm>
              </p:grpSpPr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26315" y="2765340"/>
                    <a:ext cx="470130" cy="470130"/>
                  </a:xfrm>
                  <a:prstGeom prst="rect">
                    <a:avLst/>
                  </a:prstGeom>
                </p:spPr>
              </p:pic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7676686" y="3201421"/>
                    <a:ext cx="1025876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Virtual Network</a:t>
                    </a:r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233085" y="1128595"/>
                  <a:ext cx="1028868" cy="877881"/>
                  <a:chOff x="8936727" y="2798110"/>
                  <a:chExt cx="1028868" cy="877881"/>
                </a:xfrm>
              </p:grpSpPr>
              <p:pic>
                <p:nvPicPr>
                  <p:cNvPr id="110" name="Picture 109"/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8843" y="2798110"/>
                    <a:ext cx="470130" cy="470130"/>
                  </a:xfrm>
                  <a:prstGeom prst="rect">
                    <a:avLst/>
                  </a:prstGeom>
                </p:spPr>
              </p:pic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8936727" y="3201419"/>
                    <a:ext cx="1028868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Virtual Machine</a:t>
                    </a:r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8676325" y="3113455"/>
                  <a:ext cx="1048077" cy="1305343"/>
                  <a:chOff x="46873" y="3944162"/>
                  <a:chExt cx="1048077" cy="1305343"/>
                </a:xfrm>
              </p:grpSpPr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8059" y="3944162"/>
                    <a:ext cx="464620" cy="464620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46873" y="4447580"/>
                    <a:ext cx="1048077" cy="8019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Resource Group and Policies</a:t>
                    </a:r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-1136636" y="2361234"/>
                  <a:ext cx="1178478" cy="983674"/>
                  <a:chOff x="1255002" y="3915042"/>
                  <a:chExt cx="1178478" cy="983674"/>
                </a:xfrm>
              </p:grpSpPr>
              <p:pic>
                <p:nvPicPr>
                  <p:cNvPr id="106" name="Picture 105"/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86585" y="3915042"/>
                    <a:ext cx="470130" cy="470130"/>
                  </a:xfrm>
                  <a:prstGeom prst="rect">
                    <a:avLst/>
                  </a:prstGeom>
                </p:spPr>
              </p:pic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55002" y="4424145"/>
                    <a:ext cx="1178478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Blob Storage</a:t>
                    </a:r>
                  </a:p>
                </p:txBody>
              </p:sp>
            </p:grpSp>
            <p:grpSp>
              <p:nvGrpSpPr>
                <p:cNvPr id="94" name="Group 93"/>
                <p:cNvGrpSpPr/>
                <p:nvPr/>
              </p:nvGrpSpPr>
              <p:grpSpPr>
                <a:xfrm>
                  <a:off x="10009128" y="3055336"/>
                  <a:ext cx="836799" cy="874885"/>
                  <a:chOff x="6343340" y="2637432"/>
                  <a:chExt cx="836799" cy="874885"/>
                </a:xfrm>
              </p:grpSpPr>
              <p:pic>
                <p:nvPicPr>
                  <p:cNvPr id="104" name="Picture 103"/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4758" y="2637432"/>
                    <a:ext cx="580852" cy="580853"/>
                  </a:xfrm>
                  <a:prstGeom prst="rect">
                    <a:avLst/>
                  </a:prstGeom>
                </p:spPr>
              </p:pic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43340" y="3201422"/>
                    <a:ext cx="836799" cy="3108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DNS</a:t>
                    </a:r>
                  </a:p>
                </p:txBody>
              </p:sp>
            </p:grpSp>
            <p:grpSp>
              <p:nvGrpSpPr>
                <p:cNvPr id="95" name="Group 94"/>
                <p:cNvGrpSpPr/>
                <p:nvPr/>
              </p:nvGrpSpPr>
              <p:grpSpPr>
                <a:xfrm>
                  <a:off x="6287067" y="3911161"/>
                  <a:ext cx="1239519" cy="1035491"/>
                  <a:chOff x="8726075" y="1242850"/>
                  <a:chExt cx="1239519" cy="1035491"/>
                </a:xfrm>
              </p:grpSpPr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3017" y="1242850"/>
                    <a:ext cx="584128" cy="584128"/>
                  </a:xfrm>
                  <a:prstGeom prst="rect">
                    <a:avLst/>
                  </a:prstGeom>
                </p:spPr>
              </p:pic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726075" y="1803770"/>
                    <a:ext cx="1239519" cy="4745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Load Balancer</a:t>
                    </a:r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3429095" y="1959288"/>
                  <a:ext cx="974755" cy="1498140"/>
                  <a:chOff x="2501392" y="3915042"/>
                  <a:chExt cx="974755" cy="1498140"/>
                </a:xfrm>
              </p:grpSpPr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9993" y="3915042"/>
                    <a:ext cx="617177" cy="617177"/>
                  </a:xfrm>
                  <a:prstGeom prst="rect">
                    <a:avLst/>
                  </a:prstGeom>
                </p:spPr>
              </p:pic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2501392" y="4447579"/>
                    <a:ext cx="974755" cy="9656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400"/>
                    </a:lvl1pPr>
                  </a:lstStyle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Azure Active Directory access control (RBAC)</a:t>
                    </a:r>
                  </a:p>
                </p:txBody>
              </p:sp>
            </p:grpSp>
            <p:grpSp>
              <p:nvGrpSpPr>
                <p:cNvPr id="97" name="Group 96"/>
                <p:cNvGrpSpPr/>
                <p:nvPr/>
              </p:nvGrpSpPr>
              <p:grpSpPr>
                <a:xfrm>
                  <a:off x="7571305" y="3078452"/>
                  <a:ext cx="989635" cy="1052196"/>
                  <a:chOff x="2460990" y="1220115"/>
                  <a:chExt cx="989635" cy="1052196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2460990" y="1797739"/>
                    <a:ext cx="989635" cy="4745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019796">
                      <a:defRPr/>
                    </a:pPr>
                    <a:r>
                      <a:rPr lang="en-US" sz="667" kern="0" dirty="0">
                        <a:solidFill>
                          <a:prstClr val="black"/>
                        </a:solidFill>
                      </a:rPr>
                      <a:t>App Service Environment</a:t>
                    </a:r>
                  </a:p>
                </p:txBody>
              </p:sp>
              <p:pic>
                <p:nvPicPr>
                  <p:cNvPr id="99" name="Picture 98"/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5922" y="1220115"/>
                    <a:ext cx="587251" cy="58725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84" t="37331" b="37373"/>
              <a:stretch/>
            </p:blipFill>
            <p:spPr>
              <a:xfrm>
                <a:off x="6091185" y="2046487"/>
                <a:ext cx="588245" cy="42896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9485128" y="4478555"/>
              <a:ext cx="399352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DMZ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74551" y="4474913"/>
              <a:ext cx="554473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Front</a:t>
              </a:r>
              <a:r>
                <a:rPr lang="en-US" sz="917" b="1" kern="0" dirty="0">
                  <a:solidFill>
                    <a:prstClr val="black"/>
                  </a:solidFill>
                </a:rPr>
                <a:t> </a:t>
              </a:r>
              <a:r>
                <a:rPr lang="en-US" sz="917" b="1" kern="0" dirty="0">
                  <a:solidFill>
                    <a:srgbClr val="FF0000"/>
                  </a:solidFill>
                </a:rPr>
                <a:t>End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94005" y="4510963"/>
              <a:ext cx="715454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Middle Tier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71070" y="4907592"/>
              <a:ext cx="715454" cy="15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19796">
                <a:defRPr/>
              </a:pPr>
              <a:r>
                <a:rPr lang="en-US" sz="917" b="1" kern="0" dirty="0">
                  <a:solidFill>
                    <a:srgbClr val="FF0000"/>
                  </a:solidFill>
                </a:rPr>
                <a:t>Backend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740D87-94AE-4076-AC47-3B959B25D0BB}"/>
              </a:ext>
            </a:extLst>
          </p:cNvPr>
          <p:cNvSpPr/>
          <p:nvPr/>
        </p:nvSpPr>
        <p:spPr>
          <a:xfrm>
            <a:off x="2861961" y="686552"/>
            <a:ext cx="4353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4 tier (3 tier + DMZ) design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9660F-45BF-4E65-B4B5-E307ECD6F9B9}"/>
              </a:ext>
            </a:extLst>
          </p:cNvPr>
          <p:cNvCxnSpPr/>
          <p:nvPr/>
        </p:nvCxnSpPr>
        <p:spPr>
          <a:xfrm>
            <a:off x="1057922" y="1131903"/>
            <a:ext cx="8337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/>
          <p:cNvSpPr/>
          <p:nvPr/>
        </p:nvSpPr>
        <p:spPr>
          <a:xfrm>
            <a:off x="1636530" y="1362140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1828715" y="1745909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1936796" y="1940256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16" y="1678384"/>
            <a:ext cx="166608" cy="166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85" y="5030426"/>
            <a:ext cx="328960" cy="32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32" y="975561"/>
            <a:ext cx="494905" cy="5222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211042" y="1973210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5" name="Rectangle: Rounded Corners 14"/>
          <p:cNvSpPr/>
          <p:nvPr/>
        </p:nvSpPr>
        <p:spPr>
          <a:xfrm>
            <a:off x="2191053" y="3066591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08" y="3283664"/>
            <a:ext cx="203227" cy="23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2" y="2475630"/>
            <a:ext cx="413601" cy="4136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3891" y="2255332"/>
            <a:ext cx="704448" cy="260727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2259796" y="3135347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336" y="3961149"/>
            <a:ext cx="254785" cy="25478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25" y="3149206"/>
            <a:ext cx="286895" cy="28689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16567" y="3098924"/>
            <a:ext cx="1021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Service Environment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40112" y="4175170"/>
            <a:ext cx="48694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Web App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591" y="3965991"/>
            <a:ext cx="359907" cy="3599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312" y="3618247"/>
            <a:ext cx="409210" cy="4092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45628" y="3790122"/>
            <a:ext cx="4899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Runbooks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6495" y="3684214"/>
            <a:ext cx="564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Automation 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474" y="1965161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subnet-WAF-</a:t>
            </a:r>
            <a:r>
              <a:rPr lang="en-US" sz="500" dirty="0" err="1"/>
              <a:t>appGateway</a:t>
            </a:r>
            <a:endParaRPr lang="en-US" sz="500" dirty="0"/>
          </a:p>
        </p:txBody>
      </p:sp>
      <p:sp>
        <p:nvSpPr>
          <p:cNvPr id="37" name="TextBox 36"/>
          <p:cNvSpPr txBox="1"/>
          <p:nvPr/>
        </p:nvSpPr>
        <p:spPr>
          <a:xfrm>
            <a:off x="3644367" y="3053091"/>
            <a:ext cx="5462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-ASE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0819" y="2092210"/>
            <a:ext cx="6890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nsg-appGateway</a:t>
            </a:r>
            <a:endParaRPr lang="en-US" sz="500" dirty="0"/>
          </a:p>
        </p:txBody>
      </p:sp>
      <p:sp>
        <p:nvSpPr>
          <p:cNvPr id="41" name="TextBox 40"/>
          <p:cNvSpPr txBox="1"/>
          <p:nvPr/>
        </p:nvSpPr>
        <p:spPr>
          <a:xfrm>
            <a:off x="1948455" y="1599917"/>
            <a:ext cx="7203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Resource Group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92420" y="1818885"/>
            <a:ext cx="6059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vNet-pci-paas</a:t>
            </a:r>
            <a:endParaRPr lang="en-US" sz="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1" y="1822660"/>
            <a:ext cx="161724" cy="16172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48" y="4085235"/>
            <a:ext cx="161824" cy="16182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645219" y="4171465"/>
            <a:ext cx="7084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App Insights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18" y="5030425"/>
            <a:ext cx="337054" cy="337054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cxnSpLocks/>
            <a:stCxn id="17" idx="2"/>
            <a:endCxn id="152" idx="0"/>
          </p:cNvCxnSpPr>
          <p:nvPr/>
        </p:nvCxnSpPr>
        <p:spPr>
          <a:xfrm flipH="1">
            <a:off x="2911541" y="2889231"/>
            <a:ext cx="20061" cy="409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45" idx="3"/>
            <a:endCxn id="25" idx="1"/>
          </p:cNvCxnSpPr>
          <p:nvPr/>
        </p:nvCxnSpPr>
        <p:spPr>
          <a:xfrm flipV="1">
            <a:off x="2830674" y="4145943"/>
            <a:ext cx="2135917" cy="2020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201567">
            <a:off x="3630690" y="3804837"/>
            <a:ext cx="469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Pull metrics</a:t>
            </a:r>
          </a:p>
        </p:txBody>
      </p:sp>
      <p:sp>
        <p:nvSpPr>
          <p:cNvPr id="80" name="TextBox 79"/>
          <p:cNvSpPr txBox="1"/>
          <p:nvPr/>
        </p:nvSpPr>
        <p:spPr>
          <a:xfrm rot="19143378">
            <a:off x="5914510" y="3268200"/>
            <a:ext cx="852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Ingest metrics</a:t>
            </a:r>
          </a:p>
        </p:txBody>
      </p:sp>
      <p:cxnSp>
        <p:nvCxnSpPr>
          <p:cNvPr id="86" name="Connector: Elbow 85"/>
          <p:cNvCxnSpPr>
            <a:cxnSpLocks/>
            <a:stCxn id="19" idx="2"/>
            <a:endCxn id="90" idx="2"/>
          </p:cNvCxnSpPr>
          <p:nvPr/>
        </p:nvCxnSpPr>
        <p:spPr>
          <a:xfrm rot="16200000" flipH="1">
            <a:off x="4906923" y="1838738"/>
            <a:ext cx="86969" cy="4841358"/>
          </a:xfrm>
          <a:prstGeom prst="bentConnector3">
            <a:avLst>
              <a:gd name="adj1" fmla="val 67827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59" y="5032184"/>
            <a:ext cx="391406" cy="391406"/>
          </a:xfrm>
          <a:prstGeom prst="rect">
            <a:avLst/>
          </a:prstGeom>
        </p:spPr>
      </p:pic>
      <p:pic>
        <p:nvPicPr>
          <p:cNvPr id="94" name="Picture 93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4" y="5047040"/>
            <a:ext cx="206343" cy="19689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3014401" y="5164830"/>
            <a:ext cx="54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SSL Certificate for custom domain</a:t>
            </a:r>
          </a:p>
        </p:txBody>
      </p:sp>
      <p:cxnSp>
        <p:nvCxnSpPr>
          <p:cNvPr id="101" name="Straight Arrow Connector 100"/>
          <p:cNvCxnSpPr>
            <a:cxnSpLocks/>
            <a:endCxn id="26" idx="2"/>
          </p:cNvCxnSpPr>
          <p:nvPr/>
        </p:nvCxnSpPr>
        <p:spPr>
          <a:xfrm flipH="1" flipV="1">
            <a:off x="7367487" y="2999596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820127" y="3272257"/>
            <a:ext cx="1104021" cy="1030647"/>
            <a:chOff x="6916499" y="3022407"/>
            <a:chExt cx="1104021" cy="1030647"/>
          </a:xfrm>
        </p:grpSpPr>
        <p:sp>
          <p:nvSpPr>
            <p:cNvPr id="47" name="Rectangle: Rounded Corners 46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132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434589" y="3649874"/>
              <a:ext cx="42157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SQL DB</a:t>
              </a: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7246330" y="3022407"/>
              <a:ext cx="376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Ops Logs</a:t>
              </a:r>
            </a:p>
          </p:txBody>
        </p:sp>
      </p:grpSp>
      <p:pic>
        <p:nvPicPr>
          <p:cNvPr id="107" name="Picture 106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5" y="750302"/>
            <a:ext cx="225000" cy="24187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2465288" y="961099"/>
            <a:ext cx="48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Customer / Cardholder</a:t>
            </a:r>
          </a:p>
        </p:txBody>
      </p:sp>
      <p:cxnSp>
        <p:nvCxnSpPr>
          <p:cNvPr id="109" name="Straight Arrow Connector 108"/>
          <p:cNvCxnSpPr>
            <a:cxnSpLocks/>
            <a:endCxn id="18" idx="0"/>
          </p:cNvCxnSpPr>
          <p:nvPr/>
        </p:nvCxnSpPr>
        <p:spPr>
          <a:xfrm>
            <a:off x="2908287" y="1224299"/>
            <a:ext cx="7828" cy="1031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8555" y="886176"/>
            <a:ext cx="653883" cy="445610"/>
          </a:xfrm>
          <a:prstGeom prst="rect">
            <a:avLst/>
          </a:prstGeom>
        </p:spPr>
      </p:pic>
      <p:pic>
        <p:nvPicPr>
          <p:cNvPr id="115" name="Picture 114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48" y="2923404"/>
            <a:ext cx="113109" cy="131311"/>
          </a:xfrm>
          <a:prstGeom prst="rect">
            <a:avLst/>
          </a:prstGeom>
        </p:spPr>
      </p:pic>
      <p:pic>
        <p:nvPicPr>
          <p:cNvPr id="116" name="Picture 115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08" y="1196847"/>
            <a:ext cx="267840" cy="31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AZURE PAAS – PCI REFERENCE ARCHITECTURE FOR ENTERPRISE WEB APPLICATION</a:t>
            </a:r>
          </a:p>
        </p:txBody>
      </p:sp>
      <p:sp>
        <p:nvSpPr>
          <p:cNvPr id="39" name="Arrow: Curved Right 38"/>
          <p:cNvSpPr/>
          <p:nvPr/>
        </p:nvSpPr>
        <p:spPr>
          <a:xfrm flipH="1">
            <a:off x="3091769" y="2726186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700" dirty="0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54" y="2923402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170068" y="2689667"/>
            <a:ext cx="513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Custom probe</a:t>
            </a:r>
            <a:endParaRPr lang="en-US" sz="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8" y="2196134"/>
            <a:ext cx="390145" cy="3901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58" idx="3"/>
            <a:endCxn id="18" idx="1"/>
          </p:cNvCxnSpPr>
          <p:nvPr/>
        </p:nvCxnSpPr>
        <p:spPr>
          <a:xfrm flipV="1">
            <a:off x="406373" y="2385696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  <a:endCxn id="58" idx="0"/>
          </p:cNvCxnSpPr>
          <p:nvPr/>
        </p:nvCxnSpPr>
        <p:spPr>
          <a:xfrm>
            <a:off x="211300" y="1470951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872" y="886176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A record</a:t>
            </a:r>
            <a:r>
              <a:rPr lang="en-GB" sz="800" dirty="0"/>
              <a:t>: </a:t>
            </a:r>
          </a:p>
          <a:p>
            <a:r>
              <a:rPr lang="en-GB" sz="800" dirty="0"/>
              <a:t>azurepcisamples.com</a:t>
            </a:r>
          </a:p>
          <a:p>
            <a:r>
              <a:rPr lang="en-GB" sz="800" dirty="0"/>
              <a:t>To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5000" y="2017149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/>
              <a:t>External Public IP</a:t>
            </a:r>
            <a:r>
              <a:rPr lang="en-GB" sz="700" dirty="0"/>
              <a:t>: </a:t>
            </a:r>
          </a:p>
          <a:p>
            <a:r>
              <a:rPr lang="en-GB" sz="700" dirty="0"/>
              <a:t>Mapped to </a:t>
            </a:r>
          </a:p>
          <a:p>
            <a:r>
              <a:rPr lang="en-GB" sz="700" dirty="0"/>
              <a:t>App Gateway hostname</a:t>
            </a:r>
            <a:endParaRPr lang="en-US" sz="700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6826334" y="2046650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110" name="TextBox 109"/>
          <p:cNvSpPr txBox="1"/>
          <p:nvPr/>
        </p:nvSpPr>
        <p:spPr>
          <a:xfrm>
            <a:off x="4328636" y="4686042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Encrypted</a:t>
            </a:r>
            <a:endParaRPr lang="en-US" sz="900" dirty="0"/>
          </a:p>
        </p:txBody>
      </p:sp>
      <p:cxnSp>
        <p:nvCxnSpPr>
          <p:cNvPr id="73" name="Straight Arrow Connector 72"/>
          <p:cNvCxnSpPr>
            <a:stCxn id="33" idx="1"/>
            <a:endCxn id="27" idx="3"/>
          </p:cNvCxnSpPr>
          <p:nvPr/>
        </p:nvCxnSpPr>
        <p:spPr>
          <a:xfrm flipH="1" flipV="1">
            <a:off x="7261175" y="2645751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872226" y="1872046"/>
            <a:ext cx="1102527" cy="1106219"/>
            <a:chOff x="5368718" y="3041299"/>
            <a:chExt cx="1102527" cy="110621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33" name="Picture 32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959512" y="3978241"/>
              <a:ext cx="51173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Dashboards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94387" y="3041299"/>
              <a:ext cx="81529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OMS Workspace</a:t>
              </a: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5388937" y="3968146"/>
              <a:ext cx="5480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Log Analytics</a:t>
              </a:r>
            </a:p>
          </p:txBody>
        </p:sp>
      </p:grpSp>
      <p:sp>
        <p:nvSpPr>
          <p:cNvPr id="88" name="Rectangle: Rounded Corners 87"/>
          <p:cNvSpPr/>
          <p:nvPr/>
        </p:nvSpPr>
        <p:spPr>
          <a:xfrm>
            <a:off x="4525878" y="223812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32"/>
          </a:p>
        </p:txBody>
      </p:sp>
      <p:sp>
        <p:nvSpPr>
          <p:cNvPr id="89" name="TextBox 88"/>
          <p:cNvSpPr txBox="1"/>
          <p:nvPr/>
        </p:nvSpPr>
        <p:spPr>
          <a:xfrm>
            <a:off x="5279166" y="2221930"/>
            <a:ext cx="62605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nsg</a:t>
            </a:r>
            <a:r>
              <a:rPr lang="en-US" sz="500" dirty="0"/>
              <a:t>-Bastion 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040" y="2087412"/>
            <a:ext cx="288727" cy="238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0" y="2417534"/>
            <a:ext cx="395807" cy="39580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793156" y="3671424"/>
            <a:ext cx="390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ILB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13071" y="2306505"/>
            <a:ext cx="815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Bastion Host</a:t>
            </a:r>
          </a:p>
          <a:p>
            <a:r>
              <a:rPr lang="en-US" sz="700" dirty="0"/>
              <a:t>(RDP)</a:t>
            </a:r>
          </a:p>
        </p:txBody>
      </p:sp>
      <p:cxnSp>
        <p:nvCxnSpPr>
          <p:cNvPr id="70" name="Straight Arrow Connector 69"/>
          <p:cNvCxnSpPr>
            <a:cxnSpLocks/>
            <a:stCxn id="25" idx="3"/>
            <a:endCxn id="27" idx="1"/>
          </p:cNvCxnSpPr>
          <p:nvPr/>
        </p:nvCxnSpPr>
        <p:spPr>
          <a:xfrm flipV="1">
            <a:off x="5326498" y="2645749"/>
            <a:ext cx="1690839" cy="15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88" idx="1"/>
            <a:endCxn id="20" idx="3"/>
          </p:cNvCxnSpPr>
          <p:nvPr/>
        </p:nvCxnSpPr>
        <p:spPr>
          <a:xfrm flipH="1">
            <a:off x="3641255" y="2714603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18696737">
            <a:off x="3871479" y="2813353"/>
            <a:ext cx="8524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Access for management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37" y="3658816"/>
            <a:ext cx="270270" cy="27027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25" y="3660077"/>
            <a:ext cx="270270" cy="27027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530414" y="3799307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978513" y="3817628"/>
            <a:ext cx="3881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Pool 2</a:t>
            </a:r>
          </a:p>
        </p:txBody>
      </p:sp>
      <p:cxnSp>
        <p:nvCxnSpPr>
          <p:cNvPr id="135" name="Connector: Elbow 134"/>
          <p:cNvCxnSpPr>
            <a:cxnSpLocks/>
            <a:stCxn id="152" idx="1"/>
            <a:endCxn id="119" idx="0"/>
          </p:cNvCxnSpPr>
          <p:nvPr/>
        </p:nvCxnSpPr>
        <p:spPr>
          <a:xfrm rot="10800000" flipV="1">
            <a:off x="2518075" y="3493718"/>
            <a:ext cx="198395" cy="165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/>
          <p:cNvCxnSpPr>
            <a:cxnSpLocks/>
            <a:stCxn id="152" idx="3"/>
            <a:endCxn id="122" idx="0"/>
          </p:cNvCxnSpPr>
          <p:nvPr/>
        </p:nvCxnSpPr>
        <p:spPr>
          <a:xfrm>
            <a:off x="3106612" y="3493717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043711" y="2344768"/>
            <a:ext cx="63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/>
              <a:t>Diag</a:t>
            </a:r>
            <a:r>
              <a:rPr lang="en-US" sz="500" b="1" dirty="0"/>
              <a:t> Logs:</a:t>
            </a:r>
          </a:p>
          <a:p>
            <a:endParaRPr lang="en-US" sz="500" b="1" dirty="0"/>
          </a:p>
          <a:p>
            <a:r>
              <a:rPr lang="en-US" sz="500" dirty="0"/>
              <a:t>N/W,</a:t>
            </a:r>
          </a:p>
          <a:p>
            <a:r>
              <a:rPr lang="en-US" sz="500" dirty="0" err="1"/>
              <a:t>KeyVault</a:t>
            </a:r>
            <a:r>
              <a:rPr lang="en-US" sz="500" dirty="0"/>
              <a:t>,</a:t>
            </a:r>
          </a:p>
          <a:p>
            <a:r>
              <a:rPr lang="en-US" sz="500" dirty="0"/>
              <a:t>App Gateway,</a:t>
            </a:r>
          </a:p>
          <a:p>
            <a:r>
              <a:rPr lang="en-US" sz="500" dirty="0"/>
              <a:t>ASE, Subnets</a:t>
            </a:r>
          </a:p>
        </p:txBody>
      </p:sp>
      <p:cxnSp>
        <p:nvCxnSpPr>
          <p:cNvPr id="141" name="Straight Arrow Connector 140"/>
          <p:cNvCxnSpPr>
            <a:cxnSpLocks/>
            <a:endCxn id="26" idx="1"/>
          </p:cNvCxnSpPr>
          <p:nvPr/>
        </p:nvCxnSpPr>
        <p:spPr>
          <a:xfrm>
            <a:off x="5846754" y="2514657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69" y="3298646"/>
            <a:ext cx="390145" cy="39014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2121602" y="2955109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subnet-ASE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39986" y="2121776"/>
            <a:ext cx="89216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subnet-</a:t>
            </a:r>
            <a:r>
              <a:rPr lang="en-US" sz="500" dirty="0" err="1"/>
              <a:t>bastionhost</a:t>
            </a:r>
            <a:endParaRPr lang="en-US" sz="500" dirty="0"/>
          </a:p>
        </p:txBody>
      </p:sp>
      <p:cxnSp>
        <p:nvCxnSpPr>
          <p:cNvPr id="164" name="Straight Connector 163"/>
          <p:cNvCxnSpPr>
            <a:cxnSpLocks/>
            <a:endCxn id="19" idx="1"/>
          </p:cNvCxnSpPr>
          <p:nvPr/>
        </p:nvCxnSpPr>
        <p:spPr>
          <a:xfrm flipV="1">
            <a:off x="1034426" y="4088541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117" y="4001591"/>
            <a:ext cx="473950" cy="1300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230929" y="394589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Webapp</a:t>
            </a:r>
            <a:r>
              <a:rPr lang="en-US" sz="700" dirty="0"/>
              <a:t> </a:t>
            </a:r>
          </a:p>
          <a:p>
            <a:r>
              <a:rPr lang="en-US" sz="700" dirty="0"/>
              <a:t>extension</a:t>
            </a:r>
          </a:p>
        </p:txBody>
      </p:sp>
      <p:pic>
        <p:nvPicPr>
          <p:cNvPr id="2050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25" y="2768254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4682019" y="2807381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Antimalware extension </a:t>
            </a:r>
          </a:p>
        </p:txBody>
      </p:sp>
      <p:cxnSp>
        <p:nvCxnSpPr>
          <p:cNvPr id="105" name="Straight Connector 104"/>
          <p:cNvCxnSpPr>
            <a:cxnSpLocks/>
            <a:endCxn id="88" idx="0"/>
          </p:cNvCxnSpPr>
          <p:nvPr/>
        </p:nvCxnSpPr>
        <p:spPr>
          <a:xfrm flipH="1">
            <a:off x="5067033" y="1214077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125" y="766251"/>
            <a:ext cx="225000" cy="2418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078178" y="1092540"/>
            <a:ext cx="75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DevOps Releases/ 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0429" y="1886637"/>
            <a:ext cx="688009" cy="403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5399" y="2015926"/>
            <a:ext cx="1127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500" dirty="0"/>
              <a:t>Service Map</a:t>
            </a: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45" y="3515201"/>
            <a:ext cx="337054" cy="337054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7590264" y="3827445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Secured by AD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611470" y="5143950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RBAC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231095" y="5343424"/>
            <a:ext cx="6367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Staff AAD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08283" y="5343424"/>
            <a:ext cx="10080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Azure Security Center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67398" y="3012428"/>
            <a:ext cx="8152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OMS extension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0" y="3000485"/>
            <a:ext cx="148721" cy="148721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2845488" y="1407612"/>
            <a:ext cx="132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Custom Domain:</a:t>
            </a:r>
          </a:p>
          <a:p>
            <a:r>
              <a:rPr lang="en-US" sz="500" dirty="0">
                <a:hlinkClick r:id="rId31"/>
              </a:rPr>
              <a:t>https://www.azurepcisamples.com</a:t>
            </a:r>
            <a:r>
              <a:rPr lang="en-US" sz="500" dirty="0"/>
              <a:t> </a:t>
            </a:r>
          </a:p>
        </p:txBody>
      </p:sp>
      <p:cxnSp>
        <p:nvCxnSpPr>
          <p:cNvPr id="127" name="Straight Arrow Connector 126"/>
          <p:cNvCxnSpPr>
            <a:cxnSpLocks/>
            <a:stCxn id="108" idx="0"/>
          </p:cNvCxnSpPr>
          <p:nvPr/>
        </p:nvCxnSpPr>
        <p:spPr>
          <a:xfrm flipH="1">
            <a:off x="502920" y="961099"/>
            <a:ext cx="2207258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434146" y="798238"/>
            <a:ext cx="5143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DNS lookup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4098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/>
          <p:cNvSpPr/>
          <p:nvPr/>
        </p:nvSpPr>
        <p:spPr>
          <a:xfrm>
            <a:off x="5063428" y="3354505"/>
            <a:ext cx="3240987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226881" y="4366583"/>
            <a:ext cx="4570483" cy="1311210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25586" y="750346"/>
            <a:ext cx="4422611" cy="2148062"/>
          </a:xfrm>
          <a:prstGeom prst="roundRect">
            <a:avLst>
              <a:gd name="adj" fmla="val 480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2556950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226880" y="2195116"/>
            <a:ext cx="4570484" cy="2042097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214102" y="750346"/>
            <a:ext cx="2257367" cy="1315400"/>
          </a:xfrm>
          <a:prstGeom prst="roundRect">
            <a:avLst>
              <a:gd name="adj" fmla="val 4803"/>
            </a:avLst>
          </a:prstGeom>
          <a:solidFill>
            <a:schemeClr val="lt1">
              <a:alpha val="0"/>
            </a:schemeClr>
          </a:solidFill>
          <a:ln w="12700">
            <a:prstDash val="sysDash"/>
          </a:ln>
          <a:scene3d>
            <a:camera prst="perspectiveFront"/>
            <a:lightRig rig="threePt" dir="t"/>
          </a:scene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132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08837"/>
              </p:ext>
            </p:extLst>
          </p:nvPr>
        </p:nvGraphicFramePr>
        <p:xfrm>
          <a:off x="5255430" y="3649730"/>
          <a:ext cx="2841166" cy="160019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84116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54733">
                <a:tc>
                  <a:txBody>
                    <a:bodyPr/>
                    <a:lstStyle/>
                    <a:p>
                      <a:r>
                        <a:rPr lang="en-US" sz="900" dirty="0"/>
                        <a:t>SQL DB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1345466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Auditing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Transparent Data Encryption Enabled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Firewall  rules (ASE worker pools)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Threat Detection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496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Enable Always Encrypted Columns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(Permission issue)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Dynamic Data masking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Powershell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Connection string encrypted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AD Authentication and Authorization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0480"/>
              </p:ext>
            </p:extLst>
          </p:nvPr>
        </p:nvGraphicFramePr>
        <p:xfrm>
          <a:off x="5202180" y="953306"/>
          <a:ext cx="1877198" cy="17976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7719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OMS Log Analytics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Retention: 365 days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Dashboards for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SQL</a:t>
                      </a: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OMS SQL DB Auditing View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9063" indent="-119063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App Insights Extension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Activity Log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Azure Networking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Azure SQL Analytics</a:t>
                      </a: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Change Tracking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Key Vault Analytics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Service Map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5888" indent="-11588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4"/>
                        </a:rPr>
                        <a:t>Security And Audit Solution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4389"/>
              </p:ext>
            </p:extLst>
          </p:nvPr>
        </p:nvGraphicFramePr>
        <p:xfrm>
          <a:off x="2606878" y="2358993"/>
          <a:ext cx="1959962" cy="1046831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59962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4593">
                <a:tc>
                  <a:txBody>
                    <a:bodyPr/>
                    <a:lstStyle/>
                    <a:p>
                      <a:r>
                        <a:rPr lang="en-US" sz="900" dirty="0"/>
                        <a:t>Web App Configuration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1223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5"/>
                        </a:rPr>
                        <a:t>Custom Domain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Extension: </a:t>
                      </a:r>
                    </a:p>
                    <a:p>
                      <a:pPr marL="347663" lvl="1" indent="-174625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Vulnerability Scanner: Tinfoil Security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WebApp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Extension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6"/>
                        </a:rPr>
                        <a:t>Enable Diagnostics Logging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012"/>
              </p:ext>
            </p:extLst>
          </p:nvPr>
        </p:nvGraphicFramePr>
        <p:xfrm>
          <a:off x="2606878" y="5058148"/>
          <a:ext cx="1973137" cy="58705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Key Vault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55283"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 Certificate </a:t>
                      </a: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7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45198"/>
              </p:ext>
            </p:extLst>
          </p:nvPr>
        </p:nvGraphicFramePr>
        <p:xfrm>
          <a:off x="442324" y="2335780"/>
          <a:ext cx="1880870" cy="114490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07057">
                <a:tc>
                  <a:txBody>
                    <a:bodyPr/>
                    <a:lstStyle/>
                    <a:p>
                      <a:r>
                        <a:rPr lang="en-US" sz="900" dirty="0"/>
                        <a:t>App Service Environment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93784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Disable TLS 1.0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8"/>
                        </a:rPr>
                        <a:t>Change TLS cipher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19"/>
                        </a:rPr>
                        <a:t>Control inbound traffic N/W ports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0"/>
                        </a:rPr>
                        <a:t>WAF – Restrict Data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(Third party)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hlinkClick r:id="rId21"/>
                        </a:rPr>
                        <a:t>Allow SQL DB traffic</a:t>
                      </a:r>
                      <a:endParaRPr lang="en-US" sz="9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53644"/>
              </p:ext>
            </p:extLst>
          </p:nvPr>
        </p:nvGraphicFramePr>
        <p:xfrm>
          <a:off x="410161" y="5058148"/>
          <a:ext cx="2036728" cy="61127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1617">
                <a:tc>
                  <a:txBody>
                    <a:bodyPr/>
                    <a:lstStyle/>
                    <a:p>
                      <a:r>
                        <a:rPr lang="en-US" sz="900" dirty="0"/>
                        <a:t>Azure Security Center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416964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Policies</a:t>
                      </a: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2"/>
                        </a:rPr>
                        <a:t>Recommendations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90779"/>
              </p:ext>
            </p:extLst>
          </p:nvPr>
        </p:nvGraphicFramePr>
        <p:xfrm>
          <a:off x="442324" y="862641"/>
          <a:ext cx="1880870" cy="11118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Gateway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80248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3"/>
                        </a:rPr>
                        <a:t>SSL Offload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Custom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4"/>
                        </a:rPr>
                        <a:t>Healthprobes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5"/>
                        </a:rPr>
                        <a:t>Prevention mode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6" action="ppaction://hlinkfile"/>
                        </a:rPr>
                        <a:t>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7"/>
                        </a:rPr>
                        <a:t>Web Application Firewall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8"/>
                        </a:rPr>
                        <a:t>Disable TLS v1.0 and v1.1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12957"/>
              </p:ext>
            </p:extLst>
          </p:nvPr>
        </p:nvGraphicFramePr>
        <p:xfrm>
          <a:off x="2593703" y="4417471"/>
          <a:ext cx="1973137" cy="578724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973137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89362">
                <a:tc>
                  <a:txBody>
                    <a:bodyPr/>
                    <a:lstStyle/>
                    <a:p>
                      <a:r>
                        <a:rPr lang="en-US" sz="900" dirty="0"/>
                        <a:t>Resource Group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89362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9"/>
                        </a:rPr>
                        <a:t>RBAC – Access Policies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14825"/>
              </p:ext>
            </p:extLst>
          </p:nvPr>
        </p:nvGraphicFramePr>
        <p:xfrm>
          <a:off x="7398989" y="923366"/>
          <a:ext cx="1826841" cy="49453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7268">
                <a:tc>
                  <a:txBody>
                    <a:bodyPr/>
                    <a:lstStyle/>
                    <a:p>
                      <a:r>
                        <a:rPr lang="en-US" sz="900" dirty="0"/>
                        <a:t>Azure Monitor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47268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Monitoring Activity Logging</a:t>
                      </a: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11550"/>
              </p:ext>
            </p:extLst>
          </p:nvPr>
        </p:nvGraphicFramePr>
        <p:xfrm>
          <a:off x="7398989" y="1539944"/>
          <a:ext cx="1826841" cy="426085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 err="1"/>
                        <a:t>PowerBI</a:t>
                      </a:r>
                      <a:endParaRPr lang="en-US" sz="900" dirty="0"/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0"/>
                        </a:rPr>
                        <a:t>Analyze Audit logs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13602"/>
              </p:ext>
            </p:extLst>
          </p:nvPr>
        </p:nvGraphicFramePr>
        <p:xfrm>
          <a:off x="442324" y="3610055"/>
          <a:ext cx="4124516" cy="462386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4124516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87447">
                <a:tc>
                  <a:txBody>
                    <a:bodyPr/>
                    <a:lstStyle/>
                    <a:p>
                      <a:r>
                        <a:rPr lang="en-US" sz="900" dirty="0"/>
                        <a:t>Application Insights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68076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Requests, Failures, Exceptions, Availability </a:t>
                      </a:r>
                      <a:r>
                        <a:rPr lang="en-US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WebTests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29196"/>
              </p:ext>
            </p:extLst>
          </p:nvPr>
        </p:nvGraphicFramePr>
        <p:xfrm>
          <a:off x="2685970" y="859732"/>
          <a:ext cx="1880870" cy="1038948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246855">
                <a:tc>
                  <a:txBody>
                    <a:bodyPr/>
                    <a:lstStyle/>
                    <a:p>
                      <a:r>
                        <a:rPr lang="en-US" sz="900" dirty="0"/>
                        <a:t>VM Bastion Host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792093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1"/>
                        </a:rPr>
                        <a:t>Antimalware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2"/>
                        </a:rPr>
                        <a:t>OMS Monitoring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3"/>
                        </a:rPr>
                        <a:t>VM Diagnostics Extension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4"/>
                        </a:rPr>
                        <a:t>Encrypted Disk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dirty="0" err="1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AutoShutDown</a:t>
                      </a:r>
                      <a:r>
                        <a:rPr lang="en-US" sz="800" kern="1200" dirty="0">
                          <a:solidFill>
                            <a:srgbClr val="7F7F7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  <a:hlinkClick r:id="rId35"/>
                        </a:rPr>
                        <a:t> Policy</a:t>
                      </a:r>
                      <a:endParaRPr lang="en-US" sz="800" kern="1200" dirty="0">
                        <a:solidFill>
                          <a:srgbClr val="7F7F7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363704" y="127356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subnet-WAF-</a:t>
            </a:r>
            <a:r>
              <a:rPr lang="en-US" sz="800" dirty="0" err="1"/>
              <a:t>appGateway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 rot="16200000">
            <a:off x="2209766" y="1116908"/>
            <a:ext cx="8178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subnet-Bastion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-50363" y="250934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subnet-ASE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49665" y="1904508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36606" y="1898680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10.0.2.0/24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89380" y="4041377"/>
            <a:ext cx="660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10.0.3.0/24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55791"/>
              </p:ext>
            </p:extLst>
          </p:nvPr>
        </p:nvGraphicFramePr>
        <p:xfrm>
          <a:off x="410161" y="4417472"/>
          <a:ext cx="2036728" cy="578723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2036728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45902">
                <a:tc>
                  <a:txBody>
                    <a:bodyPr/>
                    <a:lstStyle/>
                    <a:p>
                      <a:r>
                        <a:rPr lang="en-US" sz="900" dirty="0"/>
                        <a:t>NSG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384413">
                <a:tc>
                  <a:txBody>
                    <a:bodyPr/>
                    <a:lstStyle/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6"/>
                        </a:rPr>
                        <a:t>Enable Diagnostics Logging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marR="0" lvl="0" indent="-173038" algn="l" defTabSz="7948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Inbound outbound Traffic rules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5012808" y="722831"/>
            <a:ext cx="1415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Management and Operations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75011"/>
              </p:ext>
            </p:extLst>
          </p:nvPr>
        </p:nvGraphicFramePr>
        <p:xfrm>
          <a:off x="7398989" y="2126651"/>
          <a:ext cx="1826841" cy="6629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826841">
                  <a:extLst>
                    <a:ext uri="{9D8B030D-6E8A-4147-A177-3AD203B41FA5}">
                      <a16:colId xmlns:a16="http://schemas.microsoft.com/office/drawing/2014/main" val="405831641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r>
                        <a:rPr lang="en-US" sz="900" dirty="0"/>
                        <a:t>Automation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394779024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7"/>
                        </a:rPr>
                        <a:t>Azure automation</a:t>
                      </a:r>
                      <a:endParaRPr lang="en-US" sz="9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3038" indent="-173038" rtl="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and Web metrics Ingestion Runbooks</a:t>
                      </a:r>
                    </a:p>
                  </a:txBody>
                  <a:tcPr marL="57150" marR="57150" marT="28575" marB="28575"/>
                </a:tc>
                <a:extLst>
                  <a:ext uri="{0D108BD9-81ED-4DB2-BD59-A6C34878D82A}">
                    <a16:rowId xmlns:a16="http://schemas.microsoft.com/office/drawing/2014/main" val="1707240858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63427" y="3354505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Databases</a:t>
            </a:r>
          </a:p>
        </p:txBody>
      </p:sp>
      <p:sp>
        <p:nvSpPr>
          <p:cNvPr id="34" name="Rectangle 33"/>
          <p:cNvSpPr/>
          <p:nvPr/>
        </p:nvSpPr>
        <p:spPr>
          <a:xfrm rot="16200000">
            <a:off x="-74281" y="4605562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1537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57" y="1116611"/>
            <a:ext cx="4165600" cy="4191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463" y="1370102"/>
            <a:ext cx="606256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❶</a:t>
            </a:r>
            <a:r>
              <a:rPr lang="en-US" sz="1149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031" y="1366191"/>
            <a:ext cx="3834239" cy="26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Deploy and Play with Azure PCI PaaS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031" y="1733144"/>
            <a:ext cx="3941603" cy="1088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36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Refer to URL</a:t>
            </a:r>
          </a:p>
          <a:p>
            <a:endParaRPr lang="en-US" sz="1136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/>
              </a:rPr>
              <a:t>https://github.com/AvyanConsultingCorp/azure-quickstart-templates/tree/master/pci-paas-webapp-ase-sqldb-appgateway-keyvault-oms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16463" y="3105000"/>
            <a:ext cx="572593" cy="442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73" dirty="0">
                <a:solidFill>
                  <a:schemeClr val="accent4"/>
                </a:solidFill>
              </a:rPr>
              <a:t>❷</a:t>
            </a:r>
          </a:p>
        </p:txBody>
      </p:sp>
      <p:pic>
        <p:nvPicPr>
          <p:cNvPr id="17" name="Picture 2" descr="http://www.freeiconspng.com/uploads/hand-cursor-png-click-cursor-hand-icon-13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33" y="1885021"/>
            <a:ext cx="426294" cy="4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6743" y="3105000"/>
            <a:ext cx="4022710" cy="205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Contact us for a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ny questions on this Azure </a:t>
            </a:r>
            <a:r>
              <a:rPr lang="en-US" sz="1149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</a:t>
            </a: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Solution</a:t>
            </a:r>
          </a:p>
          <a:p>
            <a:pPr lvl="1" defTabSz="451653">
              <a:defRPr/>
            </a:pPr>
            <a:r>
              <a:rPr lang="en-US" sz="1400" dirty="0">
                <a:hlinkClick r:id="rId6"/>
              </a:rPr>
              <a:t>azurecompliance@avyanconsulting.com</a:t>
            </a:r>
            <a:r>
              <a:rPr lang="en-US" sz="1400" dirty="0"/>
              <a:t> </a:t>
            </a:r>
            <a:r>
              <a:rPr lang="en-US" sz="105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  <a:endParaRPr lang="en-US" sz="1200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All other enquiries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	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  <a:hlinkClick r:id="rId7"/>
              </a:rPr>
              <a:t>contactus@avyanconsulting.com</a:t>
            </a:r>
            <a:r>
              <a:rPr lang="en-US" sz="1400" kern="0" dirty="0">
                <a:solidFill>
                  <a:schemeClr val="accent4"/>
                </a:solidFill>
                <a:latin typeface="Calibri" charset="0"/>
                <a:ea typeface="MS PGothic" charset="0"/>
                <a:cs typeface="MS PGothic" charset="0"/>
                <a:sym typeface="MS PGothic" charset="0"/>
              </a:rPr>
              <a:t> </a:t>
            </a:r>
          </a:p>
          <a:p>
            <a:pPr defTabSz="451653">
              <a:defRPr/>
            </a:pPr>
            <a:endParaRPr lang="en-US" sz="1591" kern="0" dirty="0">
              <a:solidFill>
                <a:schemeClr val="accent4"/>
              </a:solidFill>
              <a:latin typeface="Calibri" charset="0"/>
              <a:ea typeface="MS PGothic" charset="0"/>
              <a:cs typeface="MS PGothic" charset="0"/>
              <a:sym typeface="MS PGothic" charset="0"/>
            </a:endParaRPr>
          </a:p>
          <a:p>
            <a:pPr defTabSz="451653">
              <a:defRPr/>
            </a:pPr>
            <a:r>
              <a:rPr lang="en-US" sz="1149" dirty="0">
                <a:latin typeface="Segoe UI Semilight" panose="020B0402040204020203" pitchFamily="34" charset="0"/>
                <a:cs typeface="Segoe UI Semilight" panose="020B0402040204020203" pitchFamily="34" charset="0"/>
                <a:sym typeface="MS PGothic" charset="0"/>
              </a:rPr>
              <a:t>Visit us</a:t>
            </a:r>
          </a:p>
          <a:p>
            <a:pPr defTabSz="451653">
              <a:defRPr/>
            </a:pP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</a:rPr>
              <a:t>	</a:t>
            </a:r>
            <a:r>
              <a:rPr lang="en-US" sz="1591" kern="0" dirty="0">
                <a:solidFill>
                  <a:schemeClr val="accent4"/>
                </a:solidFill>
                <a:latin typeface="Calibri" charset="0"/>
                <a:ea typeface="MS PGothic" charset="0"/>
                <a:sym typeface="MS PGothic" charset="0"/>
                <a:hlinkClick r:id="rId8"/>
              </a:rPr>
              <a:t>www.avyanconsulting.com</a:t>
            </a:r>
            <a:endParaRPr lang="en-US" sz="1364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1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/>
          <p:cNvSpPr/>
          <p:nvPr/>
        </p:nvSpPr>
        <p:spPr>
          <a:xfrm>
            <a:off x="1833175" y="1008179"/>
            <a:ext cx="6902564" cy="4185728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  <a:alpha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025360" y="1391948"/>
            <a:ext cx="6499364" cy="3192691"/>
          </a:xfrm>
          <a:prstGeom prst="roundRect">
            <a:avLst>
              <a:gd name="adj" fmla="val 4803"/>
            </a:avLst>
          </a:prstGeom>
          <a:noFill/>
          <a:ln>
            <a:prstDash val="sysDash"/>
          </a:ln>
        </p:spPr>
        <p:style>
          <a:lnRef idx="2">
            <a:schemeClr val="accent3"/>
          </a:lnRef>
          <a:fillRef idx="1002">
            <a:schemeClr val="lt2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133441" y="1586295"/>
            <a:ext cx="3932495" cy="2776522"/>
          </a:xfrm>
          <a:prstGeom prst="roundRect">
            <a:avLst>
              <a:gd name="adj" fmla="val 4803"/>
            </a:avLst>
          </a:prstGeom>
          <a:ln w="12700"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61" y="1324423"/>
            <a:ext cx="166608" cy="166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30" y="4676465"/>
            <a:ext cx="328960" cy="328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277" y="621600"/>
            <a:ext cx="494905" cy="52220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07687" y="1619249"/>
            <a:ext cx="1777135" cy="887851"/>
            <a:chOff x="3314119" y="599562"/>
            <a:chExt cx="2001400" cy="1420560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3314119" y="748723"/>
              <a:ext cx="2001400" cy="1271399"/>
            </a:xfrm>
            <a:prstGeom prst="roundRect">
              <a:avLst>
                <a:gd name="adj" fmla="val 480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3382" y="599562"/>
              <a:ext cx="325163" cy="380800"/>
            </a:xfrm>
            <a:prstGeom prst="rect">
              <a:avLst/>
            </a:prstGeom>
          </p:spPr>
        </p:pic>
      </p:grpSp>
      <p:sp>
        <p:nvSpPr>
          <p:cNvPr id="12" name="Rectangle: Rounded Corners 11"/>
          <p:cNvSpPr/>
          <p:nvPr/>
        </p:nvSpPr>
        <p:spPr>
          <a:xfrm>
            <a:off x="2387698" y="2712630"/>
            <a:ext cx="1806270" cy="1552442"/>
          </a:xfrm>
          <a:prstGeom prst="roundRect">
            <a:avLst>
              <a:gd name="adj" fmla="val 4803"/>
            </a:avLst>
          </a:prstGeom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153" y="2929703"/>
            <a:ext cx="203227" cy="23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47" y="2121669"/>
            <a:ext cx="413601" cy="413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536" y="1901371"/>
            <a:ext cx="704448" cy="260727"/>
          </a:xfrm>
          <a:prstGeom prst="rect">
            <a:avLst/>
          </a:prstGeom>
        </p:spPr>
      </p:pic>
      <p:sp>
        <p:nvSpPr>
          <p:cNvPr id="16" name="Rectangle: Rounded Corners 15"/>
          <p:cNvSpPr/>
          <p:nvPr/>
        </p:nvSpPr>
        <p:spPr>
          <a:xfrm>
            <a:off x="2456441" y="2781386"/>
            <a:ext cx="1381458" cy="1154950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81" y="3607188"/>
            <a:ext cx="254785" cy="2547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0" y="2795245"/>
            <a:ext cx="286895" cy="2868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3212" y="2744963"/>
            <a:ext cx="1021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App Service 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6757" y="3821209"/>
            <a:ext cx="4869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Web App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36" y="3612030"/>
            <a:ext cx="359907" cy="35990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57" y="3264286"/>
            <a:ext cx="409210" cy="409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42273" y="3436161"/>
            <a:ext cx="4899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Runbooks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33140" y="3330253"/>
            <a:ext cx="56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Automation 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3119" y="1611200"/>
            <a:ext cx="89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subnet-WAF-</a:t>
            </a:r>
            <a:r>
              <a:rPr lang="en-US" sz="600" dirty="0" err="1"/>
              <a:t>appGateway</a:t>
            </a:r>
            <a:endParaRPr lang="en-US" sz="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1012" y="2699130"/>
            <a:ext cx="5462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-ASE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67464" y="1738249"/>
            <a:ext cx="68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nsg-appGateway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2145100" y="1245956"/>
            <a:ext cx="7203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Resource Group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9065" y="1464924"/>
            <a:ext cx="605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vNet-pci-paas</a:t>
            </a:r>
            <a:endParaRPr lang="en-US" sz="600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36" y="1468699"/>
            <a:ext cx="161724" cy="1617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67" y="3711661"/>
            <a:ext cx="161824" cy="1618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039033" y="3757344"/>
            <a:ext cx="7084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App Insights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63" y="4676464"/>
            <a:ext cx="337054" cy="337054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cxnSpLocks/>
            <a:stCxn id="14" idx="2"/>
            <a:endCxn id="90" idx="0"/>
          </p:cNvCxnSpPr>
          <p:nvPr/>
        </p:nvCxnSpPr>
        <p:spPr>
          <a:xfrm flipH="1">
            <a:off x="3108186" y="2535270"/>
            <a:ext cx="20061" cy="4094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31" idx="3"/>
            <a:endCxn id="21" idx="1"/>
          </p:cNvCxnSpPr>
          <p:nvPr/>
        </p:nvCxnSpPr>
        <p:spPr>
          <a:xfrm flipV="1">
            <a:off x="3154191" y="3791984"/>
            <a:ext cx="2009045" cy="58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201567">
            <a:off x="3827335" y="3435487"/>
            <a:ext cx="46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Pull metrics</a:t>
            </a:r>
          </a:p>
        </p:txBody>
      </p:sp>
      <p:sp>
        <p:nvSpPr>
          <p:cNvPr id="37" name="TextBox 36"/>
          <p:cNvSpPr txBox="1"/>
          <p:nvPr/>
        </p:nvSpPr>
        <p:spPr>
          <a:xfrm rot="19143378">
            <a:off x="6111155" y="2906545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Ingest metrics</a:t>
            </a:r>
          </a:p>
        </p:txBody>
      </p:sp>
      <p:cxnSp>
        <p:nvCxnSpPr>
          <p:cNvPr id="38" name="Connector: Elbow 37"/>
          <p:cNvCxnSpPr>
            <a:cxnSpLocks/>
            <a:stCxn id="17" idx="2"/>
            <a:endCxn id="47" idx="2"/>
          </p:cNvCxnSpPr>
          <p:nvPr/>
        </p:nvCxnSpPr>
        <p:spPr>
          <a:xfrm rot="16200000" flipH="1">
            <a:off x="5103568" y="1484777"/>
            <a:ext cx="86969" cy="4841358"/>
          </a:xfrm>
          <a:prstGeom prst="bentConnector3">
            <a:avLst>
              <a:gd name="adj1" fmla="val 678275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4" y="4678223"/>
            <a:ext cx="391406" cy="391406"/>
          </a:xfrm>
          <a:prstGeom prst="rect">
            <a:avLst/>
          </a:prstGeom>
        </p:spPr>
      </p:pic>
      <p:pic>
        <p:nvPicPr>
          <p:cNvPr id="40" name="Picture 39" descr="Making Security Shiny - The Blog of Tom Webster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049" y="4693079"/>
            <a:ext cx="206343" cy="1968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11046" y="4810869"/>
            <a:ext cx="543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Keys and Secrets</a:t>
            </a:r>
          </a:p>
        </p:txBody>
      </p:sp>
      <p:cxnSp>
        <p:nvCxnSpPr>
          <p:cNvPr id="42" name="Straight Arrow Connector 41"/>
          <p:cNvCxnSpPr>
            <a:cxnSpLocks/>
            <a:endCxn id="63" idx="2"/>
          </p:cNvCxnSpPr>
          <p:nvPr/>
        </p:nvCxnSpPr>
        <p:spPr>
          <a:xfrm flipH="1" flipV="1">
            <a:off x="7564132" y="2645635"/>
            <a:ext cx="12746" cy="61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016772" y="2918296"/>
            <a:ext cx="1104021" cy="1030647"/>
            <a:chOff x="6916499" y="3022407"/>
            <a:chExt cx="1104021" cy="1030647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6916499" y="3381175"/>
              <a:ext cx="1104021" cy="650715"/>
            </a:xfrm>
            <a:prstGeom prst="roundRect">
              <a:avLst>
                <a:gd name="adj" fmla="val 4803"/>
              </a:avLst>
            </a:prstGeom>
            <a:solidFill>
              <a:schemeClr val="bg1">
                <a:lumMod val="95000"/>
              </a:schemeClr>
            </a:solidFill>
            <a:ln w="12700"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3257" y="3460712"/>
              <a:ext cx="328398" cy="32839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434589" y="3649874"/>
              <a:ext cx="42157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SQL DB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6012" y="3857326"/>
              <a:ext cx="662892" cy="195728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246330" y="3022407"/>
              <a:ext cx="37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Ops Logs</a:t>
              </a:r>
            </a:p>
          </p:txBody>
        </p:sp>
      </p:grpSp>
      <p:pic>
        <p:nvPicPr>
          <p:cNvPr id="49" name="Picture 4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80" y="396341"/>
            <a:ext cx="225000" cy="24187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456441" y="607138"/>
            <a:ext cx="695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Customer / Cardholder</a:t>
            </a:r>
          </a:p>
        </p:txBody>
      </p:sp>
      <p:cxnSp>
        <p:nvCxnSpPr>
          <p:cNvPr id="51" name="Straight Arrow Connector 50"/>
          <p:cNvCxnSpPr>
            <a:cxnSpLocks/>
            <a:endCxn id="15" idx="0"/>
          </p:cNvCxnSpPr>
          <p:nvPr/>
        </p:nvCxnSpPr>
        <p:spPr>
          <a:xfrm>
            <a:off x="3104932" y="870338"/>
            <a:ext cx="7828" cy="103103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200" y="532215"/>
            <a:ext cx="653883" cy="445610"/>
          </a:xfrm>
          <a:prstGeom prst="rect">
            <a:avLst/>
          </a:prstGeom>
        </p:spPr>
      </p:pic>
      <p:pic>
        <p:nvPicPr>
          <p:cNvPr id="53" name="Picture 52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293" y="2569443"/>
            <a:ext cx="113109" cy="131311"/>
          </a:xfrm>
          <a:prstGeom prst="rect">
            <a:avLst/>
          </a:prstGeom>
        </p:spPr>
      </p:pic>
      <p:pic>
        <p:nvPicPr>
          <p:cNvPr id="54" name="Picture 53" descr="透過 Certificate Revocation List + HAProxy 來管理 HTTPS 連線 ...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53" y="842886"/>
            <a:ext cx="267840" cy="310942"/>
          </a:xfrm>
          <a:prstGeom prst="rect">
            <a:avLst/>
          </a:prstGeom>
        </p:spPr>
      </p:pic>
      <p:sp>
        <p:nvSpPr>
          <p:cNvPr id="55" name="Arrow: Curved Right 54"/>
          <p:cNvSpPr/>
          <p:nvPr/>
        </p:nvSpPr>
        <p:spPr>
          <a:xfrm flipH="1">
            <a:off x="3288414" y="2372225"/>
            <a:ext cx="221239" cy="762212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199" y="2569441"/>
            <a:ext cx="288727" cy="2380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3366713" y="2335706"/>
            <a:ext cx="513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Custom probe</a:t>
            </a:r>
            <a:endParaRPr lang="en-US" sz="8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3" y="1842173"/>
            <a:ext cx="390145" cy="390145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8" idx="3"/>
            <a:endCxn id="15" idx="1"/>
          </p:cNvCxnSpPr>
          <p:nvPr/>
        </p:nvCxnSpPr>
        <p:spPr>
          <a:xfrm flipV="1">
            <a:off x="603018" y="2031735"/>
            <a:ext cx="2157518" cy="5511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58" idx="0"/>
          </p:cNvCxnSpPr>
          <p:nvPr/>
        </p:nvCxnSpPr>
        <p:spPr>
          <a:xfrm>
            <a:off x="407945" y="1116990"/>
            <a:ext cx="1" cy="725183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5517" y="532215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/>
              <a:t>A record</a:t>
            </a:r>
            <a:r>
              <a:rPr lang="en-GB" sz="900" dirty="0"/>
              <a:t>: </a:t>
            </a:r>
          </a:p>
          <a:p>
            <a:r>
              <a:rPr lang="en-GB" sz="900" dirty="0"/>
              <a:t>azurepcisamples.com</a:t>
            </a:r>
          </a:p>
          <a:p>
            <a:r>
              <a:rPr lang="en-GB" sz="900" dirty="0"/>
              <a:t>To</a:t>
            </a:r>
          </a:p>
          <a:p>
            <a:r>
              <a:rPr lang="en-GB" sz="900" dirty="0"/>
              <a:t>App Gateway hostname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710473" y="1611340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External Public IP</a:t>
            </a:r>
            <a:r>
              <a:rPr lang="en-GB" sz="800" dirty="0"/>
              <a:t>: </a:t>
            </a:r>
          </a:p>
          <a:p>
            <a:r>
              <a:rPr lang="en-GB" sz="800" dirty="0"/>
              <a:t>Mapped to </a:t>
            </a:r>
          </a:p>
          <a:p>
            <a:r>
              <a:rPr lang="en-GB" sz="800" dirty="0"/>
              <a:t>App Gateway hostname</a:t>
            </a:r>
            <a:endParaRPr lang="en-US" sz="800" dirty="0"/>
          </a:p>
        </p:txBody>
      </p:sp>
      <p:sp>
        <p:nvSpPr>
          <p:cNvPr id="63" name="Rectangle: Rounded Corners 62"/>
          <p:cNvSpPr/>
          <p:nvPr/>
        </p:nvSpPr>
        <p:spPr>
          <a:xfrm>
            <a:off x="7022979" y="1692689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4525281" y="4332081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Encrypted</a:t>
            </a:r>
            <a:endParaRPr lang="en-US" sz="1000" dirty="0"/>
          </a:p>
        </p:txBody>
      </p:sp>
      <p:cxnSp>
        <p:nvCxnSpPr>
          <p:cNvPr id="65" name="Straight Arrow Connector 64"/>
          <p:cNvCxnSpPr>
            <a:stCxn id="68" idx="1"/>
            <a:endCxn id="67" idx="3"/>
          </p:cNvCxnSpPr>
          <p:nvPr/>
        </p:nvCxnSpPr>
        <p:spPr>
          <a:xfrm flipH="1" flipV="1">
            <a:off x="7457820" y="2291790"/>
            <a:ext cx="255922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068871" y="1518085"/>
            <a:ext cx="1102527" cy="1213941"/>
            <a:chOff x="5368718" y="3041299"/>
            <a:chExt cx="1102527" cy="1213941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28" y="3693083"/>
              <a:ext cx="243840" cy="243840"/>
            </a:xfrm>
            <a:prstGeom prst="rect">
              <a:avLst/>
            </a:prstGeom>
          </p:spPr>
        </p:pic>
        <p:pic>
          <p:nvPicPr>
            <p:cNvPr id="68" name="Picture 67" descr="When clicking on the Office 365 dashboard, you can see all activities ...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590" y="3735889"/>
              <a:ext cx="318151" cy="17733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5959512" y="3978241"/>
              <a:ext cx="511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Dashboards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94387" y="3041299"/>
              <a:ext cx="815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OMS Workspace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18" y="3061655"/>
              <a:ext cx="228800" cy="22880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5388937" y="3968146"/>
              <a:ext cx="548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Log Analytics</a:t>
              </a:r>
            </a:p>
          </p:txBody>
        </p:sp>
      </p:grpSp>
      <p:sp>
        <p:nvSpPr>
          <p:cNvPr id="73" name="Rectangle: Rounded Corners 72"/>
          <p:cNvSpPr/>
          <p:nvPr/>
        </p:nvSpPr>
        <p:spPr>
          <a:xfrm>
            <a:off x="4722523" y="1884168"/>
            <a:ext cx="1082309" cy="952946"/>
          </a:xfrm>
          <a:prstGeom prst="roundRect">
            <a:avLst>
              <a:gd name="adj" fmla="val 4803"/>
            </a:avLst>
          </a:prstGeom>
          <a:solidFill>
            <a:schemeClr val="bg1">
              <a:lumMod val="95000"/>
            </a:schemeClr>
          </a:solidFill>
          <a:ln w="1270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/>
          <p:cNvSpPr txBox="1"/>
          <p:nvPr/>
        </p:nvSpPr>
        <p:spPr>
          <a:xfrm>
            <a:off x="5475811" y="1867969"/>
            <a:ext cx="6260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nsg</a:t>
            </a:r>
            <a:r>
              <a:rPr lang="en-US" sz="600" dirty="0"/>
              <a:t>-Bastion 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85" y="1733451"/>
            <a:ext cx="288727" cy="238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55" y="2063573"/>
            <a:ext cx="395807" cy="39580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989801" y="3317463"/>
            <a:ext cx="3904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ILB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9716" y="1952544"/>
            <a:ext cx="815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Bastion Host</a:t>
            </a:r>
          </a:p>
          <a:p>
            <a:r>
              <a:rPr lang="en-US" sz="800" dirty="0"/>
              <a:t>(RDP)</a:t>
            </a:r>
          </a:p>
        </p:txBody>
      </p:sp>
      <p:cxnSp>
        <p:nvCxnSpPr>
          <p:cNvPr id="79" name="Straight Arrow Connector 78"/>
          <p:cNvCxnSpPr>
            <a:cxnSpLocks/>
            <a:stCxn id="21" idx="3"/>
            <a:endCxn id="67" idx="1"/>
          </p:cNvCxnSpPr>
          <p:nvPr/>
        </p:nvCxnSpPr>
        <p:spPr>
          <a:xfrm flipV="1">
            <a:off x="5523143" y="2291788"/>
            <a:ext cx="1690839" cy="15001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3" idx="1"/>
            <a:endCxn id="16" idx="3"/>
          </p:cNvCxnSpPr>
          <p:nvPr/>
        </p:nvCxnSpPr>
        <p:spPr>
          <a:xfrm flipH="1">
            <a:off x="3837900" y="2360642"/>
            <a:ext cx="884623" cy="99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8696737">
            <a:off x="4068124" y="2405531"/>
            <a:ext cx="852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Access for management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582" y="3304855"/>
            <a:ext cx="270270" cy="27027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70" y="3306116"/>
            <a:ext cx="270270" cy="27027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727059" y="3445346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5158" y="3463667"/>
            <a:ext cx="3881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Pool 2</a:t>
            </a:r>
          </a:p>
        </p:txBody>
      </p:sp>
      <p:cxnSp>
        <p:nvCxnSpPr>
          <p:cNvPr id="86" name="Connector: Elbow 85"/>
          <p:cNvCxnSpPr>
            <a:cxnSpLocks/>
            <a:stCxn id="90" idx="1"/>
            <a:endCxn id="82" idx="0"/>
          </p:cNvCxnSpPr>
          <p:nvPr/>
        </p:nvCxnSpPr>
        <p:spPr>
          <a:xfrm rot="10800000" flipV="1">
            <a:off x="2714720" y="3139757"/>
            <a:ext cx="198395" cy="16509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/>
          <p:cNvCxnSpPr>
            <a:cxnSpLocks/>
            <a:stCxn id="90" idx="3"/>
            <a:endCxn id="83" idx="0"/>
          </p:cNvCxnSpPr>
          <p:nvPr/>
        </p:nvCxnSpPr>
        <p:spPr>
          <a:xfrm>
            <a:off x="3303257" y="3139756"/>
            <a:ext cx="232848" cy="16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0356" y="1990807"/>
            <a:ext cx="63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err="1"/>
              <a:t>Diag</a:t>
            </a:r>
            <a:r>
              <a:rPr lang="en-US" sz="600" b="1" dirty="0"/>
              <a:t> Logs:</a:t>
            </a:r>
          </a:p>
          <a:p>
            <a:endParaRPr lang="en-US" sz="600" b="1" dirty="0"/>
          </a:p>
          <a:p>
            <a:r>
              <a:rPr lang="en-US" sz="600" dirty="0"/>
              <a:t>N/W,</a:t>
            </a:r>
          </a:p>
          <a:p>
            <a:r>
              <a:rPr lang="en-US" sz="600" dirty="0" err="1"/>
              <a:t>KeyVault</a:t>
            </a:r>
            <a:r>
              <a:rPr lang="en-US" sz="600" dirty="0"/>
              <a:t>,</a:t>
            </a:r>
          </a:p>
          <a:p>
            <a:r>
              <a:rPr lang="en-US" sz="600" dirty="0"/>
              <a:t>App Gateway,</a:t>
            </a:r>
          </a:p>
          <a:p>
            <a:r>
              <a:rPr lang="en-US" sz="600" dirty="0"/>
              <a:t>ASE, Subnets</a:t>
            </a:r>
          </a:p>
        </p:txBody>
      </p:sp>
      <p:cxnSp>
        <p:nvCxnSpPr>
          <p:cNvPr id="89" name="Straight Arrow Connector 88"/>
          <p:cNvCxnSpPr>
            <a:cxnSpLocks/>
            <a:endCxn id="63" idx="1"/>
          </p:cNvCxnSpPr>
          <p:nvPr/>
        </p:nvCxnSpPr>
        <p:spPr>
          <a:xfrm>
            <a:off x="6043399" y="2160696"/>
            <a:ext cx="979578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14" y="2944685"/>
            <a:ext cx="390145" cy="390145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2318247" y="2601148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subnet-ASE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636631" y="1767815"/>
            <a:ext cx="892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subnet-</a:t>
            </a:r>
            <a:r>
              <a:rPr lang="en-US" sz="600" dirty="0" err="1"/>
              <a:t>bastionhost</a:t>
            </a:r>
            <a:endParaRPr lang="en-US" sz="600" dirty="0"/>
          </a:p>
        </p:txBody>
      </p:sp>
      <p:cxnSp>
        <p:nvCxnSpPr>
          <p:cNvPr id="93" name="Straight Connector 92"/>
          <p:cNvCxnSpPr>
            <a:cxnSpLocks/>
            <a:endCxn id="17" idx="1"/>
          </p:cNvCxnSpPr>
          <p:nvPr/>
        </p:nvCxnSpPr>
        <p:spPr>
          <a:xfrm flipV="1">
            <a:off x="1231071" y="3734580"/>
            <a:ext cx="1367908" cy="10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68762" y="3647630"/>
            <a:ext cx="473950" cy="13004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27574" y="359192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Webapp</a:t>
            </a:r>
            <a:r>
              <a:rPr lang="en-US" sz="900" dirty="0"/>
              <a:t> </a:t>
            </a:r>
          </a:p>
          <a:p>
            <a:r>
              <a:rPr lang="en-US" sz="900" dirty="0"/>
              <a:t>extension</a:t>
            </a:r>
          </a:p>
        </p:txBody>
      </p:sp>
      <p:pic>
        <p:nvPicPr>
          <p:cNvPr id="96" name="Picture 2" descr="http://www.onesupport.com/wp-content/uploads/2015/08/Windows-Defender.jpeg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70" y="2414293"/>
            <a:ext cx="237075" cy="2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4878664" y="2453420"/>
            <a:ext cx="815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Antimalware extension </a:t>
            </a:r>
          </a:p>
        </p:txBody>
      </p:sp>
      <p:cxnSp>
        <p:nvCxnSpPr>
          <p:cNvPr id="98" name="Straight Connector 97"/>
          <p:cNvCxnSpPr>
            <a:cxnSpLocks/>
            <a:endCxn id="73" idx="0"/>
          </p:cNvCxnSpPr>
          <p:nvPr/>
        </p:nvCxnSpPr>
        <p:spPr>
          <a:xfrm flipH="1">
            <a:off x="5263678" y="860116"/>
            <a:ext cx="11145" cy="1024052"/>
          </a:xfrm>
          <a:prstGeom prst="line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multiple user icons different colors - vector Clip Art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70" y="412290"/>
            <a:ext cx="225000" cy="24187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5361724" y="570138"/>
            <a:ext cx="965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DevOps Releases/ Management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7074" y="1532676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DMZ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833489" y="1514836"/>
            <a:ext cx="11279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b="1" dirty="0"/>
              <a:t>OMS Solutions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Activity Log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Networking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Azure SQL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Change Tracking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Key Vault Analytics</a:t>
            </a:r>
          </a:p>
          <a:p>
            <a:pPr>
              <a:buFont typeface="+mj-lt"/>
              <a:buAutoNum type="arabicPeriod"/>
            </a:pPr>
            <a:r>
              <a:rPr lang="en-US" sz="600" dirty="0"/>
              <a:t>Service Map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0" y="3161240"/>
            <a:ext cx="337054" cy="337054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786909" y="3473484"/>
            <a:ext cx="636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Secured by AD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808115" y="4789989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RBAC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27740" y="4989463"/>
            <a:ext cx="6367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Staff AAD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204928" y="4989463"/>
            <a:ext cx="10080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Security Center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864043" y="2658467"/>
            <a:ext cx="8152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OMS extension 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75" y="2646524"/>
            <a:ext cx="148721" cy="148721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042133" y="1053651"/>
            <a:ext cx="1324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Custom Domain:</a:t>
            </a:r>
          </a:p>
          <a:p>
            <a:r>
              <a:rPr lang="en-US" sz="600" dirty="0">
                <a:hlinkClick r:id="rId31"/>
              </a:rPr>
              <a:t>https://www.azurepcisamples.com</a:t>
            </a:r>
            <a:r>
              <a:rPr lang="en-US" sz="600" dirty="0"/>
              <a:t> </a:t>
            </a:r>
          </a:p>
        </p:txBody>
      </p:sp>
      <p:cxnSp>
        <p:nvCxnSpPr>
          <p:cNvPr id="111" name="Straight Arrow Connector 110"/>
          <p:cNvCxnSpPr>
            <a:cxnSpLocks/>
            <a:stCxn id="50" idx="0"/>
          </p:cNvCxnSpPr>
          <p:nvPr/>
        </p:nvCxnSpPr>
        <p:spPr>
          <a:xfrm flipH="1">
            <a:off x="699565" y="607138"/>
            <a:ext cx="2104512" cy="3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30791" y="444277"/>
            <a:ext cx="6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DNS lookup</a:t>
            </a:r>
            <a:endParaRPr lang="en-US" sz="900" dirty="0"/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 flipH="1">
            <a:off x="5562244" y="3559422"/>
            <a:ext cx="1784360" cy="31161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 rot="20948144">
            <a:off x="6052077" y="3523886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46095" y="3622397"/>
            <a:ext cx="8524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Collect metrics</a:t>
            </a:r>
          </a:p>
        </p:txBody>
      </p:sp>
    </p:spTree>
    <p:extLst>
      <p:ext uri="{BB962C8B-B14F-4D97-AF65-F5344CB8AC3E}">
        <p14:creationId xmlns:p14="http://schemas.microsoft.com/office/powerpoint/2010/main" val="3998706706"/>
      </p:ext>
    </p:extLst>
  </p:cSld>
  <p:clrMapOvr>
    <a:masterClrMapping/>
  </p:clrMapOvr>
</p:sld>
</file>

<file path=ppt/theme/theme1.xml><?xml version="1.0" encoding="utf-8"?>
<a:theme xmlns:a="http://schemas.openxmlformats.org/drawingml/2006/main" name="Avyan Consulting - HandsOnLab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yan Consulting - HandsOnLab Theme" id="{E8FFAEA8-309B-476E-932D-3D0ED193C484}" vid="{227DCE9A-5629-4276-8FA0-ACC2F0B6B2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Avyan Consulting - HandsOnLab Theme</Template>
  <TotalTime>30763</TotalTime>
  <Words>849</Words>
  <Application>Microsoft Office PowerPoint</Application>
  <PresentationFormat>Custom</PresentationFormat>
  <Paragraphs>291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Malgun Gothic</vt:lpstr>
      <vt:lpstr>MS PGothic</vt:lpstr>
      <vt:lpstr>MS PGothic</vt:lpstr>
      <vt:lpstr>Arial</vt:lpstr>
      <vt:lpstr>Calibri</vt:lpstr>
      <vt:lpstr>Gotham Light</vt:lpstr>
      <vt:lpstr>Open Sans Light</vt:lpstr>
      <vt:lpstr>Segoe UI</vt:lpstr>
      <vt:lpstr>Segoe UI Light</vt:lpstr>
      <vt:lpstr>Segoe UI Semilight</vt:lpstr>
      <vt:lpstr>Avyan Consulting - HandsOnLab Theme</vt:lpstr>
      <vt:lpstr>PowerPoint Presentation</vt:lpstr>
      <vt:lpstr>Azure PaaS – PCI Reference Architecture for Enterprise Web Application</vt:lpstr>
      <vt:lpstr>WHY WE BUILT THIS QUICKSTART?</vt:lpstr>
      <vt:lpstr>TECHNOLOGIES USED</vt:lpstr>
      <vt:lpstr>High Level PCI and HIPAA Blueprint design</vt:lpstr>
      <vt:lpstr>AZURE PAAS – PCI REFERENCE ARCHITECTURE FOR ENTERPRISE WEB APPLICATION</vt:lpstr>
      <vt:lpstr>Configurations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Avyan Consulting Corp</dc:creator>
  <cp:lastModifiedBy>Frank Simorjay</cp:lastModifiedBy>
  <cp:revision>146</cp:revision>
  <dcterms:created xsi:type="dcterms:W3CDTF">2016-11-16T17:31:18Z</dcterms:created>
  <dcterms:modified xsi:type="dcterms:W3CDTF">2017-04-20T22:48:45Z</dcterms:modified>
</cp:coreProperties>
</file>