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61" r:id="rId4"/>
    <p:sldId id="257" r:id="rId5"/>
    <p:sldId id="259" r:id="rId6"/>
    <p:sldId id="262" r:id="rId7"/>
  </p:sldIdLst>
  <p:sldSz cx="10160000" cy="5715000"/>
  <p:notesSz cx="6858000" cy="9144000"/>
  <p:defaultTextStyle>
    <a:defPPr>
      <a:defRPr lang="en-US"/>
    </a:defPPr>
    <a:lvl1pPr marL="0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1pPr>
    <a:lvl2pPr marL="509919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2pPr>
    <a:lvl3pPr marL="1019837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3pPr>
    <a:lvl4pPr marL="1529756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4pPr>
    <a:lvl5pPr marL="2039674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5pPr>
    <a:lvl6pPr marL="2549593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6pPr>
    <a:lvl7pPr marL="3059511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7pPr>
    <a:lvl8pPr marL="3569430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8pPr>
    <a:lvl9pPr marL="4079348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8" autoAdjust="0"/>
    <p:restoredTop sz="94660"/>
  </p:normalViewPr>
  <p:slideViewPr>
    <p:cSldViewPr snapToGrid="0">
      <p:cViewPr varScale="1">
        <p:scale>
          <a:sx n="88" d="100"/>
          <a:sy n="88" d="100"/>
        </p:scale>
        <p:origin x="84" y="2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668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D32BC-9A36-444A-AC36-0834185C81D6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3E8B6-8FA4-48EC-9808-AA92C7D95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907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3AB20-DDA0-498D-8E7E-1827A09E602C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9393A-C9D9-411C-877D-22B2C789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52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We want to leave you with a few tidbits</a:t>
            </a:r>
          </a:p>
          <a:p>
            <a:endParaRPr lang="en-US" dirty="0"/>
          </a:p>
          <a:p>
            <a:r>
              <a:rPr lang="en-US" dirty="0"/>
              <a:t>On the screen you'll find the links to the solution deployment </a:t>
            </a:r>
            <a:r>
              <a:rPr lang="en-US" dirty="0" err="1"/>
              <a:t>Github</a:t>
            </a:r>
            <a:r>
              <a:rPr lang="en-US" dirty="0"/>
              <a:t> page.</a:t>
            </a:r>
          </a:p>
          <a:p>
            <a:endParaRPr lang="en-US" dirty="0"/>
          </a:p>
          <a:p>
            <a:r>
              <a:rPr lang="en-US" dirty="0"/>
              <a:t>Any questions on solution, please do not hesitate to contact us on azuremarketplace@avyanconsulting.com</a:t>
            </a:r>
          </a:p>
          <a:p>
            <a:endParaRPr lang="en-US" dirty="0"/>
          </a:p>
          <a:p>
            <a:r>
              <a:rPr lang="en-US" dirty="0"/>
              <a:t>thanks for watching the video.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9D02-AA6A-480F-9596-6C8D89AF7DB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317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" y="-39730"/>
            <a:ext cx="10157335" cy="5754730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2665" y="611800"/>
            <a:ext cx="7445374" cy="1658937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2665" y="2303089"/>
            <a:ext cx="7445374" cy="579437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1087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608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912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6" y="381000"/>
            <a:ext cx="3276864" cy="1333500"/>
          </a:xfrm>
          <a:prstGeom prst="rect">
            <a:avLst/>
          </a:prstGeom>
        </p:spPr>
        <p:txBody>
          <a:bodyPr anchor="b"/>
          <a:lstStyle>
            <a:lvl1pPr>
              <a:defRPr sz="173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324" y="822856"/>
            <a:ext cx="5143500" cy="4061354"/>
          </a:xfrm>
        </p:spPr>
        <p:txBody>
          <a:bodyPr/>
          <a:lstStyle>
            <a:lvl1pPr>
              <a:defRPr sz="1739"/>
            </a:lvl1pPr>
            <a:lvl2pPr>
              <a:defRPr sz="1522"/>
            </a:lvl2pPr>
            <a:lvl3pPr>
              <a:defRPr sz="1304"/>
            </a:lvl3pPr>
            <a:lvl4pPr>
              <a:defRPr sz="1087"/>
            </a:lvl4pPr>
            <a:lvl5pPr>
              <a:defRPr sz="1087"/>
            </a:lvl5pPr>
            <a:lvl6pPr>
              <a:defRPr sz="1087"/>
            </a:lvl6pPr>
            <a:lvl7pPr>
              <a:defRPr sz="1087"/>
            </a:lvl7pPr>
            <a:lvl8pPr>
              <a:defRPr sz="1087"/>
            </a:lvl8pPr>
            <a:lvl9pPr>
              <a:defRPr sz="108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6" y="1714507"/>
            <a:ext cx="3276864" cy="3176323"/>
          </a:xfrm>
        </p:spPr>
        <p:txBody>
          <a:bodyPr/>
          <a:lstStyle>
            <a:lvl1pPr marL="0" indent="0">
              <a:buNone/>
              <a:defRPr sz="870"/>
            </a:lvl1pPr>
            <a:lvl2pPr marL="248431" indent="0">
              <a:buNone/>
              <a:defRPr sz="761"/>
            </a:lvl2pPr>
            <a:lvl3pPr marL="496861" indent="0">
              <a:buNone/>
              <a:defRPr sz="652"/>
            </a:lvl3pPr>
            <a:lvl4pPr marL="745293" indent="0">
              <a:buNone/>
              <a:defRPr sz="543"/>
            </a:lvl4pPr>
            <a:lvl5pPr marL="993722" indent="0">
              <a:buNone/>
              <a:defRPr sz="543"/>
            </a:lvl5pPr>
            <a:lvl6pPr marL="1242153" indent="0">
              <a:buNone/>
              <a:defRPr sz="543"/>
            </a:lvl6pPr>
            <a:lvl7pPr marL="1490583" indent="0">
              <a:buNone/>
              <a:defRPr sz="543"/>
            </a:lvl7pPr>
            <a:lvl8pPr marL="1739013" indent="0">
              <a:buNone/>
              <a:defRPr sz="543"/>
            </a:lvl8pPr>
            <a:lvl9pPr marL="1987444" indent="0">
              <a:buNone/>
              <a:defRPr sz="543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7884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6" y="381000"/>
            <a:ext cx="3276864" cy="1333500"/>
          </a:xfrm>
          <a:prstGeom prst="rect">
            <a:avLst/>
          </a:prstGeom>
        </p:spPr>
        <p:txBody>
          <a:bodyPr anchor="b"/>
          <a:lstStyle>
            <a:lvl1pPr>
              <a:defRPr sz="173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19324" y="822856"/>
            <a:ext cx="5143500" cy="4061354"/>
          </a:xfrm>
        </p:spPr>
        <p:txBody>
          <a:bodyPr/>
          <a:lstStyle>
            <a:lvl1pPr marL="0" indent="0">
              <a:buNone/>
              <a:defRPr sz="1739"/>
            </a:lvl1pPr>
            <a:lvl2pPr marL="248431" indent="0">
              <a:buNone/>
              <a:defRPr sz="1522"/>
            </a:lvl2pPr>
            <a:lvl3pPr marL="496861" indent="0">
              <a:buNone/>
              <a:defRPr sz="1304"/>
            </a:lvl3pPr>
            <a:lvl4pPr marL="745293" indent="0">
              <a:buNone/>
              <a:defRPr sz="1087"/>
            </a:lvl4pPr>
            <a:lvl5pPr marL="993722" indent="0">
              <a:buNone/>
              <a:defRPr sz="1087"/>
            </a:lvl5pPr>
            <a:lvl6pPr marL="1242153" indent="0">
              <a:buNone/>
              <a:defRPr sz="1087"/>
            </a:lvl6pPr>
            <a:lvl7pPr marL="1490583" indent="0">
              <a:buNone/>
              <a:defRPr sz="1087"/>
            </a:lvl7pPr>
            <a:lvl8pPr marL="1739013" indent="0">
              <a:buNone/>
              <a:defRPr sz="1087"/>
            </a:lvl8pPr>
            <a:lvl9pPr marL="1987444" indent="0">
              <a:buNone/>
              <a:defRPr sz="108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6" y="1714507"/>
            <a:ext cx="3276864" cy="3176323"/>
          </a:xfrm>
        </p:spPr>
        <p:txBody>
          <a:bodyPr/>
          <a:lstStyle>
            <a:lvl1pPr marL="0" indent="0">
              <a:buNone/>
              <a:defRPr sz="870"/>
            </a:lvl1pPr>
            <a:lvl2pPr marL="248431" indent="0">
              <a:buNone/>
              <a:defRPr sz="761"/>
            </a:lvl2pPr>
            <a:lvl3pPr marL="496861" indent="0">
              <a:buNone/>
              <a:defRPr sz="652"/>
            </a:lvl3pPr>
            <a:lvl4pPr marL="745293" indent="0">
              <a:buNone/>
              <a:defRPr sz="543"/>
            </a:lvl4pPr>
            <a:lvl5pPr marL="993722" indent="0">
              <a:buNone/>
              <a:defRPr sz="543"/>
            </a:lvl5pPr>
            <a:lvl6pPr marL="1242153" indent="0">
              <a:buNone/>
              <a:defRPr sz="543"/>
            </a:lvl6pPr>
            <a:lvl7pPr marL="1490583" indent="0">
              <a:buNone/>
              <a:defRPr sz="543"/>
            </a:lvl7pPr>
            <a:lvl8pPr marL="1739013" indent="0">
              <a:buNone/>
              <a:defRPr sz="543"/>
            </a:lvl8pPr>
            <a:lvl9pPr marL="1987444" indent="0">
              <a:buNone/>
              <a:defRPr sz="54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8294"/>
            <a:ext cx="449440" cy="44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7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486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4" y="304273"/>
            <a:ext cx="2190750" cy="484319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5" y="304273"/>
            <a:ext cx="6445250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8346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871660" y="2776922"/>
            <a:ext cx="5789267" cy="996198"/>
          </a:xfrm>
        </p:spPr>
        <p:txBody>
          <a:bodyPr lIns="137142" tIns="137142" anchor="ctr" anchorCtr="0"/>
          <a:lstStyle>
            <a:lvl1pPr marL="312149" indent="-310423">
              <a:spcAft>
                <a:spcPts val="652"/>
              </a:spcAft>
              <a:buNone/>
              <a:defRPr lang="en-US" sz="2390" kern="1200" spc="-54" baseline="0" dirty="0" smtClean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  <a:lvl2pPr marL="187979" indent="-186255">
              <a:buFont typeface="Arial" pitchFamily="34" charset="0"/>
              <a:buNone/>
              <a:defRPr lang="en-US" sz="1304" kern="1200" spc="-28" baseline="0" dirty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1725" lvl="0" indent="0" algn="l" defTabSz="496659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89"/>
              </a:spcAft>
              <a:buSzPct val="80000"/>
            </a:pPr>
            <a:r>
              <a:rPr lang="en-US"/>
              <a:t>Edit Master text styles</a:t>
            </a:r>
          </a:p>
          <a:p>
            <a:pPr marL="1725" lvl="1" indent="0" algn="l" defTabSz="496659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89"/>
              </a:spcAft>
              <a:buSzPct val="80000"/>
            </a:pPr>
            <a:r>
              <a:rPr lang="en-US"/>
              <a:t>Second level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63841" y="5559307"/>
            <a:ext cx="1232320" cy="15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968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34" dirty="0">
                <a:solidFill>
                  <a:schemeClr val="accent2"/>
                </a:solidFill>
              </a:rPr>
              <a:t>©</a:t>
            </a:r>
            <a:r>
              <a:rPr lang="en-US" sz="434" baseline="0" dirty="0">
                <a:solidFill>
                  <a:schemeClr val="accent2"/>
                </a:solidFill>
              </a:rPr>
              <a:t> </a:t>
            </a:r>
            <a:r>
              <a:rPr lang="en-US" sz="434" dirty="0">
                <a:solidFill>
                  <a:schemeClr val="accent2"/>
                </a:solidFill>
              </a:rPr>
              <a:t>2016 Avyan Consulting Corp. 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65618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8"/>
            <a:ext cx="10160000" cy="750338"/>
          </a:xfrm>
          <a:prstGeom prst="rect">
            <a:avLst/>
          </a:prstGeom>
          <a:noFill/>
        </p:spPr>
        <p:txBody>
          <a:bodyPr/>
          <a:lstStyle>
            <a:lvl1pPr>
              <a:defRPr b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1643" y="750346"/>
            <a:ext cx="10160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Picture 3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163" y="4773212"/>
            <a:ext cx="1808480" cy="921385"/>
          </a:xfrm>
          <a:prstGeom prst="rect">
            <a:avLst/>
          </a:prstGeom>
          <a:noFill/>
        </p:spPr>
      </p:pic>
      <p:sp>
        <p:nvSpPr>
          <p:cNvPr id="5" name="Rectangle: Rounded Corners 4"/>
          <p:cNvSpPr/>
          <p:nvPr userDrawn="1"/>
        </p:nvSpPr>
        <p:spPr>
          <a:xfrm>
            <a:off x="0" y="255"/>
            <a:ext cx="10160000" cy="616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/>
          <p:cNvSpPr/>
          <p:nvPr userDrawn="1"/>
        </p:nvSpPr>
        <p:spPr>
          <a:xfrm>
            <a:off x="0" y="5684182"/>
            <a:ext cx="10160000" cy="616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428" y="87268"/>
            <a:ext cx="554227" cy="5461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81428" y="498724"/>
            <a:ext cx="705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>
                    <a:lumMod val="50000"/>
                  </a:schemeClr>
                </a:solidFill>
              </a:rPr>
              <a:t>A Microsoft Azure Partner</a:t>
            </a:r>
          </a:p>
        </p:txBody>
      </p:sp>
    </p:spTree>
    <p:extLst>
      <p:ext uri="{BB962C8B-B14F-4D97-AF65-F5344CB8AC3E}">
        <p14:creationId xmlns:p14="http://schemas.microsoft.com/office/powerpoint/2010/main" val="1086953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8"/>
            <a:ext cx="10160000" cy="750338"/>
          </a:xfrm>
          <a:prstGeom prst="rect">
            <a:avLst/>
          </a:prstGeom>
          <a:noFill/>
        </p:spPr>
        <p:txBody>
          <a:bodyPr/>
          <a:lstStyle>
            <a:lvl1pPr>
              <a:defRPr b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163" y="4773212"/>
            <a:ext cx="1808480" cy="921385"/>
          </a:xfrm>
          <a:prstGeom prst="rect">
            <a:avLst/>
          </a:prstGeom>
          <a:noFill/>
        </p:spPr>
      </p:pic>
      <p:sp>
        <p:nvSpPr>
          <p:cNvPr id="5" name="Rectangle: Rounded Corners 4"/>
          <p:cNvSpPr/>
          <p:nvPr userDrawn="1"/>
        </p:nvSpPr>
        <p:spPr>
          <a:xfrm>
            <a:off x="0" y="255"/>
            <a:ext cx="10160000" cy="616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/>
          <p:cNvSpPr/>
          <p:nvPr userDrawn="1"/>
        </p:nvSpPr>
        <p:spPr>
          <a:xfrm>
            <a:off x="0" y="5684182"/>
            <a:ext cx="10160000" cy="616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428" y="87268"/>
            <a:ext cx="554227" cy="5461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81428" y="498724"/>
            <a:ext cx="705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>
                    <a:lumMod val="50000"/>
                  </a:schemeClr>
                </a:solidFill>
              </a:rPr>
              <a:t>A Microsoft Azure Partner</a:t>
            </a:r>
          </a:p>
        </p:txBody>
      </p:sp>
    </p:spTree>
    <p:extLst>
      <p:ext uri="{BB962C8B-B14F-4D97-AF65-F5344CB8AC3E}">
        <p14:creationId xmlns:p14="http://schemas.microsoft.com/office/powerpoint/2010/main" val="20609173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8"/>
            <a:ext cx="10160000" cy="634995"/>
          </a:xfrm>
          <a:prstGeom prst="rect">
            <a:avLst/>
          </a:prstGeom>
          <a:noFill/>
        </p:spPr>
        <p:txBody>
          <a:bodyPr/>
          <a:lstStyle>
            <a:lvl1pPr>
              <a:defRPr b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628426"/>
            <a:ext cx="10160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799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163" y="4773212"/>
            <a:ext cx="1808480" cy="921385"/>
          </a:xfrm>
          <a:prstGeom prst="rect">
            <a:avLst/>
          </a:prstGeom>
          <a:noFill/>
        </p:spPr>
      </p:pic>
      <p:sp>
        <p:nvSpPr>
          <p:cNvPr id="4" name="Rectangle: Rounded Corners 3"/>
          <p:cNvSpPr/>
          <p:nvPr userDrawn="1"/>
        </p:nvSpPr>
        <p:spPr>
          <a:xfrm>
            <a:off x="0" y="5684182"/>
            <a:ext cx="10160000" cy="616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01753" y="5437107"/>
            <a:ext cx="285656" cy="197298"/>
          </a:xfrm>
          <a:prstGeom prst="rect">
            <a:avLst/>
          </a:prstGeom>
        </p:spPr>
        <p:txBody>
          <a:bodyPr/>
          <a:lstStyle/>
          <a:p>
            <a:fld id="{8AF11597-967E-4479-8552-44FD24002541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2735" y="-116415"/>
            <a:ext cx="10406403" cy="5831416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2270052" y="3459871"/>
            <a:ext cx="8023615" cy="1658938"/>
          </a:xfrm>
          <a:solidFill>
            <a:schemeClr val="dk1">
              <a:alpha val="7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2270052" y="5118809"/>
            <a:ext cx="8023615" cy="579438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1449">
                <a:solidFill>
                  <a:srgbClr val="00B0F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Box 6"/>
          <p:cNvSpPr>
            <a:spLocks noChangeArrowheads="1"/>
          </p:cNvSpPr>
          <p:nvPr/>
        </p:nvSpPr>
        <p:spPr bwMode="auto">
          <a:xfrm>
            <a:off x="-112735" y="4957879"/>
            <a:ext cx="2357726" cy="57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9874" tIns="103899" rIns="129874" bIns="103899">
            <a:spAutoFit/>
          </a:bodyPr>
          <a:lstStyle/>
          <a:p>
            <a:pPr marL="0" marR="0" lvl="0" indent="0" algn="ctr" defTabSz="662376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97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ＭＳ Ｐゴシック" charset="0"/>
                <a:sym typeface="Segoe UI Light" charset="0"/>
              </a:rPr>
              <a:t>Avyan Consulting Corp</a:t>
            </a:r>
          </a:p>
          <a:p>
            <a:pPr marL="0" marR="0" lvl="0" indent="0" algn="ctr" defTabSz="662376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97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ＭＳ Ｐゴシック" charset="0"/>
                <a:sym typeface="Segoe UI Light" charset="0"/>
              </a:rPr>
              <a:t>Your Trusted Cloud Journey Partner. ™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756" y="3459871"/>
            <a:ext cx="1547029" cy="145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77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4552"/>
            <a:ext cx="10160000" cy="1989667"/>
          </a:xfrm>
          <a:prstGeom prst="rect">
            <a:avLst/>
          </a:prstGeom>
        </p:spPr>
        <p:txBody>
          <a:bodyPr anchor="b"/>
          <a:lstStyle>
            <a:lvl1pPr algn="l">
              <a:defRPr sz="3261">
                <a:solidFill>
                  <a:srgbClr val="FFC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086240"/>
            <a:ext cx="10160000" cy="1379802"/>
          </a:xfrm>
        </p:spPr>
        <p:txBody>
          <a:bodyPr>
            <a:normAutofit/>
          </a:bodyPr>
          <a:lstStyle>
            <a:lvl1pPr marL="0" indent="0" algn="l">
              <a:buNone/>
              <a:defRPr sz="2065">
                <a:solidFill>
                  <a:schemeClr val="accent2"/>
                </a:solidFill>
              </a:defRPr>
            </a:lvl1pPr>
            <a:lvl2pPr marL="248431" indent="0" algn="ctr">
              <a:buNone/>
              <a:defRPr sz="1087"/>
            </a:lvl2pPr>
            <a:lvl3pPr marL="496861" indent="0" algn="ctr">
              <a:buNone/>
              <a:defRPr sz="978"/>
            </a:lvl3pPr>
            <a:lvl4pPr marL="745293" indent="0" algn="ctr">
              <a:buNone/>
              <a:defRPr sz="870"/>
            </a:lvl4pPr>
            <a:lvl5pPr marL="993722" indent="0" algn="ctr">
              <a:buNone/>
              <a:defRPr sz="870"/>
            </a:lvl5pPr>
            <a:lvl6pPr marL="1242153" indent="0" algn="ctr">
              <a:buNone/>
              <a:defRPr sz="870"/>
            </a:lvl6pPr>
            <a:lvl7pPr marL="1490583" indent="0" algn="ctr">
              <a:buNone/>
              <a:defRPr sz="870"/>
            </a:lvl7pPr>
            <a:lvl8pPr marL="1739013" indent="0" algn="ctr">
              <a:buNone/>
              <a:defRPr sz="870"/>
            </a:lvl8pPr>
            <a:lvl9pPr marL="1987444" indent="0" algn="ctr">
              <a:buNone/>
              <a:defRPr sz="87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32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267" y="1152037"/>
            <a:ext cx="9851572" cy="411338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4790"/>
            <a:ext cx="10144288" cy="2377281"/>
          </a:xfrm>
          <a:prstGeom prst="rect">
            <a:avLst/>
          </a:prstGeom>
        </p:spPr>
        <p:txBody>
          <a:bodyPr anchor="b"/>
          <a:lstStyle>
            <a:lvl1pPr>
              <a:defRPr sz="326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09" y="3824554"/>
            <a:ext cx="8763000" cy="1250156"/>
          </a:xfrm>
        </p:spPr>
        <p:txBody>
          <a:bodyPr/>
          <a:lstStyle>
            <a:lvl1pPr marL="0" indent="0">
              <a:buNone/>
              <a:defRPr sz="1304">
                <a:solidFill>
                  <a:schemeClr val="tx1">
                    <a:tint val="75000"/>
                  </a:schemeClr>
                </a:solidFill>
              </a:defRPr>
            </a:lvl1pPr>
            <a:lvl2pPr marL="248431" indent="0">
              <a:buNone/>
              <a:defRPr sz="1087">
                <a:solidFill>
                  <a:schemeClr val="tx1">
                    <a:tint val="75000"/>
                  </a:schemeClr>
                </a:solidFill>
              </a:defRPr>
            </a:lvl2pPr>
            <a:lvl3pPr marL="496861" indent="0">
              <a:buNone/>
              <a:defRPr sz="978">
                <a:solidFill>
                  <a:schemeClr val="tx1">
                    <a:tint val="75000"/>
                  </a:schemeClr>
                </a:solidFill>
              </a:defRPr>
            </a:lvl3pPr>
            <a:lvl4pPr marL="745293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4pPr>
            <a:lvl5pPr marL="993722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5pPr>
            <a:lvl6pPr marL="1242153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6pPr>
            <a:lvl7pPr marL="1490583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7pPr>
            <a:lvl8pPr marL="1739013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8pPr>
            <a:lvl9pPr marL="1987444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4762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1" y="1521358"/>
            <a:ext cx="43180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521358"/>
            <a:ext cx="43180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744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917" y="1315720"/>
            <a:ext cx="4705060" cy="686593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>
              <a:buNone/>
              <a:defRPr sz="1739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 marL="248431" indent="0">
              <a:buNone/>
              <a:defRPr sz="1087" b="1"/>
            </a:lvl2pPr>
            <a:lvl3pPr marL="496861" indent="0">
              <a:buNone/>
              <a:defRPr sz="978" b="1"/>
            </a:lvl3pPr>
            <a:lvl4pPr marL="745293" indent="0">
              <a:buNone/>
              <a:defRPr sz="870" b="1"/>
            </a:lvl4pPr>
            <a:lvl5pPr marL="993722" indent="0">
              <a:buNone/>
              <a:defRPr sz="870" b="1"/>
            </a:lvl5pPr>
            <a:lvl6pPr marL="1242153" indent="0">
              <a:buNone/>
              <a:defRPr sz="870" b="1"/>
            </a:lvl6pPr>
            <a:lvl7pPr marL="1490583" indent="0">
              <a:buNone/>
              <a:defRPr sz="870" b="1"/>
            </a:lvl7pPr>
            <a:lvl8pPr marL="1739013" indent="0">
              <a:buNone/>
              <a:defRPr sz="870" b="1"/>
            </a:lvl8pPr>
            <a:lvl9pPr marL="1987444" indent="0">
              <a:buNone/>
              <a:defRPr sz="87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17" y="2119989"/>
            <a:ext cx="470506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1" y="1315720"/>
            <a:ext cx="4919869" cy="686593"/>
          </a:xfr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1739" b="1" dirty="0" smtClean="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1" y="2119989"/>
            <a:ext cx="4890162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37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10160000" cy="10069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23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1008981"/>
            <a:ext cx="10160000" cy="723635"/>
          </a:xfrm>
          <a:solidFill>
            <a:schemeClr val="bg1">
              <a:lumMod val="50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>
            <a:lvl1pPr>
              <a:defRPr lang="en-US" b="0" kern="0" smtClean="0">
                <a:solidFill>
                  <a:schemeClr val="bg1"/>
                </a:solidFill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678" y="1174626"/>
            <a:ext cx="9865180" cy="3972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91074" y="5446481"/>
            <a:ext cx="285656" cy="197298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sz="682" kern="0" smtClean="0">
                <a:solidFill>
                  <a:srgbClr val="002060"/>
                </a:solidFill>
                <a:latin typeface="Calibri" charset="0"/>
                <a:ea typeface="MS PGothic" charset="0"/>
              </a:defRPr>
            </a:lvl1pPr>
          </a:lstStyle>
          <a:p>
            <a:fld id="{444E7BD1-2AC4-4AF5-9EDE-1D5FE12F14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0" y="8"/>
            <a:ext cx="10160000" cy="10315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27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9" r:id="rId16"/>
    <p:sldLayoutId id="2147483682" r:id="rId17"/>
    <p:sldLayoutId id="2147483681" r:id="rId18"/>
    <p:sldLayoutId id="2147483680" r:id="rId19"/>
  </p:sldLayoutIdLst>
  <p:txStyles>
    <p:titleStyle>
      <a:lvl1pPr algn="l" defTabSz="496861" rtl="0" eaLnBrk="1" latinLnBrk="0" hangingPunct="1">
        <a:lnSpc>
          <a:spcPct val="90000"/>
        </a:lnSpc>
        <a:spcBef>
          <a:spcPct val="0"/>
        </a:spcBef>
        <a:buNone/>
        <a:defRPr sz="2065" kern="1200">
          <a:solidFill>
            <a:srgbClr val="FFC000"/>
          </a:solidFill>
          <a:latin typeface="Segoe UI Semilight" panose="020B0402040204020203" pitchFamily="34" charset="0"/>
          <a:ea typeface="+mj-ea"/>
          <a:cs typeface="Segoe UI Semilight" panose="020B0402040204020203" pitchFamily="34" charset="0"/>
        </a:defRPr>
      </a:lvl1pPr>
    </p:titleStyle>
    <p:bodyStyle>
      <a:lvl1pPr marL="124216" indent="-124216" algn="l" defTabSz="496861" rtl="0" eaLnBrk="1" latinLnBrk="0" hangingPunct="1">
        <a:lnSpc>
          <a:spcPct val="90000"/>
        </a:lnSpc>
        <a:spcBef>
          <a:spcPts val="543"/>
        </a:spcBef>
        <a:buFont typeface="Arial" panose="020B0604020202020204" pitchFamily="34" charset="0"/>
        <a:buChar char="•"/>
        <a:defRPr sz="1522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372646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1304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621077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869507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1117937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1366367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+mn-lt"/>
          <a:ea typeface="+mn-ea"/>
          <a:cs typeface="+mn-cs"/>
        </a:defRPr>
      </a:lvl6pPr>
      <a:lvl7pPr marL="1614800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+mn-lt"/>
          <a:ea typeface="+mn-ea"/>
          <a:cs typeface="+mn-cs"/>
        </a:defRPr>
      </a:lvl7pPr>
      <a:lvl8pPr marL="1863230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+mn-lt"/>
          <a:ea typeface="+mn-ea"/>
          <a:cs typeface="+mn-cs"/>
        </a:defRPr>
      </a:lvl8pPr>
      <a:lvl9pPr marL="2111660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1pPr>
      <a:lvl2pPr marL="248431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2pPr>
      <a:lvl3pPr marL="496861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3pPr>
      <a:lvl4pPr marL="745293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4pPr>
      <a:lvl5pPr marL="993722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5pPr>
      <a:lvl6pPr marL="1242153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6pPr>
      <a:lvl7pPr marL="1490583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7pPr>
      <a:lvl8pPr marL="1739013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8pPr>
      <a:lvl9pPr marL="1987444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40" userDrawn="1">
          <p15:clr>
            <a:srgbClr val="F26B43"/>
          </p15:clr>
        </p15:guide>
        <p15:guide id="2" pos="7920" userDrawn="1">
          <p15:clr>
            <a:srgbClr val="F26B43"/>
          </p15:clr>
        </p15:guide>
        <p15:guide id="3" pos="4080" userDrawn="1">
          <p15:clr>
            <a:srgbClr val="F26B43"/>
          </p15:clr>
        </p15:guide>
        <p15:guide id="4" orient="horz" pos="2640" userDrawn="1">
          <p15:clr>
            <a:srgbClr val="F26B43"/>
          </p15:clr>
        </p15:guide>
        <p15:guide id="5" orient="horz" pos="240" userDrawn="1">
          <p15:clr>
            <a:srgbClr val="F26B43"/>
          </p15:clr>
        </p15:guide>
        <p15:guide id="6" orient="horz" pos="50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emf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0.png"/><Relationship Id="rId18" Type="http://schemas.openxmlformats.org/officeDocument/2006/relationships/image" Target="../media/image30.gif"/><Relationship Id="rId26" Type="http://schemas.openxmlformats.org/officeDocument/2006/relationships/image" Target="../media/image36.png"/><Relationship Id="rId3" Type="http://schemas.openxmlformats.org/officeDocument/2006/relationships/image" Target="../media/image11.png"/><Relationship Id="rId21" Type="http://schemas.openxmlformats.org/officeDocument/2006/relationships/image" Target="../media/image33.png"/><Relationship Id="rId7" Type="http://schemas.openxmlformats.org/officeDocument/2006/relationships/image" Target="../media/image25.emf"/><Relationship Id="rId12" Type="http://schemas.openxmlformats.org/officeDocument/2006/relationships/image" Target="../media/image28.png"/><Relationship Id="rId17" Type="http://schemas.openxmlformats.org/officeDocument/2006/relationships/image" Target="../media/image9.png"/><Relationship Id="rId25" Type="http://schemas.openxmlformats.org/officeDocument/2006/relationships/image" Target="../media/image17.png"/><Relationship Id="rId2" Type="http://schemas.openxmlformats.org/officeDocument/2006/relationships/image" Target="../media/image18.png"/><Relationship Id="rId16" Type="http://schemas.openxmlformats.org/officeDocument/2006/relationships/image" Target="../media/image29.png"/><Relationship Id="rId20" Type="http://schemas.openxmlformats.org/officeDocument/2006/relationships/image" Target="../media/image32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png"/><Relationship Id="rId11" Type="http://schemas.openxmlformats.org/officeDocument/2006/relationships/image" Target="../media/image27.png"/><Relationship Id="rId24" Type="http://schemas.openxmlformats.org/officeDocument/2006/relationships/image" Target="../media/image35.png"/><Relationship Id="rId5" Type="http://schemas.openxmlformats.org/officeDocument/2006/relationships/image" Target="../media/image15.emf"/><Relationship Id="rId15" Type="http://schemas.openxmlformats.org/officeDocument/2006/relationships/image" Target="../media/image8.png"/><Relationship Id="rId23" Type="http://schemas.openxmlformats.org/officeDocument/2006/relationships/image" Target="../media/image34.png"/><Relationship Id="rId28" Type="http://schemas.openxmlformats.org/officeDocument/2006/relationships/image" Target="../media/image37.png"/><Relationship Id="rId10" Type="http://schemas.openxmlformats.org/officeDocument/2006/relationships/image" Target="../media/image14.png"/><Relationship Id="rId19" Type="http://schemas.openxmlformats.org/officeDocument/2006/relationships/image" Target="../media/image31.emf"/><Relationship Id="rId31" Type="http://schemas.openxmlformats.org/officeDocument/2006/relationships/hyperlink" Target="https://www.azurepcisamples.com/" TargetMode="External"/><Relationship Id="rId4" Type="http://schemas.openxmlformats.org/officeDocument/2006/relationships/image" Target="../media/image24.emf"/><Relationship Id="rId9" Type="http://schemas.openxmlformats.org/officeDocument/2006/relationships/image" Target="../media/image26.png"/><Relationship Id="rId14" Type="http://schemas.openxmlformats.org/officeDocument/2006/relationships/image" Target="../media/image6.png"/><Relationship Id="rId22" Type="http://schemas.openxmlformats.org/officeDocument/2006/relationships/image" Target="../media/image7.png"/><Relationship Id="rId27" Type="http://schemas.openxmlformats.org/officeDocument/2006/relationships/image" Target="../media/image21.png"/><Relationship Id="rId30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s.technet.microsoft.com/msoms/2016/09/26/application-insights-connector-in-oms/" TargetMode="External"/><Relationship Id="rId13" Type="http://schemas.openxmlformats.org/officeDocument/2006/relationships/hyperlink" Target="https://docs.microsoft.com/en-us/azure/operations-management-suite/operations-management-suite-service-map" TargetMode="External"/><Relationship Id="rId18" Type="http://schemas.openxmlformats.org/officeDocument/2006/relationships/hyperlink" Target="https://docs.microsoft.com/en-us/azure/app-service-web/app-service-app-service-environment-custom-settings" TargetMode="External"/><Relationship Id="rId26" Type="http://schemas.openxmlformats.org/officeDocument/2006/relationships/hyperlink" Target="Diagnostics%20Logging%20for%20Application%20Gateway" TargetMode="External"/><Relationship Id="rId3" Type="http://schemas.openxmlformats.org/officeDocument/2006/relationships/hyperlink" Target="https://docs.microsoft.com/en-us/azure/sql-database/sql-database-threat-detection-get-started" TargetMode="External"/><Relationship Id="rId21" Type="http://schemas.openxmlformats.org/officeDocument/2006/relationships/hyperlink" Target="https://docs.microsoft.com/en-us/azure/app-service-web/app-service-app-service-environment-network-architecture-overview" TargetMode="External"/><Relationship Id="rId34" Type="http://schemas.openxmlformats.org/officeDocument/2006/relationships/hyperlink" Target="https://docs.microsoft.com/en-us/azure/security/azure-security-disk-encryption" TargetMode="External"/><Relationship Id="rId7" Type="http://schemas.openxmlformats.org/officeDocument/2006/relationships/hyperlink" Target="https://github.com/Microsoft/Azure-SQL-DB-auditing-OMS-integration" TargetMode="External"/><Relationship Id="rId12" Type="http://schemas.openxmlformats.org/officeDocument/2006/relationships/hyperlink" Target="https://docs.microsoft.com/en-us/azure/log-analytics/log-analytics-azure-key-vault" TargetMode="External"/><Relationship Id="rId17" Type="http://schemas.openxmlformats.org/officeDocument/2006/relationships/hyperlink" Target="https://docs.microsoft.com/en-us/azure/key-vault/key-vault-logging" TargetMode="External"/><Relationship Id="rId25" Type="http://schemas.openxmlformats.org/officeDocument/2006/relationships/hyperlink" Target="https://docs.microsoft.com/en-us/azure/application-gateway/application-gateway-web-application-firewall-portal" TargetMode="External"/><Relationship Id="rId33" Type="http://schemas.openxmlformats.org/officeDocument/2006/relationships/hyperlink" Target="https://docs.microsoft.com/en-us/azure/virtual-machines/virtual-machines-windows-extensions-diagnostics-template" TargetMode="External"/><Relationship Id="rId2" Type="http://schemas.openxmlformats.org/officeDocument/2006/relationships/hyperlink" Target="https://docs.microsoft.com/en-us/azure/sql-database/sql-database-auditing-get-started" TargetMode="External"/><Relationship Id="rId16" Type="http://schemas.openxmlformats.org/officeDocument/2006/relationships/hyperlink" Target="https://docs.microsoft.com/en-us/azure/app-service-web/web-sites-enable-diagnostic-log" TargetMode="External"/><Relationship Id="rId20" Type="http://schemas.openxmlformats.org/officeDocument/2006/relationships/hyperlink" Target="https://docs.microsoft.com/en-us/azure/app-service-web/app-service-app-service-environment-web-application-firewall" TargetMode="External"/><Relationship Id="rId29" Type="http://schemas.openxmlformats.org/officeDocument/2006/relationships/hyperlink" Target="https://docs.microsoft.com/en-us/azure/active-directory/role-based-access-control-configure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docs.microsoft.com/en-us/azure/sql-database/sql-database-aad-authentication" TargetMode="External"/><Relationship Id="rId11" Type="http://schemas.openxmlformats.org/officeDocument/2006/relationships/hyperlink" Target="https://docs.microsoft.com/en-us/azure/log-analytics/log-analytics-change-tracking" TargetMode="External"/><Relationship Id="rId24" Type="http://schemas.openxmlformats.org/officeDocument/2006/relationships/hyperlink" Target="https://docs.microsoft.com/en-us/azure/application-gateway/application-gateway-create-gateway-portal" TargetMode="External"/><Relationship Id="rId32" Type="http://schemas.openxmlformats.org/officeDocument/2006/relationships/hyperlink" Target="https://docs.microsoft.com/en-us/azure/virtual-machines/virtual-machines-windows-extensions-oms" TargetMode="External"/><Relationship Id="rId5" Type="http://schemas.openxmlformats.org/officeDocument/2006/relationships/hyperlink" Target="https://docs.microsoft.com/en-us/azure/sql-database/sql-database-dynamic-data-masking-get-started" TargetMode="External"/><Relationship Id="rId15" Type="http://schemas.openxmlformats.org/officeDocument/2006/relationships/hyperlink" Target="https://docs.microsoft.com/en-us/azure/app-service-web/web-sites-custom-domain-name" TargetMode="External"/><Relationship Id="rId23" Type="http://schemas.openxmlformats.org/officeDocument/2006/relationships/hyperlink" Target="https://docs.microsoft.com/en-us/azure/application-gateway/application-gateway-ssl-portal" TargetMode="External"/><Relationship Id="rId28" Type="http://schemas.openxmlformats.org/officeDocument/2006/relationships/hyperlink" Target="https://docs.microsoft.com/en-us/azure/application-gateway/application-gateway-end-to-end-ssl-powershell" TargetMode="External"/><Relationship Id="rId36" Type="http://schemas.openxmlformats.org/officeDocument/2006/relationships/hyperlink" Target="https://docs.microsoft.com/en-us/azure/automation/automation-intro" TargetMode="External"/><Relationship Id="rId10" Type="http://schemas.openxmlformats.org/officeDocument/2006/relationships/hyperlink" Target="https://docs.microsoft.com/en-us/azure/log-analytics/log-analytics-azure-networking-analytics" TargetMode="External"/><Relationship Id="rId19" Type="http://schemas.openxmlformats.org/officeDocument/2006/relationships/hyperlink" Target="https://docs.microsoft.com/en-us/azure/app-service-web/app-service-app-service-environment-control-inbound-traffic" TargetMode="External"/><Relationship Id="rId31" Type="http://schemas.openxmlformats.org/officeDocument/2006/relationships/hyperlink" Target="https://docs.microsoft.com/en-us/azure/security/azure-security-antimalware" TargetMode="External"/><Relationship Id="rId4" Type="http://schemas.openxmlformats.org/officeDocument/2006/relationships/hyperlink" Target="https://docs.microsoft.com/en-us/azure/sql-database/sql-database-always-encrypted-azure-key-vault" TargetMode="External"/><Relationship Id="rId9" Type="http://schemas.openxmlformats.org/officeDocument/2006/relationships/hyperlink" Target="https://docs.microsoft.com/en-us/azure/monitoring-and-diagnostics/monitoring-overview-activity-logs" TargetMode="External"/><Relationship Id="rId14" Type="http://schemas.openxmlformats.org/officeDocument/2006/relationships/hyperlink" Target="https://docs.microsoft.com/en-us/azure/operations-management-suite/oms-security-getting-started" TargetMode="External"/><Relationship Id="rId22" Type="http://schemas.openxmlformats.org/officeDocument/2006/relationships/hyperlink" Target="https://github.com/Microsoft/azure-docs.pl-pl/blob/master/articles/security-center/security-center-recommendations.md" TargetMode="External"/><Relationship Id="rId27" Type="http://schemas.openxmlformats.org/officeDocument/2006/relationships/hyperlink" Target="https://docs.microsoft.com/en-us/azure/application-gateway/application-gateway-webapplicationfirewall-overview" TargetMode="External"/><Relationship Id="rId30" Type="http://schemas.openxmlformats.org/officeDocument/2006/relationships/hyperlink" Target="https://azure.microsoft.com/en-us/blog/analyze-azure-audit-logs-in-powerbi-more/" TargetMode="External"/><Relationship Id="rId35" Type="http://schemas.openxmlformats.org/officeDocument/2006/relationships/hyperlink" Target="https://docs.microsoft.com/en-us/azure/virtual-network/virtual-network-nsg-manage-log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vyanconsulting.com/" TargetMode="External"/><Relationship Id="rId3" Type="http://schemas.openxmlformats.org/officeDocument/2006/relationships/image" Target="../media/image39.png"/><Relationship Id="rId7" Type="http://schemas.openxmlformats.org/officeDocument/2006/relationships/hyperlink" Target="mailto:contactus@avyanconsulting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hyperlink" Target="mailto:azurepcisamples@avyanconsulting.com" TargetMode="External"/><Relationship Id="rId5" Type="http://schemas.openxmlformats.org/officeDocument/2006/relationships/image" Target="../media/image40.png"/><Relationship Id="rId4" Type="http://schemas.openxmlformats.org/officeDocument/2006/relationships/hyperlink" Target="https://github.com/AvyanConsultingCorp/azure-quickstart-templates/tree/master/pci-paas-webapp-ase-sqldb-appgateway-keyvault-om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Azure PaaS PCI Reference Architecture</a:t>
            </a:r>
          </a:p>
          <a:p>
            <a:r>
              <a:rPr lang="en-US" sz="2000" dirty="0">
                <a:solidFill>
                  <a:srgbClr val="FFFF00"/>
                </a:solidFill>
              </a:rPr>
              <a:t>- An integrated end-to-end solution stack</a:t>
            </a:r>
          </a:p>
        </p:txBody>
      </p:sp>
      <p:sp>
        <p:nvSpPr>
          <p:cNvPr id="8" name="Rectangle 7"/>
          <p:cNvSpPr/>
          <p:nvPr/>
        </p:nvSpPr>
        <p:spPr>
          <a:xfrm>
            <a:off x="141203" y="5453390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kern="0" dirty="0">
                <a:solidFill>
                  <a:srgbClr val="00B0F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ＭＳ Ｐゴシック" charset="0"/>
                <a:sym typeface="Segoe UI Light" charset="0"/>
              </a:rPr>
              <a:t>A Microsoft Azure Partner</a:t>
            </a:r>
            <a:endParaRPr lang="en-US" sz="1100" kern="0" dirty="0">
              <a:solidFill>
                <a:srgbClr val="00B0F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ＭＳ Ｐゴシック" charset="0"/>
              <a:sym typeface="Segoe U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70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Azure PaaS – PCI Reference Architecture for Enterprise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953737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8"/>
            <a:ext cx="10160000" cy="75033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TECHNOLOGIES USED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0" y="1128117"/>
            <a:ext cx="619823" cy="6198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224" y="1801371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Application Gateway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109" y="1079346"/>
            <a:ext cx="683160" cy="6831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15721" y="1797739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Azure Active Directory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60990" y="1797739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App Service Environment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989" y="1230795"/>
            <a:ext cx="517145" cy="51714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79931" y="1829032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OMS Log Analytics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99" y="1245361"/>
            <a:ext cx="517145" cy="51714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882894" y="1826978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Azure Key Vault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579" y="1242850"/>
            <a:ext cx="560047" cy="56004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666736" y="1812202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SQL DB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51" y="2588834"/>
            <a:ext cx="548895" cy="54889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-16255" y="3201420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Application Insights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585" y="2563998"/>
            <a:ext cx="548895" cy="54889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278951" y="3201420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Security Center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260" y="2556462"/>
            <a:ext cx="548895" cy="54889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432050" y="3201420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Web App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093" y="2569304"/>
            <a:ext cx="548895" cy="54889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476147" y="3201420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Automation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758" y="2588833"/>
            <a:ext cx="548895" cy="54889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824668" y="3201420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Automation Runbooks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387644" y="1197126"/>
            <a:ext cx="709057" cy="58448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003141" y="1806566"/>
            <a:ext cx="1478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Network Security Groups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315" y="2514900"/>
            <a:ext cx="470130" cy="47013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676685" y="3201420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Virtual Network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773" y="2549952"/>
            <a:ext cx="470130" cy="47013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936726" y="3201420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Virtual Machine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59" y="3915042"/>
            <a:ext cx="464620" cy="46462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6873" y="4447580"/>
            <a:ext cx="1113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Resource Group and Policies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585" y="3915042"/>
            <a:ext cx="470130" cy="47013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278951" y="4447580"/>
            <a:ext cx="974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Blob Storage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746" y="2556876"/>
            <a:ext cx="580852" cy="58085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343340" y="3201420"/>
            <a:ext cx="83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DNS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358" y="1242850"/>
            <a:ext cx="584128" cy="584128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8726075" y="1803772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Load Balancer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993" y="3915042"/>
            <a:ext cx="617177" cy="617177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501392" y="4447580"/>
            <a:ext cx="974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Active Directory access control (RBAC)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978" y="1144402"/>
            <a:ext cx="587251" cy="58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5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Rounded Corners 41"/>
          <p:cNvSpPr/>
          <p:nvPr/>
        </p:nvSpPr>
        <p:spPr>
          <a:xfrm>
            <a:off x="1636530" y="1362140"/>
            <a:ext cx="6902564" cy="4185728"/>
          </a:xfrm>
          <a:prstGeom prst="roundRect">
            <a:avLst>
              <a:gd name="adj" fmla="val 4803"/>
            </a:avLst>
          </a:prstGeom>
          <a:solidFill>
            <a:schemeClr val="bg1">
              <a:lumMod val="95000"/>
              <a:alpha val="2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1828715" y="1745909"/>
            <a:ext cx="6499364" cy="3192691"/>
          </a:xfrm>
          <a:prstGeom prst="roundRect">
            <a:avLst>
              <a:gd name="adj" fmla="val 4803"/>
            </a:avLst>
          </a:prstGeom>
          <a:noFill/>
          <a:ln>
            <a:prstDash val="sysDash"/>
          </a:ln>
        </p:spPr>
        <p:style>
          <a:lnRef idx="2">
            <a:schemeClr val="accent3"/>
          </a:lnRef>
          <a:fillRef idx="1002">
            <a:schemeClr val="lt2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1936796" y="1940256"/>
            <a:ext cx="3932495" cy="2776522"/>
          </a:xfrm>
          <a:prstGeom prst="roundRect">
            <a:avLst>
              <a:gd name="adj" fmla="val 4803"/>
            </a:avLst>
          </a:prstGeom>
          <a:ln w="12700"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16" y="1678384"/>
            <a:ext cx="166608" cy="1666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785" y="5030426"/>
            <a:ext cx="328960" cy="3289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1632" y="975561"/>
            <a:ext cx="494905" cy="52220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211042" y="1973210"/>
            <a:ext cx="1777135" cy="887851"/>
            <a:chOff x="3314119" y="599562"/>
            <a:chExt cx="2001400" cy="1420560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3314119" y="748723"/>
              <a:ext cx="2001400" cy="1271399"/>
            </a:xfrm>
            <a:prstGeom prst="roundRect">
              <a:avLst>
                <a:gd name="adj" fmla="val 4803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132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33382" y="599562"/>
              <a:ext cx="325163" cy="380800"/>
            </a:xfrm>
            <a:prstGeom prst="rect">
              <a:avLst/>
            </a:prstGeom>
          </p:spPr>
        </p:pic>
      </p:grpSp>
      <p:sp>
        <p:nvSpPr>
          <p:cNvPr id="15" name="Rectangle: Rounded Corners 14"/>
          <p:cNvSpPr/>
          <p:nvPr/>
        </p:nvSpPr>
        <p:spPr>
          <a:xfrm>
            <a:off x="2191053" y="3066591"/>
            <a:ext cx="1806270" cy="1552442"/>
          </a:xfrm>
          <a:prstGeom prst="roundRect">
            <a:avLst>
              <a:gd name="adj" fmla="val 4803"/>
            </a:avLst>
          </a:prstGeom>
          <a:ln w="1270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2508" y="3283664"/>
            <a:ext cx="203227" cy="238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2" y="2475630"/>
            <a:ext cx="413601" cy="4136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3891" y="2255332"/>
            <a:ext cx="704448" cy="260727"/>
          </a:xfrm>
          <a:prstGeom prst="rect">
            <a:avLst/>
          </a:prstGeom>
        </p:spPr>
      </p:pic>
      <p:sp>
        <p:nvSpPr>
          <p:cNvPr id="20" name="Rectangle: Rounded Corners 19"/>
          <p:cNvSpPr/>
          <p:nvPr/>
        </p:nvSpPr>
        <p:spPr>
          <a:xfrm>
            <a:off x="2259796" y="3135347"/>
            <a:ext cx="1381458" cy="1154950"/>
          </a:xfrm>
          <a:prstGeom prst="roundRect">
            <a:avLst>
              <a:gd name="adj" fmla="val 4803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7030A0"/>
            </a:solidFill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336" y="3961149"/>
            <a:ext cx="254785" cy="25478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425" y="3149206"/>
            <a:ext cx="286895" cy="28689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316567" y="3098924"/>
            <a:ext cx="10219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App Service Environment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40112" y="4175170"/>
            <a:ext cx="48694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Web App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591" y="3965991"/>
            <a:ext cx="359907" cy="35990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312" y="3618247"/>
            <a:ext cx="409210" cy="40921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945628" y="3790122"/>
            <a:ext cx="48996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Runbooks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36495" y="3684214"/>
            <a:ext cx="56444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Automation +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116474" y="1965161"/>
            <a:ext cx="89216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subnet-WAF-</a:t>
            </a:r>
            <a:r>
              <a:rPr lang="en-US" sz="500" dirty="0" err="1"/>
              <a:t>appGateway</a:t>
            </a:r>
            <a:endParaRPr lang="en-US" sz="500" dirty="0"/>
          </a:p>
        </p:txBody>
      </p:sp>
      <p:sp>
        <p:nvSpPr>
          <p:cNvPr id="37" name="TextBox 36"/>
          <p:cNvSpPr txBox="1"/>
          <p:nvPr/>
        </p:nvSpPr>
        <p:spPr>
          <a:xfrm>
            <a:off x="3644367" y="3053091"/>
            <a:ext cx="54627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/>
              <a:t>nsg</a:t>
            </a:r>
            <a:r>
              <a:rPr lang="en-US" sz="500" dirty="0"/>
              <a:t>-ASE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70819" y="2092210"/>
            <a:ext cx="68905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/>
              <a:t>nsg-appGateway</a:t>
            </a:r>
            <a:endParaRPr lang="en-US" sz="500" dirty="0"/>
          </a:p>
        </p:txBody>
      </p:sp>
      <p:sp>
        <p:nvSpPr>
          <p:cNvPr id="41" name="TextBox 40"/>
          <p:cNvSpPr txBox="1"/>
          <p:nvPr/>
        </p:nvSpPr>
        <p:spPr>
          <a:xfrm>
            <a:off x="1948455" y="1599917"/>
            <a:ext cx="72039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Resource Group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992420" y="1818885"/>
            <a:ext cx="60597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err="1"/>
              <a:t>vNet-pci-paas</a:t>
            </a:r>
            <a:endParaRPr lang="en-US" sz="5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491" y="1822660"/>
            <a:ext cx="161724" cy="16172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848" y="4085235"/>
            <a:ext cx="161824" cy="161824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645219" y="4171465"/>
            <a:ext cx="7084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App Insights</a:t>
            </a: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418" y="5030425"/>
            <a:ext cx="337054" cy="337054"/>
          </a:xfrm>
          <a:prstGeom prst="rect">
            <a:avLst/>
          </a:prstGeom>
        </p:spPr>
      </p:pic>
      <p:cxnSp>
        <p:nvCxnSpPr>
          <p:cNvPr id="53" name="Straight Arrow Connector 52"/>
          <p:cNvCxnSpPr>
            <a:cxnSpLocks/>
            <a:stCxn id="17" idx="2"/>
            <a:endCxn id="152" idx="0"/>
          </p:cNvCxnSpPr>
          <p:nvPr/>
        </p:nvCxnSpPr>
        <p:spPr>
          <a:xfrm flipH="1">
            <a:off x="2911541" y="2889231"/>
            <a:ext cx="20061" cy="4094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cxnSpLocks/>
            <a:stCxn id="45" idx="3"/>
            <a:endCxn id="25" idx="1"/>
          </p:cNvCxnSpPr>
          <p:nvPr/>
        </p:nvCxnSpPr>
        <p:spPr>
          <a:xfrm flipV="1">
            <a:off x="2830674" y="4145943"/>
            <a:ext cx="2135917" cy="20204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 rot="20201567">
            <a:off x="3630690" y="3804837"/>
            <a:ext cx="469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Pull metrics</a:t>
            </a:r>
          </a:p>
        </p:txBody>
      </p:sp>
      <p:sp>
        <p:nvSpPr>
          <p:cNvPr id="80" name="TextBox 79"/>
          <p:cNvSpPr txBox="1"/>
          <p:nvPr/>
        </p:nvSpPr>
        <p:spPr>
          <a:xfrm rot="19143378">
            <a:off x="5914510" y="3268200"/>
            <a:ext cx="8524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Ingest metrics</a:t>
            </a:r>
          </a:p>
        </p:txBody>
      </p:sp>
      <p:cxnSp>
        <p:nvCxnSpPr>
          <p:cNvPr id="86" name="Connector: Elbow 85"/>
          <p:cNvCxnSpPr>
            <a:cxnSpLocks/>
            <a:stCxn id="19" idx="2"/>
            <a:endCxn id="90" idx="2"/>
          </p:cNvCxnSpPr>
          <p:nvPr/>
        </p:nvCxnSpPr>
        <p:spPr>
          <a:xfrm rot="16200000" flipH="1">
            <a:off x="4906923" y="1838738"/>
            <a:ext cx="86969" cy="4841358"/>
          </a:xfrm>
          <a:prstGeom prst="bentConnector3">
            <a:avLst>
              <a:gd name="adj1" fmla="val 67827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759" y="5032184"/>
            <a:ext cx="391406" cy="391406"/>
          </a:xfrm>
          <a:prstGeom prst="rect">
            <a:avLst/>
          </a:prstGeom>
        </p:spPr>
      </p:pic>
      <p:pic>
        <p:nvPicPr>
          <p:cNvPr id="94" name="Picture 93" descr="Making Security Shiny - The Blog of Tom Webster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404" y="5047040"/>
            <a:ext cx="206343" cy="196893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3014401" y="5164830"/>
            <a:ext cx="543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SSL Certificate for custom domain</a:t>
            </a:r>
          </a:p>
        </p:txBody>
      </p:sp>
      <p:cxnSp>
        <p:nvCxnSpPr>
          <p:cNvPr id="101" name="Straight Arrow Connector 100"/>
          <p:cNvCxnSpPr>
            <a:cxnSpLocks/>
            <a:endCxn id="26" idx="2"/>
          </p:cNvCxnSpPr>
          <p:nvPr/>
        </p:nvCxnSpPr>
        <p:spPr>
          <a:xfrm flipH="1" flipV="1">
            <a:off x="7367487" y="2999596"/>
            <a:ext cx="12746" cy="610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6820127" y="3272257"/>
            <a:ext cx="1104021" cy="1030647"/>
            <a:chOff x="6916499" y="3022407"/>
            <a:chExt cx="1104021" cy="1030647"/>
          </a:xfrm>
        </p:grpSpPr>
        <p:sp>
          <p:nvSpPr>
            <p:cNvPr id="47" name="Rectangle: Rounded Corners 46"/>
            <p:cNvSpPr/>
            <p:nvPr/>
          </p:nvSpPr>
          <p:spPr>
            <a:xfrm>
              <a:off x="6916499" y="3381175"/>
              <a:ext cx="1104021" cy="650715"/>
            </a:xfrm>
            <a:prstGeom prst="roundRect">
              <a:avLst>
                <a:gd name="adj" fmla="val 4803"/>
              </a:avLst>
            </a:prstGeom>
            <a:solidFill>
              <a:schemeClr val="bg1">
                <a:lumMod val="95000"/>
              </a:schemeClr>
            </a:solidFill>
            <a:ln w="12700"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132"/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3257" y="3460712"/>
              <a:ext cx="328398" cy="328398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7434589" y="3649874"/>
              <a:ext cx="42157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/>
                <a:t>SQL DB</a:t>
              </a:r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36012" y="3857326"/>
              <a:ext cx="662892" cy="195728"/>
            </a:xfrm>
            <a:prstGeom prst="rect">
              <a:avLst/>
            </a:prstGeom>
          </p:spPr>
        </p:pic>
        <p:sp>
          <p:nvSpPr>
            <p:cNvPr id="104" name="TextBox 103"/>
            <p:cNvSpPr txBox="1"/>
            <p:nvPr/>
          </p:nvSpPr>
          <p:spPr>
            <a:xfrm>
              <a:off x="7246330" y="3022407"/>
              <a:ext cx="376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/>
                <a:t>Ops Logs</a:t>
              </a:r>
            </a:p>
          </p:txBody>
        </p:sp>
      </p:grpSp>
      <p:pic>
        <p:nvPicPr>
          <p:cNvPr id="107" name="Picture 106" descr="multiple user icons different colors - vector Clip Art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5" y="750302"/>
            <a:ext cx="225000" cy="241875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2465288" y="961099"/>
            <a:ext cx="489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Customer / Cardholder</a:t>
            </a:r>
          </a:p>
        </p:txBody>
      </p:sp>
      <p:cxnSp>
        <p:nvCxnSpPr>
          <p:cNvPr id="109" name="Straight Arrow Connector 108"/>
          <p:cNvCxnSpPr>
            <a:cxnSpLocks/>
            <a:endCxn id="18" idx="0"/>
          </p:cNvCxnSpPr>
          <p:nvPr/>
        </p:nvCxnSpPr>
        <p:spPr>
          <a:xfrm>
            <a:off x="2908287" y="1224299"/>
            <a:ext cx="7828" cy="10310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1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018555" y="886176"/>
            <a:ext cx="653883" cy="445610"/>
          </a:xfrm>
          <a:prstGeom prst="rect">
            <a:avLst/>
          </a:prstGeom>
        </p:spPr>
      </p:pic>
      <p:pic>
        <p:nvPicPr>
          <p:cNvPr id="115" name="Picture 114" descr="透過 Certificate Revocation List + HAProxy 來管理 HTTPS 連線 ...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648" y="2923404"/>
            <a:ext cx="113109" cy="131311"/>
          </a:xfrm>
          <a:prstGeom prst="rect">
            <a:avLst/>
          </a:prstGeom>
        </p:spPr>
      </p:pic>
      <p:pic>
        <p:nvPicPr>
          <p:cNvPr id="116" name="Picture 115" descr="透過 Certificate Revocation List + HAProxy 來管理 HTTPS 連線 ...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508" y="1196847"/>
            <a:ext cx="267840" cy="3109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AZURE PAAS – PCI REFERENCE ARCHITECTURE FOR ENTERPRISE WEB APPLICATION</a:t>
            </a:r>
          </a:p>
        </p:txBody>
      </p:sp>
      <p:sp>
        <p:nvSpPr>
          <p:cNvPr id="39" name="Arrow: Curved Right 38"/>
          <p:cNvSpPr/>
          <p:nvPr/>
        </p:nvSpPr>
        <p:spPr>
          <a:xfrm flipH="1">
            <a:off x="3091769" y="2726186"/>
            <a:ext cx="221239" cy="762212"/>
          </a:xfrm>
          <a:prstGeom prst="curvedRightArrow">
            <a:avLst/>
          </a:prstGeom>
          <a:solidFill>
            <a:srgbClr val="FFFF00"/>
          </a:solid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endParaRPr lang="en-US" sz="700" dirty="0">
              <a:solidFill>
                <a:schemeClr val="tx1"/>
              </a:solidFill>
            </a:endParaRP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4554" y="2923402"/>
            <a:ext cx="288727" cy="238000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3170068" y="2689667"/>
            <a:ext cx="5134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/>
              <a:t>Custom probe</a:t>
            </a:r>
            <a:endParaRPr lang="en-US" sz="600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8" y="2196134"/>
            <a:ext cx="390145" cy="390145"/>
          </a:xfrm>
          <a:prstGeom prst="rect">
            <a:avLst/>
          </a:prstGeom>
        </p:spPr>
      </p:pic>
      <p:cxnSp>
        <p:nvCxnSpPr>
          <p:cNvPr id="71" name="Straight Connector 70"/>
          <p:cNvCxnSpPr>
            <a:stCxn id="58" idx="3"/>
            <a:endCxn id="18" idx="1"/>
          </p:cNvCxnSpPr>
          <p:nvPr/>
        </p:nvCxnSpPr>
        <p:spPr>
          <a:xfrm flipV="1">
            <a:off x="406373" y="2385696"/>
            <a:ext cx="2157518" cy="5511"/>
          </a:xfrm>
          <a:prstGeom prst="line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cxnSpLocks/>
            <a:endCxn id="58" idx="0"/>
          </p:cNvCxnSpPr>
          <p:nvPr/>
        </p:nvCxnSpPr>
        <p:spPr>
          <a:xfrm>
            <a:off x="211300" y="1470951"/>
            <a:ext cx="1" cy="725183"/>
          </a:xfrm>
          <a:prstGeom prst="line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872" y="886176"/>
            <a:ext cx="1186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A record</a:t>
            </a:r>
            <a:r>
              <a:rPr lang="en-GB" sz="800" dirty="0"/>
              <a:t>: </a:t>
            </a:r>
          </a:p>
          <a:p>
            <a:r>
              <a:rPr lang="en-GB" sz="800" dirty="0"/>
              <a:t>azurepcisamples.com</a:t>
            </a:r>
          </a:p>
          <a:p>
            <a:r>
              <a:rPr lang="en-GB" sz="800" dirty="0"/>
              <a:t>To</a:t>
            </a:r>
          </a:p>
          <a:p>
            <a:r>
              <a:rPr lang="en-GB" sz="800" dirty="0"/>
              <a:t>App Gateway hostname</a:t>
            </a:r>
            <a:endParaRPr 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35000" y="2017149"/>
            <a:ext cx="10599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b="1" dirty="0"/>
              <a:t>External Public IP</a:t>
            </a:r>
            <a:r>
              <a:rPr lang="en-GB" sz="700" dirty="0"/>
              <a:t>: </a:t>
            </a:r>
          </a:p>
          <a:p>
            <a:r>
              <a:rPr lang="en-GB" sz="700" dirty="0"/>
              <a:t>Mapped to </a:t>
            </a:r>
          </a:p>
          <a:p>
            <a:r>
              <a:rPr lang="en-GB" sz="700" dirty="0"/>
              <a:t>App Gateway hostname</a:t>
            </a:r>
            <a:endParaRPr lang="en-US" sz="700" dirty="0"/>
          </a:p>
        </p:txBody>
      </p:sp>
      <p:sp>
        <p:nvSpPr>
          <p:cNvPr id="26" name="Rectangle: Rounded Corners 25"/>
          <p:cNvSpPr/>
          <p:nvPr/>
        </p:nvSpPr>
        <p:spPr>
          <a:xfrm>
            <a:off x="6826334" y="2046650"/>
            <a:ext cx="1082309" cy="952946"/>
          </a:xfrm>
          <a:prstGeom prst="roundRect">
            <a:avLst>
              <a:gd name="adj" fmla="val 4803"/>
            </a:avLst>
          </a:prstGeom>
          <a:solidFill>
            <a:schemeClr val="bg1">
              <a:lumMod val="95000"/>
            </a:schemeClr>
          </a:solidFill>
          <a:ln w="1270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/>
          </a:p>
        </p:txBody>
      </p:sp>
      <p:sp>
        <p:nvSpPr>
          <p:cNvPr id="110" name="TextBox 109"/>
          <p:cNvSpPr txBox="1"/>
          <p:nvPr/>
        </p:nvSpPr>
        <p:spPr>
          <a:xfrm>
            <a:off x="4328636" y="4686042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Encrypted</a:t>
            </a:r>
            <a:endParaRPr lang="en-US" sz="900" dirty="0"/>
          </a:p>
        </p:txBody>
      </p:sp>
      <p:cxnSp>
        <p:nvCxnSpPr>
          <p:cNvPr id="73" name="Straight Arrow Connector 72"/>
          <p:cNvCxnSpPr>
            <a:stCxn id="33" idx="1"/>
            <a:endCxn id="27" idx="3"/>
          </p:cNvCxnSpPr>
          <p:nvPr/>
        </p:nvCxnSpPr>
        <p:spPr>
          <a:xfrm flipH="1" flipV="1">
            <a:off x="7261175" y="2645751"/>
            <a:ext cx="255922" cy="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6872226" y="1872046"/>
            <a:ext cx="1102527" cy="1106219"/>
            <a:chOff x="5368718" y="3041299"/>
            <a:chExt cx="1102527" cy="1106219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3828" y="3693083"/>
              <a:ext cx="243840" cy="243840"/>
            </a:xfrm>
            <a:prstGeom prst="rect">
              <a:avLst/>
            </a:prstGeom>
          </p:spPr>
        </p:pic>
        <p:pic>
          <p:nvPicPr>
            <p:cNvPr id="33" name="Picture 32" descr="When clicking on the Office 365 dashboard, you can see all activities ...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3590" y="3735889"/>
              <a:ext cx="318151" cy="17733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5959512" y="3978241"/>
              <a:ext cx="51173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/>
                <a:t>Dashboards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594387" y="3041299"/>
              <a:ext cx="81529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OMS Workspace</a:t>
              </a: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718" y="3061655"/>
              <a:ext cx="228800" cy="228800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5388937" y="3968146"/>
              <a:ext cx="5480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/>
                <a:t>Log Analytics</a:t>
              </a:r>
            </a:p>
          </p:txBody>
        </p:sp>
      </p:grpSp>
      <p:sp>
        <p:nvSpPr>
          <p:cNvPr id="88" name="Rectangle: Rounded Corners 87"/>
          <p:cNvSpPr/>
          <p:nvPr/>
        </p:nvSpPr>
        <p:spPr>
          <a:xfrm>
            <a:off x="4525878" y="2238129"/>
            <a:ext cx="1082309" cy="952946"/>
          </a:xfrm>
          <a:prstGeom prst="roundRect">
            <a:avLst>
              <a:gd name="adj" fmla="val 4803"/>
            </a:avLst>
          </a:prstGeom>
          <a:solidFill>
            <a:schemeClr val="bg1">
              <a:lumMod val="95000"/>
            </a:schemeClr>
          </a:solidFill>
          <a:ln w="1270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/>
          </a:p>
        </p:txBody>
      </p:sp>
      <p:sp>
        <p:nvSpPr>
          <p:cNvPr id="89" name="TextBox 88"/>
          <p:cNvSpPr txBox="1"/>
          <p:nvPr/>
        </p:nvSpPr>
        <p:spPr>
          <a:xfrm>
            <a:off x="5279166" y="2221930"/>
            <a:ext cx="62605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/>
              <a:t>nsg</a:t>
            </a:r>
            <a:r>
              <a:rPr lang="en-US" sz="500" dirty="0"/>
              <a:t>-Bastion </a:t>
            </a: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8040" y="2087412"/>
            <a:ext cx="288727" cy="2380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910" y="2417534"/>
            <a:ext cx="395807" cy="395807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2793156" y="3671424"/>
            <a:ext cx="3904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ILB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513071" y="2306505"/>
            <a:ext cx="815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Bastion Host</a:t>
            </a:r>
          </a:p>
          <a:p>
            <a:r>
              <a:rPr lang="en-US" sz="700" dirty="0"/>
              <a:t>(RDP)</a:t>
            </a:r>
          </a:p>
        </p:txBody>
      </p:sp>
      <p:cxnSp>
        <p:nvCxnSpPr>
          <p:cNvPr id="70" name="Straight Arrow Connector 69"/>
          <p:cNvCxnSpPr>
            <a:cxnSpLocks/>
            <a:stCxn id="25" idx="3"/>
            <a:endCxn id="27" idx="1"/>
          </p:cNvCxnSpPr>
          <p:nvPr/>
        </p:nvCxnSpPr>
        <p:spPr>
          <a:xfrm flipV="1">
            <a:off x="5326498" y="2645749"/>
            <a:ext cx="1690839" cy="150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cxnSpLocks/>
            <a:stCxn id="88" idx="1"/>
            <a:endCxn id="20" idx="3"/>
          </p:cNvCxnSpPr>
          <p:nvPr/>
        </p:nvCxnSpPr>
        <p:spPr>
          <a:xfrm flipH="1">
            <a:off x="3641255" y="2714603"/>
            <a:ext cx="884623" cy="998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 rot="18696737">
            <a:off x="3871479" y="2813353"/>
            <a:ext cx="85242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Access for management</a:t>
            </a:r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2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937" y="3658816"/>
            <a:ext cx="270270" cy="270270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2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325" y="3660077"/>
            <a:ext cx="270270" cy="270270"/>
          </a:xfrm>
          <a:prstGeom prst="rect">
            <a:avLst/>
          </a:prstGeom>
        </p:spPr>
      </p:pic>
      <p:sp>
        <p:nvSpPr>
          <p:cNvPr id="128" name="TextBox 127"/>
          <p:cNvSpPr txBox="1"/>
          <p:nvPr/>
        </p:nvSpPr>
        <p:spPr>
          <a:xfrm>
            <a:off x="2530414" y="3799307"/>
            <a:ext cx="388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Pool 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978513" y="3817628"/>
            <a:ext cx="388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Pool 2</a:t>
            </a:r>
          </a:p>
        </p:txBody>
      </p:sp>
      <p:cxnSp>
        <p:nvCxnSpPr>
          <p:cNvPr id="135" name="Connector: Elbow 134"/>
          <p:cNvCxnSpPr>
            <a:cxnSpLocks/>
            <a:stCxn id="152" idx="1"/>
            <a:endCxn id="119" idx="0"/>
          </p:cNvCxnSpPr>
          <p:nvPr/>
        </p:nvCxnSpPr>
        <p:spPr>
          <a:xfrm rot="10800000" flipV="1">
            <a:off x="2518075" y="3493718"/>
            <a:ext cx="198395" cy="1650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/>
          <p:cNvCxnSpPr>
            <a:cxnSpLocks/>
            <a:stCxn id="152" idx="3"/>
            <a:endCxn id="122" idx="0"/>
          </p:cNvCxnSpPr>
          <p:nvPr/>
        </p:nvCxnSpPr>
        <p:spPr>
          <a:xfrm>
            <a:off x="3106612" y="3493717"/>
            <a:ext cx="232848" cy="1663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6043711" y="2344768"/>
            <a:ext cx="6339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err="1"/>
              <a:t>Diag</a:t>
            </a:r>
            <a:r>
              <a:rPr lang="en-US" sz="500" b="1" dirty="0"/>
              <a:t> Logs:</a:t>
            </a:r>
          </a:p>
          <a:p>
            <a:endParaRPr lang="en-US" sz="500" b="1" dirty="0"/>
          </a:p>
          <a:p>
            <a:r>
              <a:rPr lang="en-US" sz="500" dirty="0"/>
              <a:t>N/W,</a:t>
            </a:r>
          </a:p>
          <a:p>
            <a:r>
              <a:rPr lang="en-US" sz="500" dirty="0" err="1"/>
              <a:t>KeyVault</a:t>
            </a:r>
            <a:r>
              <a:rPr lang="en-US" sz="500" dirty="0"/>
              <a:t>,</a:t>
            </a:r>
          </a:p>
          <a:p>
            <a:r>
              <a:rPr lang="en-US" sz="500" dirty="0"/>
              <a:t>App Gateway,</a:t>
            </a:r>
          </a:p>
          <a:p>
            <a:r>
              <a:rPr lang="en-US" sz="500" dirty="0"/>
              <a:t>ASE, Subnets</a:t>
            </a:r>
          </a:p>
        </p:txBody>
      </p:sp>
      <p:cxnSp>
        <p:nvCxnSpPr>
          <p:cNvPr id="141" name="Straight Arrow Connector 140"/>
          <p:cNvCxnSpPr>
            <a:cxnSpLocks/>
            <a:endCxn id="26" idx="1"/>
          </p:cNvCxnSpPr>
          <p:nvPr/>
        </p:nvCxnSpPr>
        <p:spPr>
          <a:xfrm>
            <a:off x="5846754" y="2514657"/>
            <a:ext cx="979578" cy="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2" name="Picture 151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469" y="3298646"/>
            <a:ext cx="390145" cy="390145"/>
          </a:xfrm>
          <a:prstGeom prst="rect">
            <a:avLst/>
          </a:prstGeom>
        </p:spPr>
      </p:pic>
      <p:sp>
        <p:nvSpPr>
          <p:cNvPr id="159" name="TextBox 158"/>
          <p:cNvSpPr txBox="1"/>
          <p:nvPr/>
        </p:nvSpPr>
        <p:spPr>
          <a:xfrm>
            <a:off x="2121602" y="2955109"/>
            <a:ext cx="89216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subnet-ASE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4439986" y="2121776"/>
            <a:ext cx="89216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subnet-</a:t>
            </a:r>
            <a:r>
              <a:rPr lang="en-US" sz="500" dirty="0" err="1"/>
              <a:t>bastionhost</a:t>
            </a:r>
            <a:endParaRPr lang="en-US" sz="500" dirty="0"/>
          </a:p>
        </p:txBody>
      </p:sp>
      <p:cxnSp>
        <p:nvCxnSpPr>
          <p:cNvPr id="164" name="Straight Connector 163"/>
          <p:cNvCxnSpPr>
            <a:cxnSpLocks/>
            <a:endCxn id="19" idx="1"/>
          </p:cNvCxnSpPr>
          <p:nvPr/>
        </p:nvCxnSpPr>
        <p:spPr>
          <a:xfrm flipV="1">
            <a:off x="1034426" y="4088541"/>
            <a:ext cx="1367908" cy="108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6" name="Picture 165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72117" y="4001591"/>
            <a:ext cx="473950" cy="130041"/>
          </a:xfrm>
          <a:prstGeom prst="rect">
            <a:avLst/>
          </a:prstGeom>
        </p:spPr>
      </p:pic>
      <p:sp>
        <p:nvSpPr>
          <p:cNvPr id="167" name="TextBox 166"/>
          <p:cNvSpPr txBox="1"/>
          <p:nvPr/>
        </p:nvSpPr>
        <p:spPr>
          <a:xfrm>
            <a:off x="1230929" y="3945890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/>
              <a:t>Webapp</a:t>
            </a:r>
            <a:r>
              <a:rPr lang="en-US" sz="700" dirty="0"/>
              <a:t> </a:t>
            </a:r>
          </a:p>
          <a:p>
            <a:r>
              <a:rPr lang="en-US" sz="700" dirty="0"/>
              <a:t>extension</a:t>
            </a:r>
          </a:p>
        </p:txBody>
      </p:sp>
      <p:pic>
        <p:nvPicPr>
          <p:cNvPr id="2050" name="Picture 2" descr="http://www.onesupport.com/wp-content/uploads/2015/08/Windows-Defender.jpeg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325" y="2768254"/>
            <a:ext cx="237075" cy="22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TextBox 168"/>
          <p:cNvSpPr txBox="1"/>
          <p:nvPr/>
        </p:nvSpPr>
        <p:spPr>
          <a:xfrm>
            <a:off x="4682019" y="2807381"/>
            <a:ext cx="81529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Antimalware extension </a:t>
            </a:r>
          </a:p>
        </p:txBody>
      </p:sp>
      <p:cxnSp>
        <p:nvCxnSpPr>
          <p:cNvPr id="105" name="Straight Connector 104"/>
          <p:cNvCxnSpPr>
            <a:cxnSpLocks/>
            <a:endCxn id="88" idx="0"/>
          </p:cNvCxnSpPr>
          <p:nvPr/>
        </p:nvCxnSpPr>
        <p:spPr>
          <a:xfrm flipH="1">
            <a:off x="5067033" y="1214077"/>
            <a:ext cx="11145" cy="1024052"/>
          </a:xfrm>
          <a:prstGeom prst="line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 descr="multiple user icons different colors - vector Clip Art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125" y="766251"/>
            <a:ext cx="225000" cy="241875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5078178" y="1092540"/>
            <a:ext cx="754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DevOps Releases/ Management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30429" y="1886637"/>
            <a:ext cx="688009" cy="403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DMZ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75399" y="2015926"/>
            <a:ext cx="112791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" b="1" dirty="0"/>
              <a:t>OMS Solutions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Activity Log Analytics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Azure Networking Analytics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Azure SQL Analytics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Change Tracking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Key Vault Analytics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Service Map</a:t>
            </a: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945" y="3515201"/>
            <a:ext cx="337054" cy="337054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7590264" y="3827445"/>
            <a:ext cx="6367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Secured by AD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611470" y="5143950"/>
            <a:ext cx="6367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RBAC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231095" y="5343424"/>
            <a:ext cx="6367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Staff AAD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008283" y="5343424"/>
            <a:ext cx="10080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Azure Security Center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667398" y="3012428"/>
            <a:ext cx="81529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OMS extension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530" y="3000485"/>
            <a:ext cx="148721" cy="148721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2845488" y="1407612"/>
            <a:ext cx="1324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Custom Domain:</a:t>
            </a:r>
          </a:p>
          <a:p>
            <a:r>
              <a:rPr lang="en-US" sz="500" dirty="0">
                <a:hlinkClick r:id="rId31"/>
              </a:rPr>
              <a:t>https://www.azurepcisamples.com</a:t>
            </a:r>
            <a:r>
              <a:rPr lang="en-US" sz="500" dirty="0"/>
              <a:t> </a:t>
            </a:r>
          </a:p>
        </p:txBody>
      </p:sp>
      <p:cxnSp>
        <p:nvCxnSpPr>
          <p:cNvPr id="127" name="Straight Arrow Connector 126"/>
          <p:cNvCxnSpPr>
            <a:cxnSpLocks/>
            <a:stCxn id="108" idx="0"/>
          </p:cNvCxnSpPr>
          <p:nvPr/>
        </p:nvCxnSpPr>
        <p:spPr>
          <a:xfrm flipH="1">
            <a:off x="502920" y="961099"/>
            <a:ext cx="2207258" cy="31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1434146" y="798238"/>
            <a:ext cx="51431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DNS lookup</a:t>
            </a:r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254098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/>
          <p:cNvSpPr/>
          <p:nvPr/>
        </p:nvSpPr>
        <p:spPr>
          <a:xfrm>
            <a:off x="5063428" y="3354505"/>
            <a:ext cx="3240987" cy="2148062"/>
          </a:xfrm>
          <a:prstGeom prst="roundRect">
            <a:avLst>
              <a:gd name="adj" fmla="val 480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28" name="Rectangle: Rounded Corners 27"/>
          <p:cNvSpPr/>
          <p:nvPr/>
        </p:nvSpPr>
        <p:spPr>
          <a:xfrm>
            <a:off x="226881" y="4366583"/>
            <a:ext cx="4570483" cy="1311210"/>
          </a:xfrm>
          <a:prstGeom prst="roundRect">
            <a:avLst>
              <a:gd name="adj" fmla="val 480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26" name="Rectangle: Rounded Corners 25"/>
          <p:cNvSpPr/>
          <p:nvPr/>
        </p:nvSpPr>
        <p:spPr>
          <a:xfrm>
            <a:off x="5025586" y="750346"/>
            <a:ext cx="4422611" cy="2148062"/>
          </a:xfrm>
          <a:prstGeom prst="roundRect">
            <a:avLst>
              <a:gd name="adj" fmla="val 480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20" name="Rectangle: Rounded Corners 19"/>
          <p:cNvSpPr/>
          <p:nvPr/>
        </p:nvSpPr>
        <p:spPr>
          <a:xfrm>
            <a:off x="2556950" y="750346"/>
            <a:ext cx="2257367" cy="1315400"/>
          </a:xfrm>
          <a:prstGeom prst="roundRect">
            <a:avLst>
              <a:gd name="adj" fmla="val 4803"/>
            </a:avLst>
          </a:prstGeom>
          <a:solidFill>
            <a:schemeClr val="lt1">
              <a:alpha val="0"/>
            </a:schemeClr>
          </a:solidFill>
          <a:ln w="12700">
            <a:prstDash val="sysDash"/>
          </a:ln>
          <a:scene3d>
            <a:camera prst="perspectiveFront"/>
            <a:lightRig rig="threePt" dir="t"/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21" name="Rectangle: Rounded Corners 20"/>
          <p:cNvSpPr/>
          <p:nvPr/>
        </p:nvSpPr>
        <p:spPr>
          <a:xfrm>
            <a:off x="226880" y="2195116"/>
            <a:ext cx="4570484" cy="2042097"/>
          </a:xfrm>
          <a:prstGeom prst="roundRect">
            <a:avLst>
              <a:gd name="adj" fmla="val 4803"/>
            </a:avLst>
          </a:prstGeom>
          <a:solidFill>
            <a:schemeClr val="lt1">
              <a:alpha val="0"/>
            </a:schemeClr>
          </a:solidFill>
          <a:ln w="12700">
            <a:prstDash val="sysDash"/>
          </a:ln>
          <a:scene3d>
            <a:camera prst="perspectiveFront"/>
            <a:lightRig rig="threePt" dir="t"/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18" name="Rectangle: Rounded Corners 17"/>
          <p:cNvSpPr/>
          <p:nvPr/>
        </p:nvSpPr>
        <p:spPr>
          <a:xfrm>
            <a:off x="214102" y="750346"/>
            <a:ext cx="2257367" cy="1315400"/>
          </a:xfrm>
          <a:prstGeom prst="roundRect">
            <a:avLst>
              <a:gd name="adj" fmla="val 4803"/>
            </a:avLst>
          </a:prstGeom>
          <a:solidFill>
            <a:schemeClr val="lt1">
              <a:alpha val="0"/>
            </a:schemeClr>
          </a:solidFill>
          <a:ln w="12700">
            <a:prstDash val="sysDash"/>
          </a:ln>
          <a:scene3d>
            <a:camera prst="perspectiveFront"/>
            <a:lightRig rig="threePt" dir="t"/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908837"/>
              </p:ext>
            </p:extLst>
          </p:nvPr>
        </p:nvGraphicFramePr>
        <p:xfrm>
          <a:off x="5255430" y="3649730"/>
          <a:ext cx="2841166" cy="1600199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2841166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54733">
                <a:tc>
                  <a:txBody>
                    <a:bodyPr/>
                    <a:lstStyle/>
                    <a:p>
                      <a:r>
                        <a:rPr lang="en-US" sz="900" dirty="0"/>
                        <a:t>SQL DB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1345466">
                <a:tc>
                  <a:txBody>
                    <a:bodyPr/>
                    <a:lstStyle/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Auditing Enabled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Transparent Data Encryption Enabled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Firewall  rules (ASE worker pools)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Enable Diagnostics Logging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Threat Detection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496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Enable Always Encrypted Columns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(Permission issue)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Dynamic Data masking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9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Powershell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Connection string encrypted 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AD Authentication and Authorization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110480"/>
              </p:ext>
            </p:extLst>
          </p:nvPr>
        </p:nvGraphicFramePr>
        <p:xfrm>
          <a:off x="5202180" y="953306"/>
          <a:ext cx="1877198" cy="1797685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77198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OMS Log Analytics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19063" indent="-119063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Retention: 365 days</a:t>
                      </a:r>
                    </a:p>
                    <a:p>
                      <a:pPr marL="119063" indent="-119063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Dashboards for </a:t>
                      </a:r>
                      <a:r>
                        <a:rPr lang="en-US" sz="9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WebApp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SQL</a:t>
                      </a:r>
                    </a:p>
                    <a:p>
                      <a:pPr marL="119063" indent="-119063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OMS SQL DB Auditing View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9063" indent="-119063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App Insights Extension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9"/>
                        </a:rPr>
                        <a:t>Activity Log Analytics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0"/>
                        </a:rPr>
                        <a:t>Azure Networking Analytics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Azure SQL Analytics</a:t>
                      </a: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1"/>
                        </a:rPr>
                        <a:t>Change Tracking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2"/>
                        </a:rPr>
                        <a:t>Key Vault Analytics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3"/>
                        </a:rPr>
                        <a:t>Service Map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4"/>
                        </a:rPr>
                        <a:t>Security And Audit Solution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704389"/>
              </p:ext>
            </p:extLst>
          </p:nvPr>
        </p:nvGraphicFramePr>
        <p:xfrm>
          <a:off x="2606878" y="2358993"/>
          <a:ext cx="1959962" cy="1046831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959962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34593">
                <a:tc>
                  <a:txBody>
                    <a:bodyPr/>
                    <a:lstStyle/>
                    <a:p>
                      <a:r>
                        <a:rPr lang="en-US" sz="900" dirty="0"/>
                        <a:t>Web App Configuration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812238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5"/>
                        </a:rPr>
                        <a:t>Custom Domain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Extension: </a:t>
                      </a:r>
                    </a:p>
                    <a:p>
                      <a:pPr marL="347663" lvl="1" indent="-174625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Vulnerability Scanner: Tinfoil Security </a:t>
                      </a:r>
                      <a:r>
                        <a:rPr lang="en-US" sz="9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WebApp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Extension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6"/>
                        </a:rPr>
                        <a:t>Enable Diagnostics Logging</a:t>
                      </a:r>
                      <a:endParaRPr lang="en-US" sz="800" kern="1200" dirty="0">
                        <a:solidFill>
                          <a:srgbClr val="7F7F7F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54012"/>
              </p:ext>
            </p:extLst>
          </p:nvPr>
        </p:nvGraphicFramePr>
        <p:xfrm>
          <a:off x="2606878" y="5058148"/>
          <a:ext cx="1973137" cy="587058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973137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r>
                        <a:rPr lang="en-US" sz="900" dirty="0"/>
                        <a:t>Key Vault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355283">
                <a:tc>
                  <a:txBody>
                    <a:bodyPr/>
                    <a:lstStyle/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 Certificate 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7"/>
                        </a:rPr>
                        <a:t>Enable Diagnostics Logging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411634"/>
              </p:ext>
            </p:extLst>
          </p:nvPr>
        </p:nvGraphicFramePr>
        <p:xfrm>
          <a:off x="442324" y="2335780"/>
          <a:ext cx="1880870" cy="1074420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80870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163058">
                <a:tc>
                  <a:txBody>
                    <a:bodyPr/>
                    <a:lstStyle/>
                    <a:p>
                      <a:r>
                        <a:rPr lang="en-US" sz="900" dirty="0"/>
                        <a:t>App Service Environment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879170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8"/>
                        </a:rPr>
                        <a:t>Disable TLS 1.0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8"/>
                        </a:rPr>
                        <a:t>Change TLS cipher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9"/>
                        </a:rPr>
                        <a:t>Control inbound traffic N/W ports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0"/>
                        </a:rPr>
                        <a:t>WAF – Restrict Data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(Third party)</a:t>
                      </a: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hlinkClick r:id="rId21"/>
                        </a:rPr>
                        <a:t>Allow SQL DB traffic</a:t>
                      </a:r>
                      <a:r>
                        <a:rPr lang="en-US" sz="9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(not understanding)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753644"/>
              </p:ext>
            </p:extLst>
          </p:nvPr>
        </p:nvGraphicFramePr>
        <p:xfrm>
          <a:off x="410161" y="5058148"/>
          <a:ext cx="2036728" cy="611274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2036728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191617">
                <a:tc>
                  <a:txBody>
                    <a:bodyPr/>
                    <a:lstStyle/>
                    <a:p>
                      <a:r>
                        <a:rPr lang="en-US" sz="900" dirty="0"/>
                        <a:t>Azure Security Center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416964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Policies</a:t>
                      </a: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2"/>
                        </a:rPr>
                        <a:t>Recommendations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176744"/>
              </p:ext>
            </p:extLst>
          </p:nvPr>
        </p:nvGraphicFramePr>
        <p:xfrm>
          <a:off x="442324" y="862641"/>
          <a:ext cx="1880870" cy="1111885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80870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r>
                        <a:rPr lang="en-US" sz="900" dirty="0"/>
                        <a:t>Application Gateway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802482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3"/>
                        </a:rPr>
                        <a:t>SSL Offload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4"/>
                        </a:rPr>
                        <a:t>Custom </a:t>
                      </a:r>
                      <a:r>
                        <a:rPr lang="en-US" sz="9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4"/>
                        </a:rPr>
                        <a:t>Healthprobes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5"/>
                        </a:rPr>
                        <a:t>Prevention mode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6" action="ppaction://hlinkfile"/>
                        </a:rPr>
                        <a:t>Diagnostics Logging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7"/>
                        </a:rPr>
                        <a:t>Web Application Firewall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8"/>
                        </a:rPr>
                        <a:t>Disable TLS v1.0 and v1.1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512957"/>
              </p:ext>
            </p:extLst>
          </p:nvPr>
        </p:nvGraphicFramePr>
        <p:xfrm>
          <a:off x="2593703" y="4417471"/>
          <a:ext cx="1973137" cy="578724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973137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89362">
                <a:tc>
                  <a:txBody>
                    <a:bodyPr/>
                    <a:lstStyle/>
                    <a:p>
                      <a:r>
                        <a:rPr lang="en-US" sz="900" dirty="0"/>
                        <a:t>Resource Group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289362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9"/>
                        </a:rPr>
                        <a:t>RBAC – Access Policies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114825"/>
              </p:ext>
            </p:extLst>
          </p:nvPr>
        </p:nvGraphicFramePr>
        <p:xfrm>
          <a:off x="7398989" y="923366"/>
          <a:ext cx="1826841" cy="494536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26841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47268">
                <a:tc>
                  <a:txBody>
                    <a:bodyPr/>
                    <a:lstStyle/>
                    <a:p>
                      <a:r>
                        <a:rPr lang="en-US" sz="900" dirty="0"/>
                        <a:t>Azure Monitor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247268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9"/>
                        </a:rPr>
                        <a:t>Monitoring Activity Logging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811550"/>
              </p:ext>
            </p:extLst>
          </p:nvPr>
        </p:nvGraphicFramePr>
        <p:xfrm>
          <a:off x="7398989" y="1539944"/>
          <a:ext cx="1826841" cy="426085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26841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194310">
                <a:tc>
                  <a:txBody>
                    <a:bodyPr/>
                    <a:lstStyle/>
                    <a:p>
                      <a:r>
                        <a:rPr lang="en-US" sz="900" dirty="0" err="1"/>
                        <a:t>PowerBI</a:t>
                      </a:r>
                      <a:endParaRPr lang="en-US" sz="900" dirty="0"/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0"/>
                        </a:rPr>
                        <a:t>Analyze Audit logs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013602"/>
              </p:ext>
            </p:extLst>
          </p:nvPr>
        </p:nvGraphicFramePr>
        <p:xfrm>
          <a:off x="442324" y="3610055"/>
          <a:ext cx="4124516" cy="462386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4124516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187447">
                <a:tc>
                  <a:txBody>
                    <a:bodyPr/>
                    <a:lstStyle/>
                    <a:p>
                      <a:r>
                        <a:rPr lang="en-US" sz="900" dirty="0"/>
                        <a:t>Application Insights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268076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Server Requests, Failures, Exceptions, Availability </a:t>
                      </a:r>
                      <a:r>
                        <a:rPr lang="en-US" sz="9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WebTests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476861"/>
              </p:ext>
            </p:extLst>
          </p:nvPr>
        </p:nvGraphicFramePr>
        <p:xfrm>
          <a:off x="2685970" y="859732"/>
          <a:ext cx="1880870" cy="1038948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80870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46855">
                <a:tc>
                  <a:txBody>
                    <a:bodyPr/>
                    <a:lstStyle/>
                    <a:p>
                      <a:r>
                        <a:rPr lang="en-US" sz="900" dirty="0"/>
                        <a:t>VM Bastion Host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792093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dirty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hlinkClick r:id="rId31"/>
                        </a:rPr>
                        <a:t>Antimalware Extension</a:t>
                      </a:r>
                      <a:endParaRPr lang="en-US" sz="800" kern="1200" dirty="0">
                        <a:solidFill>
                          <a:srgbClr val="7F7F7F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dirty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hlinkClick r:id="rId32"/>
                        </a:rPr>
                        <a:t>OMS Monitoring</a:t>
                      </a:r>
                      <a:endParaRPr lang="en-US" sz="800" kern="1200" dirty="0">
                        <a:solidFill>
                          <a:srgbClr val="7F7F7F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dirty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hlinkClick r:id="rId33"/>
                        </a:rPr>
                        <a:t>VM Diagnostics Extension</a:t>
                      </a:r>
                      <a:endParaRPr lang="en-US" sz="800" kern="1200" dirty="0">
                        <a:solidFill>
                          <a:srgbClr val="7F7F7F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dirty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hlinkClick r:id="rId34"/>
                        </a:rPr>
                        <a:t>Encrypted Disk</a:t>
                      </a:r>
                      <a:endParaRPr lang="en-US" sz="800" kern="1200" dirty="0">
                        <a:solidFill>
                          <a:srgbClr val="7F7F7F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 rot="16200000">
            <a:off x="-363704" y="1273566"/>
            <a:ext cx="12618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subnet-WAF-</a:t>
            </a:r>
            <a:r>
              <a:rPr lang="en-US" sz="800" dirty="0" err="1"/>
              <a:t>appGateway</a:t>
            </a:r>
            <a:endParaRPr lang="en-US" sz="800" dirty="0"/>
          </a:p>
        </p:txBody>
      </p:sp>
      <p:sp>
        <p:nvSpPr>
          <p:cNvPr id="22" name="Rectangle 21"/>
          <p:cNvSpPr/>
          <p:nvPr/>
        </p:nvSpPr>
        <p:spPr>
          <a:xfrm rot="16200000">
            <a:off x="2209766" y="1116908"/>
            <a:ext cx="8178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subnet-Bastion</a:t>
            </a:r>
          </a:p>
        </p:txBody>
      </p:sp>
      <p:sp>
        <p:nvSpPr>
          <p:cNvPr id="4" name="Rectangle 3"/>
          <p:cNvSpPr/>
          <p:nvPr/>
        </p:nvSpPr>
        <p:spPr>
          <a:xfrm rot="16200000">
            <a:off x="-50363" y="2509340"/>
            <a:ext cx="6607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subnet-ASE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49665" y="1904508"/>
            <a:ext cx="6607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10.0.1.0/24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136606" y="1898680"/>
            <a:ext cx="6607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10.0.2.0/24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189380" y="4041377"/>
            <a:ext cx="6607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10.0.3.0/24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855791"/>
              </p:ext>
            </p:extLst>
          </p:nvPr>
        </p:nvGraphicFramePr>
        <p:xfrm>
          <a:off x="410161" y="4417472"/>
          <a:ext cx="2036728" cy="578723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2036728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145902">
                <a:tc>
                  <a:txBody>
                    <a:bodyPr/>
                    <a:lstStyle/>
                    <a:p>
                      <a:r>
                        <a:rPr lang="en-US" sz="900" dirty="0"/>
                        <a:t>NSG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384413">
                <a:tc>
                  <a:txBody>
                    <a:bodyPr/>
                    <a:lstStyle/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5"/>
                        </a:rPr>
                        <a:t>Enable Diagnostics Logging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Inbound outbound Traffic rules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5012808" y="722831"/>
            <a:ext cx="14157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Management and Operations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275011"/>
              </p:ext>
            </p:extLst>
          </p:nvPr>
        </p:nvGraphicFramePr>
        <p:xfrm>
          <a:off x="7398989" y="2126651"/>
          <a:ext cx="1826841" cy="662940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26841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194310">
                <a:tc>
                  <a:txBody>
                    <a:bodyPr/>
                    <a:lstStyle/>
                    <a:p>
                      <a:r>
                        <a:rPr lang="en-US" sz="900" dirty="0"/>
                        <a:t>Automation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6"/>
                        </a:rPr>
                        <a:t>Azure automation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SQL and Web metrics Ingestion Runbooks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5063427" y="3354505"/>
            <a:ext cx="6158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Databases</a:t>
            </a:r>
          </a:p>
        </p:txBody>
      </p:sp>
      <p:sp>
        <p:nvSpPr>
          <p:cNvPr id="34" name="Rectangle 33"/>
          <p:cNvSpPr/>
          <p:nvPr/>
        </p:nvSpPr>
        <p:spPr>
          <a:xfrm rot="16200000">
            <a:off x="-74281" y="4605562"/>
            <a:ext cx="7633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815375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271" y="1266110"/>
            <a:ext cx="4227849" cy="39700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TO ACTION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16463" y="1370102"/>
            <a:ext cx="606256" cy="442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73" dirty="0">
                <a:solidFill>
                  <a:schemeClr val="accent4"/>
                </a:solidFill>
              </a:rPr>
              <a:t>❶</a:t>
            </a:r>
            <a:r>
              <a:rPr lang="en-US" sz="1149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9031" y="1366191"/>
            <a:ext cx="3834239" cy="269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Deploy and Play with Azure PCI PaaS </a:t>
            </a:r>
            <a:r>
              <a:rPr lang="en-US" sz="1149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QuickStart</a:t>
            </a:r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Solution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899031" y="1733144"/>
            <a:ext cx="3941603" cy="1088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36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Refer to URL</a:t>
            </a:r>
          </a:p>
          <a:p>
            <a:endParaRPr lang="en-US" sz="1136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hlinkClick r:id="rId4"/>
              </a:rPr>
              <a:t>https://github.com/AvyanConsultingCorp/azure-quickstart-templates/tree/master/pci-paas-webapp-ase-sqldb-appgateway-keyvault-oms</a:t>
            </a:r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16463" y="3105000"/>
            <a:ext cx="572593" cy="442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73" dirty="0">
                <a:solidFill>
                  <a:schemeClr val="accent4"/>
                </a:solidFill>
              </a:rPr>
              <a:t>❷</a:t>
            </a:r>
          </a:p>
        </p:txBody>
      </p:sp>
      <p:pic>
        <p:nvPicPr>
          <p:cNvPr id="17" name="Picture 2" descr="http://www.freeiconspng.com/uploads/hand-cursor-png-click-cursor-hand-icon-13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470" y="2534414"/>
            <a:ext cx="426294" cy="42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46743" y="3105000"/>
            <a:ext cx="4022710" cy="205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  <a:sym typeface="MS PGothic" charset="0"/>
              </a:rPr>
              <a:t>Contact us for a</a:t>
            </a:r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ny questions on this Azure </a:t>
            </a:r>
            <a:r>
              <a:rPr lang="en-US" sz="1149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QuickStart</a:t>
            </a:r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Solution</a:t>
            </a:r>
          </a:p>
          <a:p>
            <a:pPr lvl="1" defTabSz="451653">
              <a:defRPr/>
            </a:pPr>
            <a:r>
              <a:rPr lang="en-US" sz="1400" dirty="0">
                <a:hlinkClick r:id="rId6"/>
              </a:rPr>
              <a:t>azurepcisamples@avyanconsulting.com</a:t>
            </a:r>
            <a:r>
              <a:rPr lang="en-US" sz="1400" dirty="0"/>
              <a:t> </a:t>
            </a:r>
            <a:r>
              <a:rPr lang="en-US" sz="1050" kern="0" dirty="0">
                <a:solidFill>
                  <a:schemeClr val="accent4"/>
                </a:solidFill>
                <a:latin typeface="Calibri" charset="0"/>
                <a:ea typeface="MS PGothic" charset="0"/>
                <a:cs typeface="MS PGothic" charset="0"/>
                <a:sym typeface="MS PGothic" charset="0"/>
              </a:rPr>
              <a:t> </a:t>
            </a:r>
            <a:endParaRPr lang="en-US" sz="1200" kern="0" dirty="0">
              <a:solidFill>
                <a:schemeClr val="accent4"/>
              </a:solidFill>
              <a:latin typeface="Calibri" charset="0"/>
              <a:ea typeface="MS PGothic" charset="0"/>
              <a:cs typeface="MS PGothic" charset="0"/>
              <a:sym typeface="MS PGothic" charset="0"/>
            </a:endParaRPr>
          </a:p>
          <a:p>
            <a:pPr defTabSz="451653">
              <a:defRPr/>
            </a:pPr>
            <a:endParaRPr lang="en-US" sz="1591" kern="0" dirty="0">
              <a:solidFill>
                <a:schemeClr val="accent4"/>
              </a:solidFill>
              <a:latin typeface="Calibri" charset="0"/>
              <a:ea typeface="MS PGothic" charset="0"/>
              <a:cs typeface="MS PGothic" charset="0"/>
              <a:sym typeface="MS PGothic" charset="0"/>
            </a:endParaRPr>
          </a:p>
          <a:p>
            <a:pPr defTabSz="451653">
              <a:defRPr/>
            </a:pPr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  <a:sym typeface="MS PGothic" charset="0"/>
              </a:rPr>
              <a:t>All other enquiries</a:t>
            </a:r>
          </a:p>
          <a:p>
            <a:pPr defTabSz="451653">
              <a:defRPr/>
            </a:pPr>
            <a:r>
              <a:rPr lang="en-US" sz="1591" kern="0" dirty="0">
                <a:solidFill>
                  <a:schemeClr val="accent4"/>
                </a:solidFill>
                <a:latin typeface="Calibri" charset="0"/>
                <a:ea typeface="MS PGothic" charset="0"/>
                <a:cs typeface="MS PGothic" charset="0"/>
                <a:sym typeface="MS PGothic" charset="0"/>
              </a:rPr>
              <a:t>	</a:t>
            </a:r>
            <a:r>
              <a:rPr lang="en-US" sz="1400" kern="0" dirty="0">
                <a:solidFill>
                  <a:schemeClr val="accent4"/>
                </a:solidFill>
                <a:latin typeface="Calibri" charset="0"/>
                <a:ea typeface="MS PGothic" charset="0"/>
                <a:cs typeface="MS PGothic" charset="0"/>
                <a:sym typeface="MS PGothic" charset="0"/>
                <a:hlinkClick r:id="rId7"/>
              </a:rPr>
              <a:t>contactus@avyanconsulting.com</a:t>
            </a:r>
            <a:r>
              <a:rPr lang="en-US" sz="1400" kern="0" dirty="0">
                <a:solidFill>
                  <a:schemeClr val="accent4"/>
                </a:solidFill>
                <a:latin typeface="Calibri" charset="0"/>
                <a:ea typeface="MS PGothic" charset="0"/>
                <a:cs typeface="MS PGothic" charset="0"/>
                <a:sym typeface="MS PGothic" charset="0"/>
              </a:rPr>
              <a:t> </a:t>
            </a:r>
          </a:p>
          <a:p>
            <a:pPr defTabSz="451653">
              <a:defRPr/>
            </a:pPr>
            <a:endParaRPr lang="en-US" sz="1591" kern="0" dirty="0">
              <a:solidFill>
                <a:schemeClr val="accent4"/>
              </a:solidFill>
              <a:latin typeface="Calibri" charset="0"/>
              <a:ea typeface="MS PGothic" charset="0"/>
              <a:cs typeface="MS PGothic" charset="0"/>
              <a:sym typeface="MS PGothic" charset="0"/>
            </a:endParaRPr>
          </a:p>
          <a:p>
            <a:pPr defTabSz="451653">
              <a:defRPr/>
            </a:pPr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  <a:sym typeface="MS PGothic" charset="0"/>
              </a:rPr>
              <a:t>Visit us</a:t>
            </a:r>
          </a:p>
          <a:p>
            <a:pPr defTabSz="451653">
              <a:defRPr/>
            </a:pPr>
            <a:r>
              <a:rPr lang="en-US" sz="1591" kern="0" dirty="0">
                <a:solidFill>
                  <a:schemeClr val="accent4"/>
                </a:solidFill>
                <a:latin typeface="Calibri" charset="0"/>
                <a:ea typeface="MS PGothic" charset="0"/>
                <a:sym typeface="MS PGothic" charset="0"/>
              </a:rPr>
              <a:t>	</a:t>
            </a:r>
            <a:r>
              <a:rPr lang="en-US" sz="1591" kern="0" dirty="0">
                <a:solidFill>
                  <a:schemeClr val="accent4"/>
                </a:solidFill>
                <a:latin typeface="Calibri" charset="0"/>
                <a:ea typeface="MS PGothic" charset="0"/>
                <a:sym typeface="MS PGothic" charset="0"/>
                <a:hlinkClick r:id="rId8"/>
              </a:rPr>
              <a:t>www.avyanconsulting.com</a:t>
            </a:r>
            <a:endParaRPr lang="en-US" sz="1364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319874"/>
      </p:ext>
    </p:extLst>
  </p:cSld>
  <p:clrMapOvr>
    <a:masterClrMapping/>
  </p:clrMapOvr>
</p:sld>
</file>

<file path=ppt/theme/theme1.xml><?xml version="1.0" encoding="utf-8"?>
<a:theme xmlns:a="http://schemas.openxmlformats.org/drawingml/2006/main" name="Avyan Consulting - HandsOnLab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yan Consulting - HandsOnLab Theme" id="{E8FFAEA8-309B-476E-932D-3D0ED193C484}" vid="{227DCE9A-5629-4276-8FA0-ACC2F0B6B2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Avyan Consulting - HandsOnLab Theme</Template>
  <TotalTime>29254</TotalTime>
  <Words>563</Words>
  <Application>Microsoft Office PowerPoint</Application>
  <PresentationFormat>Custom</PresentationFormat>
  <Paragraphs>187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Malgun Gothic</vt:lpstr>
      <vt:lpstr>ＭＳ Ｐゴシック</vt:lpstr>
      <vt:lpstr>ＭＳ Ｐゴシック</vt:lpstr>
      <vt:lpstr>Arial</vt:lpstr>
      <vt:lpstr>Calibri</vt:lpstr>
      <vt:lpstr>Segoe UI</vt:lpstr>
      <vt:lpstr>Segoe UI Light</vt:lpstr>
      <vt:lpstr>Segoe UI Semilight</vt:lpstr>
      <vt:lpstr>Avyan Consulting - HandsOnLab Theme</vt:lpstr>
      <vt:lpstr>PowerPoint Presentation</vt:lpstr>
      <vt:lpstr>Azure PaaS – PCI Reference Architecture for Enterprise Web Application</vt:lpstr>
      <vt:lpstr>TECHNOLOGIES USED</vt:lpstr>
      <vt:lpstr>AZURE PAAS – PCI REFERENCE ARCHITECTURE FOR ENTERPRISE WEB APPLICATION</vt:lpstr>
      <vt:lpstr>Configurations</vt:lpstr>
      <vt:lpstr>CALL TO 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Avyan Consulting Corp</dc:creator>
  <cp:lastModifiedBy>Gururaj Pandurangi</cp:lastModifiedBy>
  <cp:revision>128</cp:revision>
  <dcterms:created xsi:type="dcterms:W3CDTF">2016-11-16T17:31:18Z</dcterms:created>
  <dcterms:modified xsi:type="dcterms:W3CDTF">2017-01-30T21:26:38Z</dcterms:modified>
</cp:coreProperties>
</file>